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ambria" panose="02040503050406030204" pitchFamily="18" charset="0"/>
      <p:regular r:id="rId68"/>
      <p:bold r:id="rId69"/>
      <p:italic r:id="rId70"/>
      <p:boldItalic r:id="rId71"/>
    </p:embeddedFont>
    <p:embeddedFont>
      <p:font typeface="Franklin Gothic" panose="020B0603020102020204" pitchFamily="34" charset="0"/>
      <p:regular r:id="rId72"/>
      <p:bold r:id="rId73"/>
      <p:italic r:id="rId74"/>
      <p:boldItalic r:id="rId75"/>
    </p:embeddedFont>
    <p:embeddedFont>
      <p:font typeface="Libre Franklin" pitchFamily="2" charset="77"/>
      <p:regular r:id="rId76"/>
      <p:bold r:id="rId77"/>
      <p:italic r:id="rId78"/>
      <p:boldItalic r:id="rId79"/>
    </p:embeddedFont>
    <p:embeddedFont>
      <p:font typeface="Libre Franklin Medium" pitchFamily="2" charset="77"/>
      <p:regular r:id="rId80"/>
      <p:bold r:id="rId81"/>
      <p:italic r:id="rId82"/>
      <p:boldItalic r:id="rId83"/>
    </p:embeddedFont>
    <p:embeddedFont>
      <p:font typeface="Montserrat" pitchFamily="2" charset="77"/>
      <p:regular r:id="rId84"/>
      <p:bold r:id="rId85"/>
      <p:italic r:id="rId86"/>
      <p:boldItalic r:id="rId87"/>
    </p:embeddedFont>
    <p:embeddedFont>
      <p:font typeface="Playfair Display Medium" pitchFamily="2" charset="77"/>
      <p:regular r:id="rId88"/>
      <p:bold r:id="rId89"/>
      <p:italic r:id="rId90"/>
      <p:boldItalic r:id="rId91"/>
    </p:embeddedFont>
    <p:embeddedFont>
      <p:font typeface="Proxima Nova" panose="02000506030000020004" pitchFamily="2" charset="0"/>
      <p:regular r:id="rId92"/>
      <p:bold r:id="rId93"/>
      <p:italic r:id="rId94"/>
      <p:boldItalic r:id="rId95"/>
    </p:embeddedFont>
    <p:embeddedFont>
      <p:font typeface="Quattrocento Sans" panose="020B0502050000020003" pitchFamily="34" charset="0"/>
      <p:regular r:id="rId96"/>
      <p:bold r:id="rId97"/>
      <p:italic r:id="rId98"/>
      <p:boldItalic r:id="rId99"/>
    </p:embeddedFont>
    <p:embeddedFont>
      <p:font typeface="Roboto" panose="02000000000000000000" pitchFamily="2"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4" roundtripDataSignature="AMtx7mjaetS4oCXyBjQr3a++M+iMM016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4827B4-25AA-4A69-BAE6-D7990F768AE2}">
  <a:tblStyle styleId="{EA4827B4-25AA-4A69-BAE6-D7990F768AE2}"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EF"/>
          </a:solidFill>
        </a:fill>
      </a:tcStyle>
    </a:wholeTbl>
    <a:band1H>
      <a:tcTxStyle b="off" i="off"/>
      <a:tcStyle>
        <a:tcBdr/>
        <a:fill>
          <a:solidFill>
            <a:srgbClr val="CAD0DD"/>
          </a:solidFill>
        </a:fill>
      </a:tcStyle>
    </a:band1H>
    <a:band2H>
      <a:tcTxStyle b="off" i="off"/>
      <a:tcStyle>
        <a:tcBdr/>
      </a:tcStyle>
    </a:band2H>
    <a:band1V>
      <a:tcTxStyle b="off" i="off"/>
      <a:tcStyle>
        <a:tcBdr/>
        <a:fill>
          <a:solidFill>
            <a:srgbClr val="CAD0DD"/>
          </a:solidFill>
        </a:fill>
      </a:tcStyle>
    </a:band1V>
    <a:band2V>
      <a:tcTxStyle b="off" i="off"/>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18"/>
  </p:normalViewPr>
  <p:slideViewPr>
    <p:cSldViewPr snapToGrid="0">
      <p:cViewPr varScale="1">
        <p:scale>
          <a:sx n="156" d="100"/>
          <a:sy n="156"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102" Type="http://schemas.openxmlformats.org/officeDocument/2006/relationships/font" Target="fonts/font39.fntdata"/><Relationship Id="rId5" Type="http://schemas.openxmlformats.org/officeDocument/2006/relationships/slide" Target="slides/slide3.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40.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font" Target="fonts/font3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97" Type="http://schemas.openxmlformats.org/officeDocument/2006/relationships/font" Target="fonts/font34.fntdata"/><Relationship Id="rId104"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 Id="rId100" Type="http://schemas.openxmlformats.org/officeDocument/2006/relationships/font" Target="fonts/font37.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upplychainmovement.com/digital-twin-helps-medtronic-to-save-time-in-supply-chai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y.com/en_us/life-sciences/how-digital-twins-and-the-cell-and-gene-therapy-value-chain-offer-possibiliti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ey.com/en_us/consulting/smart-factor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2.deloitte.com/us/en/insights/focus/tech-trends/2020/digital-twin-applications-bridging-the-physical-and-digital.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ltair.com/docs/default-source/pdfs/altair_dt-global-survey-report_web.pdf?sfvrsn=b5aceaa9_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umenresearchandconsulting.com/digital-twin-mark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marketsandmarkets.com/Market-Reports/digital-twin-market-225269522.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marketsandmarkets.com/Market-Reports/digital-twin-market-225269522.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ssets.new.siemens.com/siemens/assets/api/uuid:610b5974-241d-4321-8ae6-55c6167446bf/bim-digitwin-ru.pdf"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ssets.new.siemens.com/siemens/assets/api/uuid:66c9013092b493265e091c154a33f9dd38d36c20/electricaldigitaltwin-brochure-final-intl-version-singlepages-no.pdf" TargetMode="External"/><Relationship Id="rId5" Type="http://schemas.openxmlformats.org/officeDocument/2006/relationships/hyperlink" Target="https://assets.new.siemens.com/siemens/assets/api/uuid:3a888b679aaf5feeb7cf9eacfe8806aa0c6046b6/factsheet-cct-simulation-and-digital-twin-en.pdf" TargetMode="External"/><Relationship Id="rId4" Type="http://schemas.openxmlformats.org/officeDocument/2006/relationships/hyperlink" Target="https://assets.new.siemens.com/siemens/assets/api/uuid:ce77eef2-3ae4-4910-9d88-e57697aa0196/SimulationDigitalTwinOutlook2030.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ssets.new.siemens.com/siemens/assets/api/uuid:610b5974-241d-4321-8ae6-55c6167446bf/bim-digitwin-ru.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436563" y="706438"/>
            <a:ext cx="6289675" cy="3538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notes"/>
          <p:cNvSpPr txBox="1">
            <a:spLocks noGrp="1"/>
          </p:cNvSpPr>
          <p:nvPr>
            <p:ph type="body" idx="1"/>
          </p:nvPr>
        </p:nvSpPr>
        <p:spPr>
          <a:xfrm>
            <a:off x="955924" y="4483238"/>
            <a:ext cx="5254319" cy="424889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3d0cd3e07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3d0cd3e07f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3d0cd3e07f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3d0cd3e07f_2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3a6fefb821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23a6fefb821_0_9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3a6fefb821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3a6fefb821_0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Medtronic</a:t>
            </a:r>
            <a:endParaRPr/>
          </a:p>
          <a:p>
            <a:pPr marL="0" lvl="0" indent="0" algn="l" rtl="0">
              <a:lnSpc>
                <a:spcPct val="100000"/>
              </a:lnSpc>
              <a:spcBef>
                <a:spcPts val="0"/>
              </a:spcBef>
              <a:spcAft>
                <a:spcPts val="0"/>
              </a:spcAft>
              <a:buSzPts val="1100"/>
              <a:buNone/>
            </a:pPr>
            <a:r>
              <a:rPr lang="en" u="sng">
                <a:solidFill>
                  <a:schemeClr val="hlink"/>
                </a:solidFill>
                <a:hlinkClick r:id="rId3"/>
              </a:rPr>
              <a:t>https://www.supplychainmovement.com/digital-twin-helps-medtronic-to-save-time-in-supply-chain/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3f97a62c8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23f97a62c81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https://www.mckinsey.com/capabilities/mckinsey-digital/our-insights/digital-twins-the-foundation-of-the-enterprise-metaverse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3f97a82ee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3f97a82ee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https://www.ey.com/en_us/life-sciences/how-digital-twins-and-the-cell-and-gene-therapy-value-chain-offer-possibilities</a:t>
            </a:r>
            <a:endParaRPr/>
          </a:p>
          <a:p>
            <a:pPr marL="0" lvl="0" indent="0" algn="l" rtl="0">
              <a:lnSpc>
                <a:spcPct val="100000"/>
              </a:lnSpc>
              <a:spcBef>
                <a:spcPts val="0"/>
              </a:spcBef>
              <a:spcAft>
                <a:spcPts val="0"/>
              </a:spcAft>
              <a:buSzPts val="1100"/>
              <a:buNone/>
            </a:pPr>
            <a:r>
              <a:rPr lang="en" u="sng">
                <a:solidFill>
                  <a:schemeClr val="hlink"/>
                </a:solidFill>
                <a:hlinkClick r:id="rId4"/>
              </a:rPr>
              <a:t>https://www.ey.com/en_us/consulting/smart-factory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3f97a82e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23f97a82ee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https://www2.deloitte.com/us/en/insights/focus/tech-trends/2020/digital-twin-applications-bridging-the-physical-and-digital.html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3f97a62c8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23f97a62c8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solidFill>
                <a:srgbClr val="222222"/>
              </a:solidFill>
              <a:latin typeface="Libre Franklin"/>
              <a:ea typeface="Libre Franklin"/>
              <a:cs typeface="Libre Franklin"/>
              <a:sym typeface="Libre Franklin"/>
            </a:endParaRPr>
          </a:p>
          <a:p>
            <a:pPr marL="0" lvl="0" indent="0" algn="l" rtl="0">
              <a:lnSpc>
                <a:spcPct val="100000"/>
              </a:lnSpc>
              <a:spcBef>
                <a:spcPts val="0"/>
              </a:spcBef>
              <a:spcAft>
                <a:spcPts val="0"/>
              </a:spcAft>
              <a:buSzPts val="1100"/>
              <a:buNone/>
            </a:pPr>
            <a:endParaRPr sz="1200"/>
          </a:p>
        </p:txBody>
      </p:sp>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strike="noStrike" cap="none">
                <a:solidFill>
                  <a:srgbClr val="000000"/>
                </a:solidFill>
                <a:latin typeface="Times New Roman"/>
                <a:ea typeface="Times New Roman"/>
                <a:cs typeface="Times New Roman"/>
                <a:sym typeface="Times New Roman"/>
              </a:rPr>
              <a:t>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d0cd3e07f_2_135:notes"/>
          <p:cNvSpPr txBox="1">
            <a:spLocks noGrp="1"/>
          </p:cNvSpPr>
          <p:nvPr>
            <p:ph type="body" idx="1"/>
          </p:nvPr>
        </p:nvSpPr>
        <p:spPr>
          <a:xfrm>
            <a:off x="685800" y="4400551"/>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23d0cd3e07f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3d0cd3e07f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3d0cd3e07f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402d2dd8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g2402d2dd8d4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3a6fefb821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g23a6fefb821_0_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402d2dd8d4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402d2dd8d4_3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7916"/>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biggest difference between these twins is the area of application.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402d2dd8d4_3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g2402d2dd8d4_3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u="sng">
                <a:solidFill>
                  <a:schemeClr val="hlink"/>
                </a:solidFill>
                <a:hlinkClick r:id="rId3"/>
              </a:rPr>
              <a:t>https://altair.com/docs/default-source/pdfs/altair_dt-global-survey-report_web.pdf?sfvrsn=b5aceaa9_28</a:t>
            </a:r>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402d2dd8d4_8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2" name="Google Shape;942;g2402d2dd8d4_8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402d2dd8d4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2402d2dd8d4_1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lnSpc>
                <a:spcPct val="100000"/>
              </a:lnSpc>
              <a:spcBef>
                <a:spcPts val="0"/>
              </a:spcBef>
              <a:spcAft>
                <a:spcPts val="0"/>
              </a:spcAft>
              <a:buClr>
                <a:srgbClr val="222222"/>
              </a:buClr>
              <a:buSzPts val="1100"/>
              <a:buFont typeface="Calibri"/>
              <a:buAutoNum type="arabicPeriod"/>
            </a:pPr>
            <a:r>
              <a:rPr lang="en" sz="1100" b="0" i="0" u="none" strike="noStrike">
                <a:solidFill>
                  <a:srgbClr val="222222"/>
                </a:solidFill>
                <a:latin typeface="Calibri"/>
                <a:ea typeface="Calibri"/>
                <a:cs typeface="Calibri"/>
                <a:sym typeface="Calibri"/>
              </a:rPr>
              <a:t>Definition of Digital Twin for Supply Chain… I see many different solutions claiming Digital Twin capability, from Advanced Planning Solutions (e.g. SAP IBP, Logility, Kinaxis, o9, John Galt) that may hold a simple network production and distribution model, to network optimization tools (e.g. Llamasoft, Logility/Starboard), to Google Cloud’s Supply Chain Twin, to bespoke systems receiving real-time information from manufacturing equipment (from providers like Siemens and GE). Is there a consensus definition of what does and does not quality as a Digital Twin? Are there attributes or capabilities – a checklist, maybe – that must exist for a solution to claim it is a Digital Twin?</a:t>
            </a:r>
            <a:endParaRPr/>
          </a:p>
          <a:p>
            <a:pPr marL="0" marR="0" lvl="0"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1:  Map out processes and/or assets</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Organizations might prefer to start with creating an end-to-end digital twin of their supply chain or start with a section as a pilot and then scale it after testing. In either case, the teams in charge of each of the component of the supply chain operations and assets, e.g. transportation (fleets), warehousing, inventory, sourcing etc. should get together to map out the processes and assets to be virtually cloned end-to-end.</a:t>
            </a:r>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2: Determine data sources</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Traditional network modeling usually calls for past data and in some cases forecasts and plans. Digital twins on the other hand require real-time data. Therefore, they are generally linked hand in hand to Internet of Things (IoT). As all relevant operational and financial data is identified during the mapping process, the sources and owners of the data should also be identified.</a:t>
            </a:r>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3:  Choose hosting technology</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There are many critical technological factors when creating and maintaining an IT architecture digital twin. The architecture should allow for connecting to multiple data sources including internal, external and real-time data, and support a wide variety of data formats. It should be scalable to run multiple simulation and optimization scenarios. Security and monitoring should be configured to provide easy access to users with diverse purposes and tasks.</a:t>
            </a:r>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4:  Model Supply Chain Twin</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The Digital Twin should be built keeping the long-term objectives in mind in a similar fashion to when building supply chain models for optimization and simulation. The structure should allow for simulating and analyzing alternative processes, optimizing asset performances and predict occurrences.</a:t>
            </a:r>
            <a:endParaRPr/>
          </a:p>
          <a:p>
            <a:pPr marL="0" lvl="0" indent="0" algn="l" rtl="0">
              <a:lnSpc>
                <a:spcPct val="100000"/>
              </a:lnSpc>
              <a:spcBef>
                <a:spcPts val="600"/>
              </a:spcBef>
              <a:spcAft>
                <a:spcPts val="0"/>
              </a:spcAft>
              <a:buSzPts val="1100"/>
              <a:buNone/>
            </a:pPr>
            <a:r>
              <a:rPr lang="en" b="1" i="0" u="none" strike="noStrike">
                <a:solidFill>
                  <a:srgbClr val="000000"/>
                </a:solidFill>
                <a:latin typeface="Roboto"/>
                <a:ea typeface="Roboto"/>
                <a:cs typeface="Roboto"/>
                <a:sym typeface="Roboto"/>
              </a:rPr>
              <a:t>Step 5:  Connect to real time data</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The two main distinctions of digital twin compared to optimization of simulation modeling is using real time data and minimal data aggregation to allow for detailed visibility. Once the digital twin is built, it is connected to internal as well as external real time data sources. This might require investment in new technologies such as sensors or RFIDs and collaboration with third parties.</a:t>
            </a:r>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6: Simulate, Optimize &amp; Analyze</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Opportunities for prescriptive, predictive and advanced analytics using digital supply chain twin to drive decisions range from strategic to operational. Combined with machine learning when applicable, operations and assets can be simulated or optimized to gain insights, test alternative scenarios or become responsive to disruptions. The outputs should be shared across the organization to drive organization-wide action plans.</a:t>
            </a:r>
            <a:endParaRPr/>
          </a:p>
          <a:p>
            <a:pPr marL="0" lvl="0" indent="0" algn="l" rtl="0">
              <a:lnSpc>
                <a:spcPct val="100000"/>
              </a:lnSpc>
              <a:spcBef>
                <a:spcPts val="0"/>
              </a:spcBef>
              <a:spcAft>
                <a:spcPts val="0"/>
              </a:spcAft>
              <a:buSzPts val="1100"/>
              <a:buNone/>
            </a:pPr>
            <a:r>
              <a:rPr lang="en" b="1" i="0" u="none" strike="noStrike">
                <a:solidFill>
                  <a:srgbClr val="000000"/>
                </a:solidFill>
                <a:latin typeface="Roboto"/>
                <a:ea typeface="Roboto"/>
                <a:cs typeface="Roboto"/>
                <a:sym typeface="Roboto"/>
              </a:rPr>
              <a:t>Step 7: Scale &amp; Enhance</a:t>
            </a:r>
            <a:endParaRPr b="0" i="0" u="none" strike="noStrike">
              <a:solidFill>
                <a:srgbClr val="000000"/>
              </a:solidFill>
              <a:latin typeface="Roboto"/>
              <a:ea typeface="Roboto"/>
              <a:cs typeface="Roboto"/>
              <a:sym typeface="Roboto"/>
            </a:endParaRPr>
          </a:p>
          <a:p>
            <a:pPr marL="457200" lvl="1"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As the digital twin of the supply chain is built piece by piece and tested, it is only bound to evolve and expand. It can be scaled across organization to clone end-to-end supply chains, but when we think about the supply chain holistically, it can go even beyond the borders of the organization connecting with suppliers and customers. The twin can be enhanced with additional real-time data points from internal sources as well as third parties and industry organizations.</a:t>
            </a:r>
            <a:endParaRPr/>
          </a:p>
          <a:p>
            <a:pPr marL="0" lvl="0" indent="0" algn="l" rtl="0">
              <a:lnSpc>
                <a:spcPct val="100000"/>
              </a:lnSpc>
              <a:spcBef>
                <a:spcPts val="0"/>
              </a:spcBef>
              <a:spcAft>
                <a:spcPts val="0"/>
              </a:spcAft>
              <a:buSzPts val="1100"/>
              <a:buNone/>
            </a:pPr>
            <a:r>
              <a:rPr lang="en" b="0" i="0" u="none" strike="noStrike">
                <a:solidFill>
                  <a:srgbClr val="000000"/>
                </a:solidFill>
                <a:latin typeface="Roboto"/>
                <a:ea typeface="Roboto"/>
                <a:cs typeface="Roboto"/>
                <a:sym typeface="Roboto"/>
              </a:rPr>
              <a:t>And as always, the whole process needs to be well documented in order to maintain, modify and scale. </a:t>
            </a:r>
            <a:endParaRPr/>
          </a:p>
          <a:p>
            <a:pPr marL="457200" marR="0" lvl="1"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marR="0" lvl="0" indent="-69850" algn="l" rtl="0">
              <a:lnSpc>
                <a:spcPct val="100000"/>
              </a:lnSpc>
              <a:spcBef>
                <a:spcPts val="0"/>
              </a:spcBef>
              <a:spcAft>
                <a:spcPts val="0"/>
              </a:spcAft>
              <a:buClr>
                <a:srgbClr val="222222"/>
              </a:buClr>
              <a:buSzPts val="1100"/>
              <a:buFont typeface="Calibri"/>
              <a:buAutoNum type="arabicPeriod"/>
            </a:pPr>
            <a:r>
              <a:rPr lang="en" sz="1100" b="0" i="0" u="none" strike="noStrike">
                <a:solidFill>
                  <a:srgbClr val="222222"/>
                </a:solidFill>
                <a:latin typeface="Calibri"/>
                <a:ea typeface="Calibri"/>
                <a:cs typeface="Calibri"/>
                <a:sym typeface="Calibri"/>
              </a:rPr>
              <a:t>How would a planning solution utilize real-time information that a Digital Twin can provide? Planning solutions are inherently forward-looking; how can current real-time information that Digital Twin provides be leveraged to support planning (without overwhelming the planning process with continuous change)?</a:t>
            </a:r>
            <a:endParaRPr/>
          </a:p>
          <a:p>
            <a:pPr marL="457200" marR="0" lvl="1" indent="-76200" algn="l" rtl="0">
              <a:lnSpc>
                <a:spcPct val="100000"/>
              </a:lnSpc>
              <a:spcBef>
                <a:spcPts val="0"/>
              </a:spcBef>
              <a:spcAft>
                <a:spcPts val="0"/>
              </a:spcAft>
              <a:buClr>
                <a:srgbClr val="000000"/>
              </a:buClr>
              <a:buSzPts val="1200"/>
              <a:buFont typeface="Calibri"/>
              <a:buAutoNum type="arabicPeriod"/>
            </a:pPr>
            <a:r>
              <a:rPr lang="en" b="0" i="0" u="none" strike="noStrike">
                <a:solidFill>
                  <a:srgbClr val="000000"/>
                </a:solidFill>
                <a:latin typeface="Roboto"/>
                <a:ea typeface="Roboto"/>
                <a:cs typeface="Roboto"/>
                <a:sym typeface="Roboto"/>
              </a:rPr>
              <a:t>Digital twins are utilized to provide horizontal visibility, identify opportunities by discovering patterns, eliminate inefficiencies by determining root causes, create responsive plans for potential disruptions, optimize current processes and available assets and so much more.</a:t>
            </a:r>
            <a:endParaRPr/>
          </a:p>
          <a:p>
            <a:pPr marL="457200" marR="0" lvl="1" indent="-76200" algn="l" rtl="0">
              <a:lnSpc>
                <a:spcPct val="100000"/>
              </a:lnSpc>
              <a:spcBef>
                <a:spcPts val="0"/>
              </a:spcBef>
              <a:spcAft>
                <a:spcPts val="0"/>
              </a:spcAft>
              <a:buClr>
                <a:srgbClr val="000000"/>
              </a:buClr>
              <a:buSzPts val="1200"/>
              <a:buFont typeface="Calibri"/>
              <a:buAutoNum type="arabicPeriod"/>
            </a:pPr>
            <a:r>
              <a:rPr lang="en" b="0" i="0" u="none" strike="noStrike">
                <a:solidFill>
                  <a:srgbClr val="000000"/>
                </a:solidFill>
                <a:latin typeface="Arial"/>
                <a:ea typeface="Arial"/>
                <a:cs typeface="Arial"/>
                <a:sym typeface="Arial"/>
              </a:rPr>
              <a:t>Digital twins can oversee many internal and external moving parts in end-to-end supply chains and build nonlinear supply chain models. More critically, </a:t>
            </a:r>
            <a:r>
              <a:rPr lang="en" b="0" i="0" u="none" strike="noStrike">
                <a:solidFill>
                  <a:srgbClr val="000000"/>
                </a:solidFill>
                <a:latin typeface="Roboto"/>
                <a:ea typeface="Roboto"/>
                <a:cs typeface="Roboto"/>
                <a:sym typeface="Roboto"/>
              </a:rPr>
              <a:t>with their ability to compute thousands of what-if scenarios, the technology learns from these decisions and gains maturity over time.</a:t>
            </a:r>
            <a:endParaRPr/>
          </a:p>
          <a:p>
            <a:pPr marL="457200" marR="0" lvl="1" indent="-76200" algn="l" rtl="0">
              <a:lnSpc>
                <a:spcPct val="100000"/>
              </a:lnSpc>
              <a:spcBef>
                <a:spcPts val="0"/>
              </a:spcBef>
              <a:spcAft>
                <a:spcPts val="0"/>
              </a:spcAft>
              <a:buClr>
                <a:srgbClr val="000000"/>
              </a:buClr>
              <a:buSzPts val="1200"/>
              <a:buFont typeface="Calibri"/>
              <a:buAutoNum type="arabicPeriod"/>
            </a:pPr>
            <a:r>
              <a:rPr lang="en" b="0" i="0" u="none" strike="noStrike">
                <a:solidFill>
                  <a:srgbClr val="000000"/>
                </a:solidFill>
                <a:latin typeface="Arial"/>
                <a:ea typeface="Arial"/>
                <a:cs typeface="Arial"/>
                <a:sym typeface="Arial"/>
              </a:rPr>
              <a:t>Digital twins are a combination of multiple enabling technologies, such as sensors, cloud computing, AI and advanced analytics, simulation, visualization, and augmented and virtual reality.</a:t>
            </a:r>
            <a:endParaRPr b="0" i="0" u="none" strike="noStrike">
              <a:solidFill>
                <a:srgbClr val="222222"/>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marR="0" lvl="0" indent="-69850" algn="l" rtl="0">
              <a:lnSpc>
                <a:spcPct val="100000"/>
              </a:lnSpc>
              <a:spcBef>
                <a:spcPts val="0"/>
              </a:spcBef>
              <a:spcAft>
                <a:spcPts val="0"/>
              </a:spcAft>
              <a:buClr>
                <a:srgbClr val="222222"/>
              </a:buClr>
              <a:buSzPts val="1100"/>
              <a:buFont typeface="Calibri"/>
              <a:buAutoNum type="arabicPeriod"/>
            </a:pPr>
            <a:r>
              <a:rPr lang="en" sz="1100" b="0" i="0" u="none" strike="noStrike">
                <a:solidFill>
                  <a:srgbClr val="222222"/>
                </a:solidFill>
                <a:latin typeface="Calibri"/>
                <a:ea typeface="Calibri"/>
                <a:cs typeface="Calibri"/>
                <a:sym typeface="Calibri"/>
              </a:rPr>
              <a:t>Are Digital Twin models that are bring created used primarily for a specific point in a supply chain(e.g. within the walls of a plant or warehouse, from shipment to customer receipt), or are they end-to-end?</a:t>
            </a:r>
            <a:endParaRPr/>
          </a:p>
          <a:p>
            <a:pPr marL="457200" marR="0" lvl="1" indent="0" algn="l" rtl="0">
              <a:lnSpc>
                <a:spcPct val="100000"/>
              </a:lnSpc>
              <a:spcBef>
                <a:spcPts val="0"/>
              </a:spcBef>
              <a:spcAft>
                <a:spcPts val="0"/>
              </a:spcAft>
              <a:buClr>
                <a:schemeClr val="dk1"/>
              </a:buClr>
              <a:buSzPts val="1100"/>
              <a:buFont typeface="Calibri"/>
              <a:buNone/>
            </a:pPr>
            <a:endParaRPr sz="1100" b="0" i="0" u="none" strike="noStrike">
              <a:solidFill>
                <a:srgbClr val="222222"/>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
              <a:t>https://agillitics.com/7-steps-to-build-your-digital-supply-chain-twin/</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76" name="Google Shape;17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402d2dd8d4_3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402d2dd8d4_3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2402d2dd8d4_3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2" name="Google Shape;982;g2402d2dd8d4_3_4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983" name="Google Shape;983;g2402d2dd8d4_3_4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402d2dd8d4_3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03" name="Google Shape;1003;g2402d2dd8d4_3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402d2dd8d4_3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g2402d2dd8d4_3_5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24" name="Google Shape;1024;g2402d2dd8d4_3_5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402d2dd8d4_3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43" name="Google Shape;1043;g2402d2dd8d4_3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402d2dd8d4_3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g2402d2dd8d4_3_6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66" name="Google Shape;1066;g2402d2dd8d4_3_6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402d2dd8d4_3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2402d2dd8d4_3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-Boosting sales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AR technology enables customers to try out products virtually before they buy them – that is, they can see exactly how clothing will fit them or how new furniture will look in their home or office environment. Regardless of whether the customer shops online or offline, AP helps reduce the customer journey and increases store conversions.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-Minimizing returns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AR helps customers avoid disappointment and choose the products that suit them best. Hence, the return rates tend to plummet for both online and brick-and-mortar stores.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-Increasing customer engagement</a:t>
            </a:r>
            <a:r>
              <a:rPr lang="en" b="1">
                <a:solidFill>
                  <a:srgbClr val="1DBA42"/>
                </a:solidFill>
                <a:latin typeface="Montserrat"/>
                <a:ea typeface="Montserrat"/>
                <a:cs typeface="Montserrat"/>
                <a:sym typeface="Montserrat"/>
              </a:rPr>
              <a: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The virtual experience that augmented reality in retail offers ignites customers’ interest in products while providing all the additional product details they might need. Informed customers tend to come back and shop for more products whenever they get the chance.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-Creating social media content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The AR experience gives customers something to talk about and share on social media. The social media comments and discussions that ensue help increase product and brand awareness.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-Collecting data on customer preferences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The info about the products that customers choose to try through AR-enhanced shopping speaks volumes about their interests, preferences, and patterns of shopping behavior. Retailers may use these insights to deliver personalized advertising and marketing campaigns.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-Delivering a contactless experience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In a post-pandemic world, the applications of AR in retail serve to eliminate the contamination risks and the concerns about hygiene.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-Reducing staffing expenses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AR app offers users exhaustive information about the items they are interested in. Moreover, augmented reality in retail helps them with store navigation, which reduces the need for human shop assistants to a necessary minimum.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b="1" u="sng">
                <a:solidFill>
                  <a:srgbClr val="1DBA42"/>
                </a:solidFill>
                <a:latin typeface="Montserrat"/>
                <a:ea typeface="Montserrat"/>
                <a:cs typeface="Montserrat"/>
                <a:sym typeface="Montserrat"/>
              </a:rPr>
              <a:t>-Building customer loyalty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A better customer experience accounts for higher customer loyalty and helps audiences build stronger relationships with brands.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002339"/>
                </a:solidFill>
                <a:latin typeface="Montserrat"/>
                <a:ea typeface="Montserrat"/>
                <a:cs typeface="Montserrat"/>
                <a:sym typeface="Montserrat"/>
              </a:rPr>
              <a:t>As you can see, there are many ways how companies may benefit from using AR in retail. In the next section, we will talk about the applications of AR in retail stores and online.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https://easternpeak.com/blog/bringing-augmented-reality-to-your-retail-app/</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https://www.shopify.com/retail/how-retailers-are-using-ar-technology-to-build-buzz-and-brand-awareness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APPS: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MagicPlan AR Retail App</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Lowe’s AR Store Navigation App – Store Navigation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ASOS Virtual Catwalk App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Décor Mattress App – Home furnishing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402d2dd8d4_3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g2402d2dd8d4_3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Matterport is leading the digital transformation of the built world. The Company’s groundbreaking spatial computing platform turns buildings into data making every space more valuable and accessible. Millions of buildings in more than 150 countries have been transformed into immersive Matterport digital twins to improve every part of the building lifecycle from planning, construction, and operations to documentation, appraisal and marketing. The company has been serving the real estate and photography industry since its inception and is also being adopted by major brands in architecture, engineering, construction, facilities management, insurance, restoration, retail, travel and hospitality.</a:t>
            </a: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https://matterport.com/industries/case-studies/apex-imaging-services-brings-store-experiences-life-3d-site-survey</a:t>
            </a: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Apex:</a:t>
            </a: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https://www.apeximagingservices.com/tech-solutions</a:t>
            </a:r>
            <a:endParaRPr>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402d2dd8d4_3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5" name="Google Shape;1135;g2402d2dd8d4_3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https://www.haaretz.com/israel-news/2021-08-15/ty-article-magazine/the-walmart-deal-meet-one-of-the-only-israeli-women-to-seal-a-nine-figure-exit/0000017f-e5b3-df5f-a17f-ffff038b0000</a:t>
            </a:r>
            <a:endParaRPr>
              <a:solidFill>
                <a:schemeClr val="dk1"/>
              </a:solidFill>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402d2dd8d4_3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g2402d2dd8d4_3_7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44" name="Google Shape;1144;g2402d2dd8d4_3_7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05e7a30da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05e7a30da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https://www.ibm.com/topics/what-is-a-digital-twin</a:t>
            </a:r>
            <a:endParaRPr>
              <a:solidFill>
                <a:schemeClr val="dk1"/>
              </a:solidFill>
            </a:endParaRPr>
          </a:p>
          <a:p>
            <a:pPr marL="0" lvl="0" indent="0" algn="l" rtl="0">
              <a:spcBef>
                <a:spcPts val="0"/>
              </a:spcBef>
              <a:spcAft>
                <a:spcPts val="0"/>
              </a:spcAft>
              <a:buNone/>
            </a:pPr>
            <a:r>
              <a:rPr lang="en">
                <a:solidFill>
                  <a:schemeClr val="dk1"/>
                </a:solidFill>
              </a:rPr>
              <a:t>https://www.marketsandmarkets.com/Market-Reports/digital-twin-market-225269522.html</a:t>
            </a:r>
            <a:endParaRPr>
              <a:solidFill>
                <a:schemeClr val="dk1"/>
              </a:solidFill>
            </a:endParaRPr>
          </a:p>
          <a:p>
            <a:pPr marL="0" lvl="0" indent="0" algn="l" rtl="0">
              <a:spcBef>
                <a:spcPts val="0"/>
              </a:spcBef>
              <a:spcAft>
                <a:spcPts val="0"/>
              </a:spcAft>
              <a:buNone/>
            </a:pPr>
            <a:r>
              <a:rPr lang="en">
                <a:solidFill>
                  <a:schemeClr val="dk1"/>
                </a:solidFill>
              </a:rPr>
              <a:t>https://www.gartner.com/en/newsroom/press-releases/2019-02-20-gartner-survey-reveals-digital-twins-are-entering-mai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2402d2dd8d4_3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2402d2dd8d4_3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rgbClr val="004E98"/>
              </a:buClr>
              <a:buSzPts val="1100"/>
              <a:buFont typeface="Calibri"/>
              <a:buNone/>
            </a:pPr>
            <a:r>
              <a:rPr lang="en" sz="1000" b="1">
                <a:solidFill>
                  <a:srgbClr val="004E98"/>
                </a:solidFill>
              </a:rPr>
              <a:t>Client challenge</a:t>
            </a:r>
            <a:endParaRPr sz="1000" b="1">
              <a:solidFill>
                <a:srgbClr val="004E98"/>
              </a:solidFill>
            </a:endParaRPr>
          </a:p>
          <a:p>
            <a:pPr marL="0" marR="12700" lvl="0" indent="0" algn="l" rtl="0">
              <a:lnSpc>
                <a:spcPct val="106000"/>
              </a:lnSpc>
              <a:spcBef>
                <a:spcPts val="100"/>
              </a:spcBef>
              <a:spcAft>
                <a:spcPts val="0"/>
              </a:spcAft>
              <a:buClr>
                <a:schemeClr val="dk1"/>
              </a:buClr>
              <a:buSzPts val="1100"/>
              <a:buFont typeface="Calibri"/>
              <a:buNone/>
            </a:pPr>
            <a:r>
              <a:rPr lang="en" sz="1000">
                <a:solidFill>
                  <a:schemeClr val="dk1"/>
                </a:solidFill>
              </a:rPr>
              <a:t>A leading global bio pharma company was experiencing challenges meeting demand for one of their mainstay products, which was impacting commitments as a trusted supplier for their providers and patients that counted on them, as well as their financial performance. Many difficult-to-model factors were potentially affecting the steps in the supply chain, ranging from environmental, to labor and biochemical, and they were struggling to understand, prioritize, and operationalize avenues for performance improvement in the areas of lead times, service levels and cost-to-produce.</a:t>
            </a:r>
            <a:endParaRPr sz="1000">
              <a:solidFill>
                <a:schemeClr val="dk1"/>
              </a:solidFill>
            </a:endParaRPr>
          </a:p>
          <a:p>
            <a:pPr marL="0" marR="12700" lvl="0" indent="0" algn="l" rtl="0">
              <a:lnSpc>
                <a:spcPct val="106000"/>
              </a:lnSpc>
              <a:spcBef>
                <a:spcPts val="100"/>
              </a:spcBef>
              <a:spcAft>
                <a:spcPts val="0"/>
              </a:spcAft>
              <a:buClr>
                <a:schemeClr val="dk1"/>
              </a:buClr>
              <a:buSzPts val="1100"/>
              <a:buFont typeface="Calibri"/>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rgbClr val="004E98"/>
                </a:solidFill>
              </a:rPr>
              <a:t>Approach and outcome</a:t>
            </a:r>
            <a:endParaRPr sz="1000" b="1">
              <a:solidFill>
                <a:srgbClr val="004E98"/>
              </a:solidFill>
            </a:endParaRPr>
          </a:p>
          <a:p>
            <a:pPr marL="0" marR="711200" lvl="0" indent="0" algn="l" rtl="0">
              <a:lnSpc>
                <a:spcPct val="81909"/>
              </a:lnSpc>
              <a:spcBef>
                <a:spcPts val="100"/>
              </a:spcBef>
              <a:spcAft>
                <a:spcPts val="0"/>
              </a:spcAft>
              <a:buClr>
                <a:schemeClr val="dk1"/>
              </a:buClr>
              <a:buSzPts val="1100"/>
              <a:buFont typeface="Arial"/>
              <a:buNone/>
            </a:pPr>
            <a:r>
              <a:rPr lang="en" sz="1000">
                <a:solidFill>
                  <a:schemeClr val="dk1"/>
                </a:solidFill>
              </a:rPr>
              <a:t>KPMG worked with the client to rapidly identify and organize acquired key data sources for planning, execution, and quality; built multistep predictive models using advanced machine learning algorithms; and combined them into a multistage discrete event digital twin. The digital twin was a key first step in moving from a reactive to more proactive execution model by providing intuitive, easy-to-use problem-solving tools focused on identifying key factors influencing target performance variation, expected improvements, evaluating potential improvement scenarios, and providing tactical decision support when unexpected events happened during the production cycle.</a:t>
            </a:r>
            <a:endParaRPr sz="10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00">
              <a:solidFill>
                <a:schemeClr val="dk1"/>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Clr>
                <a:schemeClr val="dk1"/>
              </a:buClr>
              <a:buSzPts val="1100"/>
              <a:buFont typeface="Calibri"/>
              <a:buNone/>
            </a:pPr>
            <a:endParaRPr sz="1000">
              <a:latin typeface="Quattrocento Sans"/>
              <a:ea typeface="Quattrocento Sans"/>
              <a:cs typeface="Quattrocento Sans"/>
              <a:sym typeface="Quattrocento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402d2dd8d4_3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g2402d2dd8d4_3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402d2dd8d4_3_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202" name="Google Shape;1202;g2402d2dd8d4_3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402d2dd8d4_3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1" name="Google Shape;1221;g2402d2dd8d4_3_8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222" name="Google Shape;1222;g2402d2dd8d4_3_8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402d2dd8d4_8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1" name="Google Shape;1241;g2402d2dd8d4_8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402d2dd8d4_3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g2402d2dd8d4_3_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402d2dd8d4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6" name="Google Shape;1256;g2402d2dd8d4_1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https://www.mckinsey.com/capabilities/mckinsey-digital/our-insights/digital-twins-how-to-build-the-first-twin</a:t>
            </a:r>
            <a:endParaRPr/>
          </a:p>
          <a:p>
            <a:pPr marL="0" lvl="0" indent="0" algn="l" rtl="0">
              <a:lnSpc>
                <a:spcPct val="100000"/>
              </a:lnSpc>
              <a:spcBef>
                <a:spcPts val="0"/>
              </a:spcBef>
              <a:spcAft>
                <a:spcPts val="0"/>
              </a:spcAft>
              <a:buClr>
                <a:schemeClr val="dk1"/>
              </a:buClr>
              <a:buSzPts val="1200"/>
              <a:buFont typeface="Calibri"/>
              <a:buNone/>
            </a:pPr>
            <a:r>
              <a:rPr lang="en"/>
              <a:t>https://www.yokogawa.com/library/resources/white-papers/what-are-digital-twins-and-why-should-process-enterprise-stakeholders-care/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
              <a:t>Identify – Identify areas within the business, product, process flow or supply chain that needs improvement</a:t>
            </a:r>
            <a:endParaRPr/>
          </a:p>
          <a:p>
            <a:pPr marL="0" lvl="0" indent="0" algn="l" rtl="0">
              <a:lnSpc>
                <a:spcPct val="100000"/>
              </a:lnSpc>
              <a:spcBef>
                <a:spcPts val="0"/>
              </a:spcBef>
              <a:spcAft>
                <a:spcPts val="0"/>
              </a:spcAft>
              <a:buClr>
                <a:schemeClr val="dk1"/>
              </a:buClr>
              <a:buSzPts val="1200"/>
              <a:buFont typeface="Calibri"/>
              <a:buNone/>
            </a:pPr>
            <a:r>
              <a:rPr lang="en"/>
              <a:t>Pilot – Pilot the digital twin model on the specific focus area</a:t>
            </a:r>
            <a:endParaRPr/>
          </a:p>
          <a:p>
            <a:pPr marL="0" lvl="0" indent="0" algn="l" rtl="0">
              <a:lnSpc>
                <a:spcPct val="100000"/>
              </a:lnSpc>
              <a:spcBef>
                <a:spcPts val="0"/>
              </a:spcBef>
              <a:spcAft>
                <a:spcPts val="0"/>
              </a:spcAft>
              <a:buClr>
                <a:schemeClr val="dk1"/>
              </a:buClr>
              <a:buSzPts val="1200"/>
              <a:buFont typeface="Calibri"/>
              <a:buNone/>
            </a:pPr>
            <a:r>
              <a:rPr lang="en"/>
              <a:t>Grow – Mature the pilot stage into full maturity to run and collect more data</a:t>
            </a:r>
            <a:endParaRPr/>
          </a:p>
          <a:p>
            <a:pPr marL="0" lvl="0" indent="0" algn="l" rtl="0">
              <a:lnSpc>
                <a:spcPct val="100000"/>
              </a:lnSpc>
              <a:spcBef>
                <a:spcPts val="0"/>
              </a:spcBef>
              <a:spcAft>
                <a:spcPts val="0"/>
              </a:spcAft>
              <a:buClr>
                <a:schemeClr val="dk1"/>
              </a:buClr>
              <a:buSzPts val="1200"/>
              <a:buFont typeface="Calibri"/>
              <a:buNone/>
            </a:pPr>
            <a:r>
              <a:rPr lang="en"/>
              <a:t>Scale – Start incorporating software into additional aspects of the business model</a:t>
            </a:r>
            <a:endParaRPr/>
          </a:p>
          <a:p>
            <a:pPr marL="0" lvl="0" indent="0" algn="l" rtl="0">
              <a:lnSpc>
                <a:spcPct val="100000"/>
              </a:lnSpc>
              <a:spcBef>
                <a:spcPts val="0"/>
              </a:spcBef>
              <a:spcAft>
                <a:spcPts val="0"/>
              </a:spcAft>
              <a:buClr>
                <a:schemeClr val="dk1"/>
              </a:buClr>
              <a:buSzPts val="1200"/>
              <a:buFont typeface="Calibri"/>
              <a:buNone/>
            </a:pPr>
            <a:r>
              <a:rPr lang="en"/>
              <a:t>Assess – Assess the data collected to determine if any adjustments or improvements need to be made in the systems</a:t>
            </a:r>
            <a:endParaRPr/>
          </a:p>
          <a:p>
            <a:pPr marL="0" lvl="0" indent="0" algn="l" rtl="0">
              <a:lnSpc>
                <a:spcPct val="100000"/>
              </a:lnSpc>
              <a:spcBef>
                <a:spcPts val="0"/>
              </a:spcBef>
              <a:spcAft>
                <a:spcPts val="0"/>
              </a:spcAft>
              <a:buClr>
                <a:schemeClr val="dk1"/>
              </a:buClr>
              <a:buSzPts val="1200"/>
              <a:buFont typeface="Calibri"/>
              <a:buNone/>
            </a:pPr>
            <a:r>
              <a:rPr lang="en"/>
              <a:t>Analyze – Analyze the data collected to determine how to more efficiently improve KPIs</a:t>
            </a:r>
            <a:endParaRPr/>
          </a:p>
          <a:p>
            <a:pPr marL="0" lvl="0" indent="0" algn="l" rtl="0">
              <a:lnSpc>
                <a:spcPct val="100000"/>
              </a:lnSpc>
              <a:spcBef>
                <a:spcPts val="0"/>
              </a:spcBef>
              <a:spcAft>
                <a:spcPts val="0"/>
              </a:spcAft>
              <a:buClr>
                <a:schemeClr val="dk1"/>
              </a:buClr>
              <a:buSzPts val="1200"/>
              <a:buFont typeface="Calibri"/>
              <a:buNone/>
            </a:pPr>
            <a:r>
              <a:rPr lang="en"/>
              <a:t>Repeat– Continuously repeat cycle – improving machine 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2402d2dd8d4_3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6" name="Google Shape;1286;g2402d2dd8d4_3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402d2dd8d4_3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3" name="Google Shape;1293;g2402d2dd8d4_3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2402d2dd8d4_3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 name="Google Shape;1300;g2402d2dd8d4_3_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9628697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239628697e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https://www.acumenresearchandconsulting.com/digital-twin-market</a:t>
            </a:r>
            <a:endParaRPr/>
          </a:p>
          <a:p>
            <a:pPr marL="0" lvl="0" indent="0" algn="l" rtl="0">
              <a:lnSpc>
                <a:spcPct val="100000"/>
              </a:lnSpc>
              <a:spcBef>
                <a:spcPts val="0"/>
              </a:spcBef>
              <a:spcAft>
                <a:spcPts val="0"/>
              </a:spcAft>
              <a:buSzPts val="1100"/>
              <a:buNone/>
            </a:pPr>
            <a:endParaRPr/>
          </a:p>
          <a:p>
            <a:pPr marL="171450" lvl="0" indent="-171450" algn="l" rtl="0">
              <a:spcBef>
                <a:spcPts val="0"/>
              </a:spcBef>
              <a:spcAft>
                <a:spcPts val="0"/>
              </a:spcAft>
              <a:buClr>
                <a:schemeClr val="dk1"/>
              </a:buClr>
              <a:buSzPts val="1100"/>
              <a:buChar char="•"/>
            </a:pPr>
            <a:r>
              <a:rPr lang="en">
                <a:solidFill>
                  <a:srgbClr val="333333"/>
                </a:solidFill>
              </a:rPr>
              <a:t>According to NavVis a Germany-based digital twin provider, the use of NavVis Digital Twin has surged by nearly 300% post COVID-19 physical distancing measures</a:t>
            </a:r>
            <a:endParaRPr>
              <a:solidFill>
                <a:schemeClr val="dk1"/>
              </a:solidFill>
            </a:endParaRPr>
          </a:p>
          <a:p>
            <a:pPr marL="171450" lvl="0" indent="-171450" algn="l" rtl="0">
              <a:spcBef>
                <a:spcPts val="0"/>
              </a:spcBef>
              <a:spcAft>
                <a:spcPts val="0"/>
              </a:spcAft>
              <a:buClr>
                <a:schemeClr val="dk1"/>
              </a:buClr>
              <a:buSzPts val="1100"/>
              <a:buChar char="•"/>
            </a:pPr>
            <a:r>
              <a:rPr lang="en">
                <a:solidFill>
                  <a:srgbClr val="333333"/>
                </a:solidFill>
              </a:rPr>
              <a:t>Optimize operation and reduce down time and operation cost</a:t>
            </a:r>
            <a:endParaRPr>
              <a:solidFill>
                <a:schemeClr val="dk1"/>
              </a:solidFill>
            </a:endParaRPr>
          </a:p>
          <a:p>
            <a:pPr marL="171450" lvl="0" indent="-171450" algn="l" rtl="0">
              <a:spcBef>
                <a:spcPts val="0"/>
              </a:spcBef>
              <a:spcAft>
                <a:spcPts val="0"/>
              </a:spcAft>
              <a:buClr>
                <a:schemeClr val="dk1"/>
              </a:buClr>
              <a:buSzPts val="1100"/>
              <a:buChar char="•"/>
            </a:pPr>
            <a:r>
              <a:rPr lang="en">
                <a:solidFill>
                  <a:srgbClr val="333333"/>
                </a:solidFill>
              </a:rPr>
              <a:t>Over the next decade, the company estimates that its digital twins will deliver billions of dollars in cumulative financial impact as they enable additional AI use cases and increase the amount of data-driven decision making across the organization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402d2dd8d4_8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7" name="Google Shape;1307;g2402d2dd8d4_8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402d2dd8d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g2402d2dd8d4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200"/>
              <a:buFont typeface="Calibri"/>
              <a:buNone/>
            </a:pPr>
            <a:r>
              <a:rPr lang="en" u="sng">
                <a:solidFill>
                  <a:schemeClr val="hlink"/>
                </a:solidFill>
                <a:hlinkClick r:id="rId3"/>
              </a:rPr>
              <a:t>https://www.marketsandmarkets.com/Market-Reports/digital-twin-market-225269522.html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402d2dd8d4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4" name="Google Shape;1384;g2402d2dd8d4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200"/>
              <a:buFont typeface="Calibri"/>
              <a:buNone/>
            </a:pPr>
            <a:r>
              <a:rPr lang="en" u="sng">
                <a:solidFill>
                  <a:schemeClr val="hlink"/>
                </a:solidFill>
                <a:hlinkClick r:id="rId3"/>
              </a:rPr>
              <a:t>https://www.marketsandmarkets.com/Market-Reports/digital-twin-market-225269522.html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3a6fefb82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3" name="Google Shape;1433;g23a6fefb821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3a6fefb82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0" name="Google Shape;1450;g23a6fefb821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3a6fefb821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23a6fefb821_0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3a6fefb82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g23a6fefb821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3a6fefb821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g23a6fefb821_0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23a6fefb821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4" name="Google Shape;1514;g23a6fefb821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3a6fefb821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9" name="Google Shape;1529;g23a6fefb821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3f97a62c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23f97a62c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3a6fefb821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4" name="Google Shape;1544;g23a6fefb821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3f97a62c81_0_329:notes"/>
          <p:cNvSpPr>
            <a:spLocks noGrp="1" noRot="1" noChangeAspect="1"/>
          </p:cNvSpPr>
          <p:nvPr>
            <p:ph type="sldImg" idx="2"/>
          </p:nvPr>
        </p:nvSpPr>
        <p:spPr>
          <a:xfrm>
            <a:off x="750888" y="1144588"/>
            <a:ext cx="5495925" cy="3090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23f97a62c81_0_329:notes"/>
          <p:cNvSpPr txBox="1">
            <a:spLocks noGrp="1"/>
          </p:cNvSpPr>
          <p:nvPr>
            <p:ph type="body" idx="1"/>
          </p:nvPr>
        </p:nvSpPr>
        <p:spPr>
          <a:xfrm>
            <a:off x="700360" y="4406101"/>
            <a:ext cx="5598000" cy="3605700"/>
          </a:xfrm>
          <a:prstGeom prst="rect">
            <a:avLst/>
          </a:prstGeom>
          <a:noFill/>
          <a:ln>
            <a:noFill/>
          </a:ln>
        </p:spPr>
        <p:txBody>
          <a:bodyPr spcFirstLastPara="1" wrap="square" lIns="91575" tIns="45800" rIns="91575" bIns="45800"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https://assets.new.siemens.com/siemens/assets/api/uuid:610b5974-241d-4321-8ae6-55c6167446bf/bim-digitwin-ru.pdf</a:t>
            </a:r>
            <a:endParaRPr sz="1400"/>
          </a:p>
          <a:p>
            <a:pPr marL="0" lvl="0" indent="0" algn="l" rtl="0">
              <a:lnSpc>
                <a:spcPct val="100000"/>
              </a:lnSpc>
              <a:spcBef>
                <a:spcPts val="0"/>
              </a:spcBef>
              <a:spcAft>
                <a:spcPts val="0"/>
              </a:spcAft>
              <a:buSzPts val="1100"/>
              <a:buNone/>
            </a:pPr>
            <a:r>
              <a:rPr lang="en" u="sng">
                <a:solidFill>
                  <a:schemeClr val="hlink"/>
                </a:solidFill>
                <a:hlinkClick r:id="rId4"/>
              </a:rPr>
              <a:t>https://assets.new.siemens.com/siemens/assets/api/uuid:ce77eef2-3ae4-4910-9d88-e57697aa0196/SimulationDigitalTwinOutlook2030.pdf</a:t>
            </a:r>
            <a:endParaRPr sz="1400"/>
          </a:p>
          <a:p>
            <a:pPr marL="0" lvl="0" indent="0" algn="l" rtl="0">
              <a:lnSpc>
                <a:spcPct val="100000"/>
              </a:lnSpc>
              <a:spcBef>
                <a:spcPts val="0"/>
              </a:spcBef>
              <a:spcAft>
                <a:spcPts val="0"/>
              </a:spcAft>
              <a:buSzPts val="1100"/>
              <a:buNone/>
            </a:pPr>
            <a:r>
              <a:rPr lang="en" u="sng">
                <a:solidFill>
                  <a:schemeClr val="hlink"/>
                </a:solidFill>
                <a:hlinkClick r:id="rId5"/>
              </a:rPr>
              <a:t>https://assets.new.siemens.com/siemens/assets/api/uuid:3a888b679aaf5feeb7cf9eacfe8806aa0c6046b6/factsheet-cct-simulation-and-digital-twin-en.pdf</a:t>
            </a:r>
            <a:endParaRPr sz="1400"/>
          </a:p>
          <a:p>
            <a:pPr marL="0" lvl="0" indent="0" algn="l" rtl="0">
              <a:lnSpc>
                <a:spcPct val="100000"/>
              </a:lnSpc>
              <a:spcBef>
                <a:spcPts val="0"/>
              </a:spcBef>
              <a:spcAft>
                <a:spcPts val="0"/>
              </a:spcAft>
              <a:buSzPts val="1100"/>
              <a:buNone/>
            </a:pPr>
            <a:r>
              <a:rPr lang="en" u="sng">
                <a:solidFill>
                  <a:schemeClr val="hlink"/>
                </a:solidFill>
                <a:hlinkClick r:id="rId6"/>
              </a:rPr>
              <a:t>https://assets.new.siemens.com/siemens/assets/api/uuid:66c9013092b493265e091c154a33f9dd38d36c20/electricaldigitaltwin-brochure-final-intl-version-singlepages-no.pdf</a:t>
            </a:r>
            <a:endParaRPr sz="1400"/>
          </a:p>
        </p:txBody>
      </p:sp>
      <p:sp>
        <p:nvSpPr>
          <p:cNvPr id="260" name="Google Shape;260;g23f97a62c81_0_329:notes"/>
          <p:cNvSpPr txBox="1">
            <a:spLocks noGrp="1"/>
          </p:cNvSpPr>
          <p:nvPr>
            <p:ph type="sldNum" idx="12"/>
          </p:nvPr>
        </p:nvSpPr>
        <p:spPr>
          <a:xfrm>
            <a:off x="3964321" y="8698139"/>
            <a:ext cx="3033300" cy="458400"/>
          </a:xfrm>
          <a:prstGeom prst="rect">
            <a:avLst/>
          </a:prstGeom>
          <a:noFill/>
          <a:ln>
            <a:noFill/>
          </a:ln>
        </p:spPr>
        <p:txBody>
          <a:bodyPr spcFirstLastPara="1" wrap="square" lIns="91575" tIns="45800" rIns="91575" bIns="458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u="sng">
                <a:solidFill>
                  <a:schemeClr val="hlink"/>
                </a:solidFill>
                <a:hlinkClick r:id="rId3"/>
              </a:rPr>
              <a:t>https://assets.new.siemens.com/siemens/assets/api/uuid:610b5974-241d-4321-8ae6-55c6167446bf/bim-digitwin-ru.pdf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Divider / 1">
  <p:cSld name="Title / Divider / 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g2402a4ec29a_2_474"/>
          <p:cNvSpPr txBox="1">
            <a:spLocks noGrp="1"/>
          </p:cNvSpPr>
          <p:nvPr>
            <p:ph type="ctrTitle"/>
          </p:nvPr>
        </p:nvSpPr>
        <p:spPr>
          <a:xfrm>
            <a:off x="3495522" y="1518379"/>
            <a:ext cx="5478900" cy="1053300"/>
          </a:xfrm>
          <a:prstGeom prst="rect">
            <a:avLst/>
          </a:prstGeom>
          <a:noFill/>
          <a:ln>
            <a:noFill/>
          </a:ln>
        </p:spPr>
        <p:txBody>
          <a:bodyPr spcFirstLastPara="1" wrap="square" lIns="0" tIns="34275" rIns="0" bIns="34275" anchor="b" anchorCtr="0">
            <a:normAutofit/>
          </a:bodyPr>
          <a:lstStyle>
            <a:lvl1pPr lvl="0" algn="l">
              <a:lnSpc>
                <a:spcPct val="100000"/>
              </a:lnSpc>
              <a:spcBef>
                <a:spcPts val="0"/>
              </a:spcBef>
              <a:spcAft>
                <a:spcPts val="0"/>
              </a:spcAft>
              <a:buClr>
                <a:srgbClr val="262626"/>
              </a:buClr>
              <a:buSzPts val="3200"/>
              <a:buFont typeface="Franklin Gothic"/>
              <a:buNone/>
              <a:defRPr sz="3200" b="0" i="0" cap="none">
                <a:solidFill>
                  <a:srgbClr val="262626"/>
                </a:solidFill>
                <a:latin typeface="Franklin Gothic"/>
                <a:ea typeface="Franklin Gothic"/>
                <a:cs typeface="Franklin Gothic"/>
                <a:sym typeface="Franklin Gothic"/>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 name="Google Shape;11;g2402a4ec29a_2_474"/>
          <p:cNvSpPr txBox="1">
            <a:spLocks noGrp="1"/>
          </p:cNvSpPr>
          <p:nvPr>
            <p:ph type="body" idx="1"/>
          </p:nvPr>
        </p:nvSpPr>
        <p:spPr>
          <a:xfrm>
            <a:off x="3495522" y="2705010"/>
            <a:ext cx="5474100" cy="2643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262626"/>
              </a:buClr>
              <a:buSzPts val="1500"/>
              <a:buNone/>
              <a:defRPr sz="1500" cap="none">
                <a:solidFill>
                  <a:srgbClr val="262626"/>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800"/>
              <a:buNone/>
              <a:defRPr>
                <a:solidFill>
                  <a:schemeClr val="lt1"/>
                </a:solidFill>
              </a:defRPr>
            </a:lvl2pPr>
            <a:lvl3pPr marL="1371600" lvl="2" indent="-228600" algn="l">
              <a:lnSpc>
                <a:spcPct val="90000"/>
              </a:lnSpc>
              <a:spcBef>
                <a:spcPts val="400"/>
              </a:spcBef>
              <a:spcAft>
                <a:spcPts val="0"/>
              </a:spcAft>
              <a:buClr>
                <a:schemeClr val="lt1"/>
              </a:buClr>
              <a:buSzPts val="1500"/>
              <a:buNone/>
              <a:defRPr>
                <a:solidFill>
                  <a:schemeClr val="lt1"/>
                </a:solidFill>
              </a:defRPr>
            </a:lvl3pPr>
            <a:lvl4pPr marL="1828800" lvl="3" indent="-228600" algn="l">
              <a:lnSpc>
                <a:spcPct val="90000"/>
              </a:lnSpc>
              <a:spcBef>
                <a:spcPts val="400"/>
              </a:spcBef>
              <a:spcAft>
                <a:spcPts val="0"/>
              </a:spcAft>
              <a:buClr>
                <a:schemeClr val="lt1"/>
              </a:buClr>
              <a:buSzPts val="1400"/>
              <a:buNone/>
              <a:defRPr>
                <a:solidFill>
                  <a:schemeClr val="lt1"/>
                </a:solidFill>
              </a:defRPr>
            </a:lvl4pPr>
            <a:lvl5pPr marL="2286000" lvl="4" indent="-228600" algn="l">
              <a:lnSpc>
                <a:spcPct val="90000"/>
              </a:lnSpc>
              <a:spcBef>
                <a:spcPts val="40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 name="Google Shape;12;g2402a4ec29a_2_474"/>
          <p:cNvSpPr>
            <a:spLocks noGrp="1"/>
          </p:cNvSpPr>
          <p:nvPr>
            <p:ph type="pic" idx="2"/>
          </p:nvPr>
        </p:nvSpPr>
        <p:spPr>
          <a:xfrm>
            <a:off x="6997534" y="315506"/>
            <a:ext cx="2057400" cy="612000"/>
          </a:xfrm>
          <a:prstGeom prst="rect">
            <a:avLst/>
          </a:prstGeom>
          <a:noFill/>
          <a:ln>
            <a:noFill/>
          </a:ln>
        </p:spPr>
      </p:sp>
      <p:pic>
        <p:nvPicPr>
          <p:cNvPr id="13" name="Google Shape;13;g2402a4ec29a_2_474"/>
          <p:cNvPicPr preferRelativeResize="0"/>
          <p:nvPr/>
        </p:nvPicPr>
        <p:blipFill rotWithShape="1">
          <a:blip r:embed="rId3">
            <a:alphaModFix/>
          </a:blip>
          <a:srcRect/>
          <a:stretch/>
        </p:blipFill>
        <p:spPr>
          <a:xfrm>
            <a:off x="6997534" y="4561115"/>
            <a:ext cx="1972132" cy="4118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g2402a4ec29a_2_4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g2402a4ec29a_2_44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g2402a4ec29a_2_44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4" name="Google Shape;54;g2402a4ec29a_2_4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g2402a4ec29a_2_4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 name="Google Shape;57;g2402a4ec29a_2_4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g2402a4ec29a_2_45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0" name="Google Shape;60;g2402a4ec29a_2_45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1" name="Google Shape;61;g2402a4ec29a_2_4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g2402a4ec29a_2_45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4" name="Google Shape;64;g2402a4ec29a_2_4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g2402a4ec29a_2_4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g2402a4ec29a_2_45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8" name="Google Shape;68;g2402a4ec29a_2_45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g2402a4ec29a_2_45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0" name="Google Shape;70;g2402a4ec29a_2_4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g2402a4ec29a_2_46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73" name="Google Shape;73;g2402a4ec29a_2_4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g2402a4ec29a_2_46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g2402a4ec29a_2_46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7" name="Google Shape;77;g2402a4ec29a_2_4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g2402a4ec29a_2_4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
        <p:cNvGrpSpPr/>
        <p:nvPr/>
      </p:nvGrpSpPr>
      <p:grpSpPr>
        <a:xfrm>
          <a:off x="0" y="0"/>
          <a:ext cx="0" cy="0"/>
          <a:chOff x="0" y="0"/>
          <a:chExt cx="0" cy="0"/>
        </a:xfrm>
      </p:grpSpPr>
      <p:sp>
        <p:nvSpPr>
          <p:cNvPr id="85" name="Google Shape;85;g2405e7a30da_2_1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g2405e7a30da_2_1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g2405e7a30da_2_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g2405e7a30da_2_1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g2405e7a30da_2_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4"/>
        <p:cNvGrpSpPr/>
        <p:nvPr/>
      </p:nvGrpSpPr>
      <p:grpSpPr>
        <a:xfrm>
          <a:off x="0" y="0"/>
          <a:ext cx="0" cy="0"/>
          <a:chOff x="0" y="0"/>
          <a:chExt cx="0" cy="0"/>
        </a:xfrm>
      </p:grpSpPr>
      <p:sp>
        <p:nvSpPr>
          <p:cNvPr id="15" name="Google Shape;15;g2402a4ec29a_2_479"/>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g2402a4ec29a_2_47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17" name="Google Shape;17;g2402a4ec29a_2_479"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g2405e7a30da_2_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g2405e7a30da_2_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g2405e7a30da_2_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g2405e7a30da_2_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g2405e7a30da_2_1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g2405e7a30da_2_1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g2405e7a30da_2_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g2405e7a30da_2_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g2405e7a30da_2_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g2405e7a30da_2_1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g2405e7a30da_2_1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g2405e7a30da_2_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g2405e7a30da_2_1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g2405e7a30da_2_1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g2405e7a30da_2_1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2405e7a30da_2_14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g2405e7a30da_2_14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g2405e7a30da_2_1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g2405e7a30da_2_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g2405e7a30da_2_1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g2405e7a30da_2_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g2405e7a30da_2_15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g2405e7a30da_2_15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g2405e7a30da_2_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g2405e7a30da_2_1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 Divider / 1">
  <p:cSld name="Title / Divider / 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g2405e7a30da_2_156"/>
          <p:cNvSpPr txBox="1">
            <a:spLocks noGrp="1"/>
          </p:cNvSpPr>
          <p:nvPr>
            <p:ph type="ctrTitle"/>
          </p:nvPr>
        </p:nvSpPr>
        <p:spPr>
          <a:xfrm>
            <a:off x="3495522" y="1518379"/>
            <a:ext cx="5478900" cy="1053300"/>
          </a:xfrm>
          <a:prstGeom prst="rect">
            <a:avLst/>
          </a:prstGeom>
          <a:noFill/>
          <a:ln>
            <a:noFill/>
          </a:ln>
        </p:spPr>
        <p:txBody>
          <a:bodyPr spcFirstLastPara="1" wrap="square" lIns="0" tIns="34275" rIns="0" bIns="34275" anchor="b" anchorCtr="0">
            <a:normAutofit/>
          </a:bodyPr>
          <a:lstStyle>
            <a:lvl1pPr lvl="0" algn="l" rtl="0">
              <a:lnSpc>
                <a:spcPct val="100000"/>
              </a:lnSpc>
              <a:spcBef>
                <a:spcPts val="0"/>
              </a:spcBef>
              <a:spcAft>
                <a:spcPts val="0"/>
              </a:spcAft>
              <a:buClr>
                <a:srgbClr val="262626"/>
              </a:buClr>
              <a:buSzPts val="3200"/>
              <a:buFont typeface="Franklin Gothic"/>
              <a:buNone/>
              <a:defRPr sz="3200" b="0" i="0" cap="none">
                <a:solidFill>
                  <a:srgbClr val="262626"/>
                </a:solidFill>
                <a:latin typeface="Franklin Gothic"/>
                <a:ea typeface="Franklin Gothic"/>
                <a:cs typeface="Franklin Gothic"/>
                <a:sym typeface="Franklin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7" name="Google Shape;127;g2405e7a30da_2_156"/>
          <p:cNvSpPr txBox="1">
            <a:spLocks noGrp="1"/>
          </p:cNvSpPr>
          <p:nvPr>
            <p:ph type="body" idx="1"/>
          </p:nvPr>
        </p:nvSpPr>
        <p:spPr>
          <a:xfrm>
            <a:off x="3495522" y="2705010"/>
            <a:ext cx="5474100" cy="264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rgbClr val="262626"/>
              </a:buClr>
              <a:buSzPts val="1500"/>
              <a:buNone/>
              <a:defRPr sz="1500" cap="none">
                <a:solidFill>
                  <a:srgbClr val="262626"/>
                </a:solidFill>
                <a:latin typeface="Calibri"/>
                <a:ea typeface="Calibri"/>
                <a:cs typeface="Calibri"/>
                <a:sym typeface="Calibri"/>
              </a:defRPr>
            </a:lvl1pPr>
            <a:lvl2pPr marL="914400" lvl="1" indent="-228600" algn="l" rtl="0">
              <a:lnSpc>
                <a:spcPct val="90000"/>
              </a:lnSpc>
              <a:spcBef>
                <a:spcPts val="400"/>
              </a:spcBef>
              <a:spcAft>
                <a:spcPts val="0"/>
              </a:spcAft>
              <a:buClr>
                <a:schemeClr val="lt1"/>
              </a:buClr>
              <a:buSzPts val="1800"/>
              <a:buNone/>
              <a:defRPr>
                <a:solidFill>
                  <a:schemeClr val="lt1"/>
                </a:solidFill>
              </a:defRPr>
            </a:lvl2pPr>
            <a:lvl3pPr marL="1371600" lvl="2" indent="-228600" algn="l" rtl="0">
              <a:lnSpc>
                <a:spcPct val="90000"/>
              </a:lnSpc>
              <a:spcBef>
                <a:spcPts val="400"/>
              </a:spcBef>
              <a:spcAft>
                <a:spcPts val="0"/>
              </a:spcAft>
              <a:buClr>
                <a:schemeClr val="lt1"/>
              </a:buClr>
              <a:buSzPts val="1500"/>
              <a:buNone/>
              <a:defRPr>
                <a:solidFill>
                  <a:schemeClr val="lt1"/>
                </a:solidFill>
              </a:defRPr>
            </a:lvl3pPr>
            <a:lvl4pPr marL="1828800" lvl="3" indent="-228600" algn="l" rtl="0">
              <a:lnSpc>
                <a:spcPct val="90000"/>
              </a:lnSpc>
              <a:spcBef>
                <a:spcPts val="400"/>
              </a:spcBef>
              <a:spcAft>
                <a:spcPts val="0"/>
              </a:spcAft>
              <a:buClr>
                <a:schemeClr val="lt1"/>
              </a:buClr>
              <a:buSzPts val="1400"/>
              <a:buNone/>
              <a:defRPr>
                <a:solidFill>
                  <a:schemeClr val="lt1"/>
                </a:solidFill>
              </a:defRPr>
            </a:lvl4pPr>
            <a:lvl5pPr marL="2286000" lvl="4" indent="-228600" algn="l" rtl="0">
              <a:lnSpc>
                <a:spcPct val="90000"/>
              </a:lnSpc>
              <a:spcBef>
                <a:spcPts val="40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8" name="Google Shape;128;g2405e7a30da_2_156"/>
          <p:cNvSpPr>
            <a:spLocks noGrp="1"/>
          </p:cNvSpPr>
          <p:nvPr>
            <p:ph type="pic" idx="2"/>
          </p:nvPr>
        </p:nvSpPr>
        <p:spPr>
          <a:xfrm>
            <a:off x="6997534" y="315506"/>
            <a:ext cx="2057400" cy="612000"/>
          </a:xfrm>
          <a:prstGeom prst="rect">
            <a:avLst/>
          </a:prstGeom>
          <a:noFill/>
          <a:ln>
            <a:noFill/>
          </a:ln>
        </p:spPr>
      </p:sp>
      <p:pic>
        <p:nvPicPr>
          <p:cNvPr id="129" name="Google Shape;129;g2405e7a30da_2_156"/>
          <p:cNvPicPr preferRelativeResize="0"/>
          <p:nvPr/>
        </p:nvPicPr>
        <p:blipFill rotWithShape="1">
          <a:blip r:embed="rId3">
            <a:alphaModFix/>
          </a:blip>
          <a:srcRect/>
          <a:stretch/>
        </p:blipFill>
        <p:spPr>
          <a:xfrm>
            <a:off x="6997534" y="4561115"/>
            <a:ext cx="1972132" cy="4118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 Right Blue Highlight">
  <p:cSld name="Title + Content + Right Blue Highligh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g2402a4ec29a_2_483"/>
          <p:cNvSpPr txBox="1">
            <a:spLocks noGrp="1"/>
          </p:cNvSpPr>
          <p:nvPr>
            <p:ph type="title"/>
          </p:nvPr>
        </p:nvSpPr>
        <p:spPr>
          <a:xfrm>
            <a:off x="298164" y="0"/>
            <a:ext cx="6228000" cy="8001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g2402a4ec29a_2_483"/>
          <p:cNvSpPr txBox="1">
            <a:spLocks noGrp="1"/>
          </p:cNvSpPr>
          <p:nvPr>
            <p:ph type="body" idx="1"/>
          </p:nvPr>
        </p:nvSpPr>
        <p:spPr>
          <a:xfrm>
            <a:off x="6777038" y="0"/>
            <a:ext cx="2219400" cy="8001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SzPts val="1800"/>
              <a:buNone/>
              <a:defRPr sz="1800">
                <a:solidFill>
                  <a:schemeClr val="lt2"/>
                </a:solidFill>
                <a:latin typeface="Libre Franklin Medium"/>
                <a:ea typeface="Libre Franklin Medium"/>
                <a:cs typeface="Libre Franklin Medium"/>
                <a:sym typeface="Libre Franklin Medium"/>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15000"/>
              </a:lnSpc>
              <a:spcBef>
                <a:spcPts val="300"/>
              </a:spcBef>
              <a:spcAft>
                <a:spcPts val="0"/>
              </a:spcAft>
              <a:buClr>
                <a:schemeClr val="dk1"/>
              </a:buClr>
              <a:buSzPts val="1400"/>
              <a:buChar char="■"/>
              <a:defRPr/>
            </a:lvl6pPr>
            <a:lvl7pPr marL="3200400" lvl="6" indent="-317500" algn="l">
              <a:lnSpc>
                <a:spcPct val="115000"/>
              </a:lnSpc>
              <a:spcBef>
                <a:spcPts val="300"/>
              </a:spcBef>
              <a:spcAft>
                <a:spcPts val="0"/>
              </a:spcAft>
              <a:buClr>
                <a:schemeClr val="dk1"/>
              </a:buClr>
              <a:buSzPts val="1400"/>
              <a:buChar char="●"/>
              <a:defRPr/>
            </a:lvl7pPr>
            <a:lvl8pPr marL="3657600" lvl="7" indent="-317500" algn="l">
              <a:lnSpc>
                <a:spcPct val="115000"/>
              </a:lnSpc>
              <a:spcBef>
                <a:spcPts val="300"/>
              </a:spcBef>
              <a:spcAft>
                <a:spcPts val="0"/>
              </a:spcAft>
              <a:buClr>
                <a:schemeClr val="dk1"/>
              </a:buClr>
              <a:buSzPts val="1400"/>
              <a:buChar char="○"/>
              <a:defRPr/>
            </a:lvl8pPr>
            <a:lvl9pPr marL="4114800" lvl="8" indent="-317500" algn="l">
              <a:lnSpc>
                <a:spcPct val="115000"/>
              </a:lnSpc>
              <a:spcBef>
                <a:spcPts val="300"/>
              </a:spcBef>
              <a:spcAft>
                <a:spcPts val="0"/>
              </a:spcAft>
              <a:buClr>
                <a:schemeClr val="dk1"/>
              </a:buClr>
              <a:buSzPts val="1400"/>
              <a:buChar char="■"/>
              <a:defRPr/>
            </a:lvl9pPr>
          </a:lstStyle>
          <a:p>
            <a:endParaRPr/>
          </a:p>
        </p:txBody>
      </p:sp>
      <p:sp>
        <p:nvSpPr>
          <p:cNvPr id="21" name="Google Shape;21;g2402a4ec29a_2_483"/>
          <p:cNvSpPr txBox="1">
            <a:spLocks noGrp="1"/>
          </p:cNvSpPr>
          <p:nvPr>
            <p:ph type="body" idx="2"/>
          </p:nvPr>
        </p:nvSpPr>
        <p:spPr>
          <a:xfrm>
            <a:off x="6777038" y="836970"/>
            <a:ext cx="2219400" cy="4020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900"/>
              </a:spcBef>
              <a:spcAft>
                <a:spcPts val="0"/>
              </a:spcAft>
              <a:buClr>
                <a:schemeClr val="lt1"/>
              </a:buClr>
              <a:buSzPts val="1400"/>
              <a:buFont typeface="Noto Sans Symbols"/>
              <a:buChar char="▪"/>
              <a:defRPr sz="1400">
                <a:solidFill>
                  <a:schemeClr val="lt1"/>
                </a:solidFill>
                <a:latin typeface="Libre Franklin"/>
                <a:ea typeface="Libre Franklin"/>
                <a:cs typeface="Libre Franklin"/>
                <a:sym typeface="Libre Franklin"/>
              </a:defRPr>
            </a:lvl1pPr>
            <a:lvl2pPr marL="914400" lvl="1" indent="-304800" algn="l">
              <a:lnSpc>
                <a:spcPct val="100000"/>
              </a:lnSpc>
              <a:spcBef>
                <a:spcPts val="0"/>
              </a:spcBef>
              <a:spcAft>
                <a:spcPts val="0"/>
              </a:spcAft>
              <a:buClr>
                <a:schemeClr val="lt1"/>
              </a:buClr>
              <a:buSzPts val="1200"/>
              <a:buFont typeface="Libre Franklin"/>
              <a:buChar char="–"/>
              <a:defRPr sz="1200">
                <a:solidFill>
                  <a:schemeClr val="lt1"/>
                </a:solidFill>
                <a:latin typeface="Libre Franklin"/>
                <a:ea typeface="Libre Franklin"/>
                <a:cs typeface="Libre Franklin"/>
                <a:sym typeface="Libre Franklin"/>
              </a:defRPr>
            </a:lvl2pPr>
            <a:lvl3pPr marL="1371600" lvl="2" indent="-298450" algn="l">
              <a:lnSpc>
                <a:spcPct val="100000"/>
              </a:lnSpc>
              <a:spcBef>
                <a:spcPts val="200"/>
              </a:spcBef>
              <a:spcAft>
                <a:spcPts val="0"/>
              </a:spcAft>
              <a:buClr>
                <a:schemeClr val="lt1"/>
              </a:buClr>
              <a:buSzPts val="1100"/>
              <a:buFont typeface="Arial"/>
              <a:buChar char="•"/>
              <a:defRPr sz="1100">
                <a:solidFill>
                  <a:schemeClr val="lt1"/>
                </a:solidFill>
                <a:latin typeface="Libre Franklin"/>
                <a:ea typeface="Libre Franklin"/>
                <a:cs typeface="Libre Franklin"/>
                <a:sym typeface="Libre Franklin"/>
              </a:defRPr>
            </a:lvl3pPr>
            <a:lvl4pPr marL="1828800" lvl="3" indent="-285750" algn="l">
              <a:lnSpc>
                <a:spcPct val="100000"/>
              </a:lnSpc>
              <a:spcBef>
                <a:spcPts val="200"/>
              </a:spcBef>
              <a:spcAft>
                <a:spcPts val="0"/>
              </a:spcAft>
              <a:buClr>
                <a:schemeClr val="lt1"/>
              </a:buClr>
              <a:buSzPts val="900"/>
              <a:buFont typeface="Noto Sans Symbols"/>
              <a:buChar char="&gt;"/>
              <a:defRPr sz="900">
                <a:solidFill>
                  <a:schemeClr val="lt1"/>
                </a:solidFill>
                <a:latin typeface="Libre Franklin"/>
                <a:ea typeface="Libre Franklin"/>
                <a:cs typeface="Libre Franklin"/>
                <a:sym typeface="Libre Franklin"/>
              </a:defRPr>
            </a:lvl4pPr>
            <a:lvl5pPr marL="2286000" lvl="4" indent="-285750" algn="l">
              <a:lnSpc>
                <a:spcPct val="100000"/>
              </a:lnSpc>
              <a:spcBef>
                <a:spcPts val="200"/>
              </a:spcBef>
              <a:spcAft>
                <a:spcPts val="0"/>
              </a:spcAft>
              <a:buClr>
                <a:schemeClr val="lt1"/>
              </a:buClr>
              <a:buSzPts val="900"/>
              <a:buFont typeface="Libre Franklin"/>
              <a:buChar char="»"/>
              <a:defRPr sz="900">
                <a:solidFill>
                  <a:schemeClr val="lt1"/>
                </a:solidFill>
                <a:latin typeface="Libre Franklin"/>
                <a:ea typeface="Libre Franklin"/>
                <a:cs typeface="Libre Franklin"/>
                <a:sym typeface="Libre Franklin"/>
              </a:defRPr>
            </a:lvl5pPr>
            <a:lvl6pPr marL="2743200" lvl="5" indent="-317500" algn="l">
              <a:lnSpc>
                <a:spcPct val="115000"/>
              </a:lnSpc>
              <a:spcBef>
                <a:spcPts val="300"/>
              </a:spcBef>
              <a:spcAft>
                <a:spcPts val="0"/>
              </a:spcAft>
              <a:buClr>
                <a:schemeClr val="dk1"/>
              </a:buClr>
              <a:buSzPts val="1400"/>
              <a:buChar char="■"/>
              <a:defRPr/>
            </a:lvl6pPr>
            <a:lvl7pPr marL="3200400" lvl="6" indent="-317500" algn="l">
              <a:lnSpc>
                <a:spcPct val="115000"/>
              </a:lnSpc>
              <a:spcBef>
                <a:spcPts val="300"/>
              </a:spcBef>
              <a:spcAft>
                <a:spcPts val="0"/>
              </a:spcAft>
              <a:buClr>
                <a:schemeClr val="dk1"/>
              </a:buClr>
              <a:buSzPts val="1400"/>
              <a:buChar char="●"/>
              <a:defRPr/>
            </a:lvl7pPr>
            <a:lvl8pPr marL="3657600" lvl="7" indent="-317500" algn="l">
              <a:lnSpc>
                <a:spcPct val="115000"/>
              </a:lnSpc>
              <a:spcBef>
                <a:spcPts val="300"/>
              </a:spcBef>
              <a:spcAft>
                <a:spcPts val="0"/>
              </a:spcAft>
              <a:buClr>
                <a:schemeClr val="dk1"/>
              </a:buClr>
              <a:buSzPts val="1400"/>
              <a:buChar char="○"/>
              <a:defRPr/>
            </a:lvl8pPr>
            <a:lvl9pPr marL="4114800" lvl="8" indent="-317500" algn="l">
              <a:lnSpc>
                <a:spcPct val="115000"/>
              </a:lnSpc>
              <a:spcBef>
                <a:spcPts val="300"/>
              </a:spcBef>
              <a:spcAft>
                <a:spcPts val="0"/>
              </a:spcAft>
              <a:buClr>
                <a:schemeClr val="dk1"/>
              </a:buClr>
              <a:buSzPts val="1400"/>
              <a:buChar char="■"/>
              <a:defRPr/>
            </a:lvl9pPr>
          </a:lstStyle>
          <a:p>
            <a:endParaRPr/>
          </a:p>
        </p:txBody>
      </p:sp>
      <p:sp>
        <p:nvSpPr>
          <p:cNvPr id="22" name="Google Shape;22;g2402a4ec29a_2_483"/>
          <p:cNvSpPr txBox="1">
            <a:spLocks noGrp="1"/>
          </p:cNvSpPr>
          <p:nvPr>
            <p:ph type="body" idx="3"/>
          </p:nvPr>
        </p:nvSpPr>
        <p:spPr>
          <a:xfrm>
            <a:off x="298165" y="836970"/>
            <a:ext cx="6228000" cy="4020600"/>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15000"/>
              </a:lnSpc>
              <a:spcBef>
                <a:spcPts val="300"/>
              </a:spcBef>
              <a:spcAft>
                <a:spcPts val="0"/>
              </a:spcAft>
              <a:buClr>
                <a:schemeClr val="dk1"/>
              </a:buClr>
              <a:buSzPts val="1400"/>
              <a:buChar char="■"/>
              <a:defRPr/>
            </a:lvl6pPr>
            <a:lvl7pPr marL="3200400" lvl="6" indent="-317500" algn="l">
              <a:lnSpc>
                <a:spcPct val="115000"/>
              </a:lnSpc>
              <a:spcBef>
                <a:spcPts val="300"/>
              </a:spcBef>
              <a:spcAft>
                <a:spcPts val="0"/>
              </a:spcAft>
              <a:buClr>
                <a:schemeClr val="dk1"/>
              </a:buClr>
              <a:buSzPts val="1400"/>
              <a:buChar char="●"/>
              <a:defRPr/>
            </a:lvl7pPr>
            <a:lvl8pPr marL="3657600" lvl="7" indent="-317500" algn="l">
              <a:lnSpc>
                <a:spcPct val="115000"/>
              </a:lnSpc>
              <a:spcBef>
                <a:spcPts val="300"/>
              </a:spcBef>
              <a:spcAft>
                <a:spcPts val="0"/>
              </a:spcAft>
              <a:buClr>
                <a:schemeClr val="dk1"/>
              </a:buClr>
              <a:buSzPts val="1400"/>
              <a:buChar char="○"/>
              <a:defRPr/>
            </a:lvl8pPr>
            <a:lvl9pPr marL="4114800" lvl="8" indent="-317500" algn="l">
              <a:lnSpc>
                <a:spcPct val="115000"/>
              </a:lnSpc>
              <a:spcBef>
                <a:spcPts val="300"/>
              </a:spcBef>
              <a:spcAft>
                <a:spcPts val="0"/>
              </a:spcAft>
              <a:buClr>
                <a:schemeClr val="dk1"/>
              </a:buClr>
              <a:buSzPts val="1400"/>
              <a:buChar char="■"/>
              <a:defRPr/>
            </a:lvl9pPr>
          </a:lstStyle>
          <a:p>
            <a:endParaRPr/>
          </a:p>
        </p:txBody>
      </p:sp>
      <p:sp>
        <p:nvSpPr>
          <p:cNvPr id="23" name="Google Shape;23;g2402a4ec29a_2_483"/>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rm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24" name="Google Shape;24;g2402a4ec29a_2_483" descr="Shape&#10;&#10;Description automatically generated with medium confidence"/>
          <p:cNvPicPr preferRelativeResize="0"/>
          <p:nvPr/>
        </p:nvPicPr>
        <p:blipFill rotWithShape="1">
          <a:blip r:embed="rId3">
            <a:alphaModFix/>
          </a:blip>
          <a:srcRect/>
          <a:stretch/>
        </p:blipFill>
        <p:spPr>
          <a:xfrm>
            <a:off x="68609" y="4905719"/>
            <a:ext cx="927945" cy="19094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30"/>
        <p:cNvGrpSpPr/>
        <p:nvPr/>
      </p:nvGrpSpPr>
      <p:grpSpPr>
        <a:xfrm>
          <a:off x="0" y="0"/>
          <a:ext cx="0" cy="0"/>
          <a:chOff x="0" y="0"/>
          <a:chExt cx="0" cy="0"/>
        </a:xfrm>
      </p:grpSpPr>
      <p:sp>
        <p:nvSpPr>
          <p:cNvPr id="131" name="Google Shape;131;g2405e7a30da_2_161"/>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2" name="Google Shape;132;g2405e7a30da_2_161"/>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133" name="Google Shape;133;g2405e7a30da_2_161"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Content + Right Blue Highlight">
  <p:cSld name="Title + Content + Right Blue Highlight">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g2405e7a30da_2_165"/>
          <p:cNvSpPr txBox="1">
            <a:spLocks noGrp="1"/>
          </p:cNvSpPr>
          <p:nvPr>
            <p:ph type="title"/>
          </p:nvPr>
        </p:nvSpPr>
        <p:spPr>
          <a:xfrm>
            <a:off x="298164" y="0"/>
            <a:ext cx="6228000" cy="800100"/>
          </a:xfrm>
          <a:prstGeom prst="rect">
            <a:avLst/>
          </a:prstGeom>
          <a:noFill/>
          <a:ln>
            <a:noFill/>
          </a:ln>
        </p:spPr>
        <p:txBody>
          <a:bodyPr spcFirstLastPara="1" wrap="square" lIns="0" tIns="0" rIns="0" bIns="0" anchor="ctr" anchorCtr="0">
            <a:normAutofit/>
          </a:bodyPr>
          <a:lstStyle>
            <a:lvl1pPr lvl="0" algn="l" rtl="0">
              <a:lnSpc>
                <a:spcPct val="100000"/>
              </a:lnSpc>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36" name="Google Shape;136;g2405e7a30da_2_165"/>
          <p:cNvSpPr txBox="1">
            <a:spLocks noGrp="1"/>
          </p:cNvSpPr>
          <p:nvPr>
            <p:ph type="body" idx="1"/>
          </p:nvPr>
        </p:nvSpPr>
        <p:spPr>
          <a:xfrm>
            <a:off x="6777038" y="0"/>
            <a:ext cx="2219400" cy="8001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SzPts val="1800"/>
              <a:buNone/>
              <a:defRPr sz="1800">
                <a:solidFill>
                  <a:schemeClr val="lt2"/>
                </a:solidFill>
                <a:latin typeface="Libre Franklin Medium"/>
                <a:ea typeface="Libre Franklin Medium"/>
                <a:cs typeface="Libre Franklin Medium"/>
                <a:sym typeface="Libre Franklin Medium"/>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37" name="Google Shape;137;g2405e7a30da_2_165"/>
          <p:cNvSpPr txBox="1">
            <a:spLocks noGrp="1"/>
          </p:cNvSpPr>
          <p:nvPr>
            <p:ph type="body" idx="2"/>
          </p:nvPr>
        </p:nvSpPr>
        <p:spPr>
          <a:xfrm>
            <a:off x="6777038" y="836970"/>
            <a:ext cx="2219400" cy="4020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900"/>
              </a:spcBef>
              <a:spcAft>
                <a:spcPts val="0"/>
              </a:spcAft>
              <a:buClr>
                <a:schemeClr val="lt1"/>
              </a:buClr>
              <a:buSzPts val="1400"/>
              <a:buFont typeface="Noto Sans Symbols"/>
              <a:buChar char="▪"/>
              <a:defRPr sz="1400">
                <a:solidFill>
                  <a:schemeClr val="lt1"/>
                </a:solidFill>
                <a:latin typeface="Libre Franklin"/>
                <a:ea typeface="Libre Franklin"/>
                <a:cs typeface="Libre Franklin"/>
                <a:sym typeface="Libre Franklin"/>
              </a:defRPr>
            </a:lvl1pPr>
            <a:lvl2pPr marL="914400" lvl="1" indent="-304800" algn="l" rtl="0">
              <a:lnSpc>
                <a:spcPct val="100000"/>
              </a:lnSpc>
              <a:spcBef>
                <a:spcPts val="0"/>
              </a:spcBef>
              <a:spcAft>
                <a:spcPts val="0"/>
              </a:spcAft>
              <a:buClr>
                <a:schemeClr val="lt1"/>
              </a:buClr>
              <a:buSzPts val="1200"/>
              <a:buFont typeface="Libre Franklin"/>
              <a:buChar char="–"/>
              <a:defRPr sz="1200">
                <a:solidFill>
                  <a:schemeClr val="lt1"/>
                </a:solidFill>
                <a:latin typeface="Libre Franklin"/>
                <a:ea typeface="Libre Franklin"/>
                <a:cs typeface="Libre Franklin"/>
                <a:sym typeface="Libre Franklin"/>
              </a:defRPr>
            </a:lvl2pPr>
            <a:lvl3pPr marL="1371600" lvl="2" indent="-298450" algn="l" rtl="0">
              <a:lnSpc>
                <a:spcPct val="100000"/>
              </a:lnSpc>
              <a:spcBef>
                <a:spcPts val="200"/>
              </a:spcBef>
              <a:spcAft>
                <a:spcPts val="0"/>
              </a:spcAft>
              <a:buClr>
                <a:schemeClr val="lt1"/>
              </a:buClr>
              <a:buSzPts val="1100"/>
              <a:buFont typeface="Arial"/>
              <a:buChar char="•"/>
              <a:defRPr sz="1100">
                <a:solidFill>
                  <a:schemeClr val="lt1"/>
                </a:solidFill>
                <a:latin typeface="Libre Franklin"/>
                <a:ea typeface="Libre Franklin"/>
                <a:cs typeface="Libre Franklin"/>
                <a:sym typeface="Libre Franklin"/>
              </a:defRPr>
            </a:lvl3pPr>
            <a:lvl4pPr marL="1828800" lvl="3" indent="-285750" algn="l" rtl="0">
              <a:lnSpc>
                <a:spcPct val="100000"/>
              </a:lnSpc>
              <a:spcBef>
                <a:spcPts val="200"/>
              </a:spcBef>
              <a:spcAft>
                <a:spcPts val="0"/>
              </a:spcAft>
              <a:buClr>
                <a:schemeClr val="lt1"/>
              </a:buClr>
              <a:buSzPts val="900"/>
              <a:buFont typeface="Noto Sans Symbols"/>
              <a:buChar char="&gt;"/>
              <a:defRPr sz="900">
                <a:solidFill>
                  <a:schemeClr val="lt1"/>
                </a:solidFill>
                <a:latin typeface="Libre Franklin"/>
                <a:ea typeface="Libre Franklin"/>
                <a:cs typeface="Libre Franklin"/>
                <a:sym typeface="Libre Franklin"/>
              </a:defRPr>
            </a:lvl4pPr>
            <a:lvl5pPr marL="2286000" lvl="4" indent="-285750" algn="l" rtl="0">
              <a:lnSpc>
                <a:spcPct val="100000"/>
              </a:lnSpc>
              <a:spcBef>
                <a:spcPts val="200"/>
              </a:spcBef>
              <a:spcAft>
                <a:spcPts val="0"/>
              </a:spcAft>
              <a:buClr>
                <a:schemeClr val="lt1"/>
              </a:buClr>
              <a:buSzPts val="900"/>
              <a:buFont typeface="Libre Franklin"/>
              <a:buChar char="»"/>
              <a:defRPr sz="900">
                <a:solidFill>
                  <a:schemeClr val="lt1"/>
                </a:solidFill>
                <a:latin typeface="Libre Franklin"/>
                <a:ea typeface="Libre Franklin"/>
                <a:cs typeface="Libre Franklin"/>
                <a:sym typeface="Libre Franklin"/>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38" name="Google Shape;138;g2405e7a30da_2_165"/>
          <p:cNvSpPr txBox="1">
            <a:spLocks noGrp="1"/>
          </p:cNvSpPr>
          <p:nvPr>
            <p:ph type="body" idx="3"/>
          </p:nvPr>
        </p:nvSpPr>
        <p:spPr>
          <a:xfrm>
            <a:off x="298165" y="836970"/>
            <a:ext cx="6228000" cy="40206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39" name="Google Shape;139;g2405e7a30da_2_16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rmAutofit/>
          </a:bodyPr>
          <a:lstStyle>
            <a:lvl1pPr marL="0" lvl="0"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1pPr>
            <a:lvl2pPr marL="0" lvl="1"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2pPr>
            <a:lvl3pPr marL="0" lvl="2"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3pPr>
            <a:lvl4pPr marL="0" lvl="3"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4pPr>
            <a:lvl5pPr marL="0" lvl="4"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5pPr>
            <a:lvl6pPr marL="0" lvl="5"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6pPr>
            <a:lvl7pPr marL="0" lvl="6"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7pPr>
            <a:lvl8pPr marL="0" lvl="7"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8pPr>
            <a:lvl9pPr marL="0" lvl="8" indent="0" algn="ctr" rtl="0">
              <a:spcBef>
                <a:spcPts val="0"/>
              </a:spcBef>
              <a:spcAft>
                <a:spcPts val="0"/>
              </a:spcAft>
              <a:buNone/>
              <a:defRPr sz="700">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140" name="Google Shape;140;g2405e7a30da_2_165" descr="Shape&#10;&#10;Description automatically generated with medium confidence"/>
          <p:cNvPicPr preferRelativeResize="0"/>
          <p:nvPr/>
        </p:nvPicPr>
        <p:blipFill rotWithShape="1">
          <a:blip r:embed="rId3">
            <a:alphaModFix/>
          </a:blip>
          <a:srcRect/>
          <a:stretch/>
        </p:blipFill>
        <p:spPr>
          <a:xfrm>
            <a:off x="68609" y="4905719"/>
            <a:ext cx="927945" cy="19094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g2405e7a30da_2_17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3" name="Google Shape;143;g2405e7a30da_2_17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44" name="Google Shape;144;g2405e7a30da_2_17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g2405e7a30da_2_17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g2405e7a30da_2_17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lt1"/>
        </a:solidFill>
        <a:effectLst/>
      </p:bgPr>
    </p:bg>
    <p:spTree>
      <p:nvGrpSpPr>
        <p:cNvPr id="1" name="Shape 147"/>
        <p:cNvGrpSpPr/>
        <p:nvPr/>
      </p:nvGrpSpPr>
      <p:grpSpPr>
        <a:xfrm>
          <a:off x="0" y="0"/>
          <a:ext cx="0" cy="0"/>
          <a:chOff x="0" y="0"/>
          <a:chExt cx="0" cy="0"/>
        </a:xfrm>
      </p:grpSpPr>
      <p:sp>
        <p:nvSpPr>
          <p:cNvPr id="148" name="Google Shape;148;g2405e7a30da_2_178"/>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8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149" name="Google Shape;149;g2405e7a30da_2_178"/>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lvl1pPr marL="0" marR="0" lvl="0"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150" name="Google Shape;150;g2405e7a30da_2_178"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1 1">
  <p:cSld name="Title_1">
    <p:bg>
      <p:bgPr>
        <a:solidFill>
          <a:schemeClr val="lt1"/>
        </a:solidFill>
        <a:effectLst/>
      </p:bgPr>
    </p:bg>
    <p:spTree>
      <p:nvGrpSpPr>
        <p:cNvPr id="1" name="Shape 151"/>
        <p:cNvGrpSpPr/>
        <p:nvPr/>
      </p:nvGrpSpPr>
      <p:grpSpPr>
        <a:xfrm>
          <a:off x="0" y="0"/>
          <a:ext cx="0" cy="0"/>
          <a:chOff x="0" y="0"/>
          <a:chExt cx="0" cy="0"/>
        </a:xfrm>
      </p:grpSpPr>
      <p:sp>
        <p:nvSpPr>
          <p:cNvPr id="152" name="Google Shape;152;g2405e7a30da_2_182"/>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3" name="Google Shape;153;g2405e7a30da_2_182"/>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154" name="Google Shape;154;g2405e7a30da_2_182"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g2402a4ec29a_2_49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g2402a4ec29a_2_49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g2402a4ec29a_2_490"/>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g2402a4ec29a_2_490"/>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g2402a4ec29a_2_490"/>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lt1"/>
        </a:solidFill>
        <a:effectLst/>
      </p:bgPr>
    </p:bg>
    <p:spTree>
      <p:nvGrpSpPr>
        <p:cNvPr id="1" name="Shape 31"/>
        <p:cNvGrpSpPr/>
        <p:nvPr/>
      </p:nvGrpSpPr>
      <p:grpSpPr>
        <a:xfrm>
          <a:off x="0" y="0"/>
          <a:ext cx="0" cy="0"/>
          <a:chOff x="0" y="0"/>
          <a:chExt cx="0" cy="0"/>
        </a:xfrm>
      </p:grpSpPr>
      <p:sp>
        <p:nvSpPr>
          <p:cNvPr id="32" name="Google Shape;32;g2402a4ec29a_2_496"/>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
        <p:nvSpPr>
          <p:cNvPr id="33" name="Google Shape;33;g2402a4ec29a_2_496"/>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lvl1pPr marL="0" marR="0" lvl="0"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5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34" name="Google Shape;34;g2402a4ec29a_2_496"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1 1">
  <p:cSld name="Title_1">
    <p:bg>
      <p:bgPr>
        <a:solidFill>
          <a:schemeClr val="lt1"/>
        </a:solidFill>
        <a:effectLst/>
      </p:bgPr>
    </p:bg>
    <p:spTree>
      <p:nvGrpSpPr>
        <p:cNvPr id="1" name="Shape 35"/>
        <p:cNvGrpSpPr/>
        <p:nvPr/>
      </p:nvGrpSpPr>
      <p:grpSpPr>
        <a:xfrm>
          <a:off x="0" y="0"/>
          <a:ext cx="0" cy="0"/>
          <a:chOff x="0" y="0"/>
          <a:chExt cx="0" cy="0"/>
        </a:xfrm>
      </p:grpSpPr>
      <p:sp>
        <p:nvSpPr>
          <p:cNvPr id="36" name="Google Shape;36;g2402a4ec29a_2_500"/>
          <p:cNvSpPr txBox="1">
            <a:spLocks noGrp="1"/>
          </p:cNvSpPr>
          <p:nvPr>
            <p:ph type="title"/>
          </p:nvPr>
        </p:nvSpPr>
        <p:spPr>
          <a:xfrm>
            <a:off x="298164" y="0"/>
            <a:ext cx="8558700" cy="80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g2402a4ec29a_2_50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BFBFBF"/>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
              <a:t>‹#›</a:t>
            </a:fld>
            <a:endParaRPr/>
          </a:p>
        </p:txBody>
      </p:sp>
      <p:pic>
        <p:nvPicPr>
          <p:cNvPr id="38" name="Google Shape;38;g2402a4ec29a_2_500" descr="Shape&#10;&#10;Description automatically generated with medium confidence"/>
          <p:cNvPicPr preferRelativeResize="0"/>
          <p:nvPr/>
        </p:nvPicPr>
        <p:blipFill rotWithShape="1">
          <a:blip r:embed="rId2">
            <a:alphaModFix/>
          </a:blip>
          <a:srcRect/>
          <a:stretch/>
        </p:blipFill>
        <p:spPr>
          <a:xfrm>
            <a:off x="68609" y="4905719"/>
            <a:ext cx="927945" cy="190944"/>
          </a:xfrm>
          <a:prstGeom prst="rect">
            <a:avLst/>
          </a:prstGeom>
          <a:noFill/>
          <a:ln>
            <a:noFill/>
          </a:ln>
        </p:spPr>
      </p:pic>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g2402a4ec29a_2_4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1" name="Google Shape;41;g2402a4ec29a_2_4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2" name="Google Shape;42;g2402a4ec29a_2_4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g2402a4ec29a_2_43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5" name="Google Shape;45;g2402a4ec29a_2_4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g2402a4ec29a_2_4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g2402a4ec29a_2_4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9" name="Google Shape;49;g2402a4ec29a_2_4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402a4ec29a_2_4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2402a4ec29a_2_4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2402a4ec29a_2_4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g2405e7a30da_2_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2" name="Google Shape;82;g2405e7a30da_2_1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3" name="Google Shape;83;g2405e7a30da_2_1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9.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jpg"/><Relationship Id="rId9" Type="http://schemas.openxmlformats.org/officeDocument/2006/relationships/image" Target="../media/image40.png"/><Relationship Id="rId1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58.jp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aws.amazon.com/dynamodb/" TargetMode="External"/><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77.jpg"/><Relationship Id="rId5" Type="http://schemas.openxmlformats.org/officeDocument/2006/relationships/image" Target="../media/image76.png"/><Relationship Id="rId4" Type="http://schemas.openxmlformats.org/officeDocument/2006/relationships/image" Target="../media/image75.jp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jp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4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07.jpg"/></Relationships>
</file>

<file path=ppt/slides/_rels/slide4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jpg"/></Relationships>
</file>

<file path=ppt/slides/_rels/slide5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1.png"/><Relationship Id="rId7"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39.png"/><Relationship Id="rId7"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9.jpg"/><Relationship Id="rId5" Type="http://schemas.openxmlformats.org/officeDocument/2006/relationships/image" Target="../media/image138.png"/><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7.jpg"/><Relationship Id="rId5" Type="http://schemas.openxmlformats.org/officeDocument/2006/relationships/image" Target="../media/image146.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jp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34.jp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6.jpg"/><Relationship Id="rId5" Type="http://schemas.openxmlformats.org/officeDocument/2006/relationships/image" Target="../media/image155.png"/><Relationship Id="rId4" Type="http://schemas.openxmlformats.org/officeDocument/2006/relationships/image" Target="../media/image15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
          <p:cNvSpPr txBox="1">
            <a:spLocks noGrp="1"/>
          </p:cNvSpPr>
          <p:nvPr>
            <p:ph type="ctrTitle"/>
          </p:nvPr>
        </p:nvSpPr>
        <p:spPr>
          <a:xfrm>
            <a:off x="3482925" y="1786800"/>
            <a:ext cx="5557500" cy="1344600"/>
          </a:xfrm>
          <a:prstGeom prst="rect">
            <a:avLst/>
          </a:prstGeom>
          <a:noFill/>
          <a:ln>
            <a:noFill/>
          </a:ln>
        </p:spPr>
        <p:txBody>
          <a:bodyPr spcFirstLastPara="1" wrap="square" lIns="0" tIns="34275" rIns="0" bIns="34275" anchor="b" anchorCtr="0">
            <a:noAutofit/>
          </a:bodyPr>
          <a:lstStyle/>
          <a:p>
            <a:pPr marL="0" lvl="0" indent="0" algn="l" rtl="0">
              <a:lnSpc>
                <a:spcPct val="100000"/>
              </a:lnSpc>
              <a:spcBef>
                <a:spcPts val="0"/>
              </a:spcBef>
              <a:spcAft>
                <a:spcPts val="0"/>
              </a:spcAft>
              <a:buClr>
                <a:srgbClr val="262626"/>
              </a:buClr>
              <a:buSzPts val="3200"/>
              <a:buFont typeface="Franklin Gothic"/>
              <a:buNone/>
            </a:pPr>
            <a:r>
              <a:rPr lang="en" sz="3600">
                <a:latin typeface="Libre Franklin"/>
                <a:ea typeface="Libre Franklin"/>
                <a:cs typeface="Libre Franklin"/>
                <a:sym typeface="Libre Franklin"/>
              </a:rPr>
              <a:t>BCE Digital Twins Final Presentation</a:t>
            </a:r>
            <a:endParaRPr sz="3600">
              <a:latin typeface="Libre Franklin"/>
              <a:ea typeface="Libre Franklin"/>
              <a:cs typeface="Libre Franklin"/>
              <a:sym typeface="Libre Franklin"/>
            </a:endParaRPr>
          </a:p>
        </p:txBody>
      </p:sp>
      <p:pic>
        <p:nvPicPr>
          <p:cNvPr id="161" name="Google Shape;161;p1" descr="Logo&#10;&#10;Description automatically generated"/>
          <p:cNvPicPr preferRelativeResize="0"/>
          <p:nvPr/>
        </p:nvPicPr>
        <p:blipFill rotWithShape="1">
          <a:blip r:embed="rId3">
            <a:alphaModFix/>
          </a:blip>
          <a:srcRect/>
          <a:stretch/>
        </p:blipFill>
        <p:spPr>
          <a:xfrm>
            <a:off x="7867274" y="158674"/>
            <a:ext cx="1173150" cy="588425"/>
          </a:xfrm>
          <a:prstGeom prst="rect">
            <a:avLst/>
          </a:prstGeom>
          <a:noFill/>
          <a:ln>
            <a:noFill/>
          </a:ln>
        </p:spPr>
      </p:pic>
      <p:sp>
        <p:nvSpPr>
          <p:cNvPr id="162" name="Google Shape;162;p1"/>
          <p:cNvSpPr txBox="1"/>
          <p:nvPr/>
        </p:nvSpPr>
        <p:spPr>
          <a:xfrm>
            <a:off x="288775" y="1786800"/>
            <a:ext cx="2490600" cy="646500"/>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chemeClr val="lt1"/>
              </a:solidFill>
              <a:latin typeface="Calibri"/>
              <a:ea typeface="Calibri"/>
              <a:cs typeface="Calibri"/>
              <a:sym typeface="Calibri"/>
            </a:endParaRPr>
          </a:p>
        </p:txBody>
      </p:sp>
      <p:sp>
        <p:nvSpPr>
          <p:cNvPr id="163" name="Google Shape;163;p1"/>
          <p:cNvSpPr txBox="1"/>
          <p:nvPr/>
        </p:nvSpPr>
        <p:spPr>
          <a:xfrm>
            <a:off x="3429000" y="3042750"/>
            <a:ext cx="1928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Libre Franklin"/>
                <a:ea typeface="Libre Franklin"/>
                <a:cs typeface="Libre Franklin"/>
                <a:sym typeface="Libre Franklin"/>
              </a:rPr>
              <a:t>5.09.2023</a:t>
            </a:r>
            <a:endParaRPr sz="1600" b="0" i="0" u="none" strike="noStrike" cap="none">
              <a:solidFill>
                <a:srgbClr val="000000"/>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
          <p:cNvSpPr/>
          <p:nvPr/>
        </p:nvSpPr>
        <p:spPr>
          <a:xfrm>
            <a:off x="0" y="5475"/>
            <a:ext cx="6411000" cy="431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Implementer | A New LS Client</a:t>
            </a:r>
            <a:endParaRPr sz="2800" b="0" i="0" u="none" strike="noStrike" cap="none">
              <a:solidFill>
                <a:schemeClr val="dk1"/>
              </a:solidFill>
              <a:latin typeface="Libre Franklin Medium"/>
              <a:ea typeface="Libre Franklin Medium"/>
              <a:cs typeface="Libre Franklin Medium"/>
              <a:sym typeface="Libre Franklin Medium"/>
            </a:endParaRPr>
          </a:p>
        </p:txBody>
      </p:sp>
      <p:pic>
        <p:nvPicPr>
          <p:cNvPr id="536" name="Google Shape;536;p5" descr="Female Marketing Manager Making Mobile Negotiating in Cafe Stock Photo -  Image of cellphone, girl: 166402446"/>
          <p:cNvPicPr preferRelativeResize="0"/>
          <p:nvPr/>
        </p:nvPicPr>
        <p:blipFill rotWithShape="1">
          <a:blip r:embed="rId3">
            <a:alphaModFix/>
          </a:blip>
          <a:srcRect l="4750" t="9173" r="33861"/>
          <a:stretch/>
        </p:blipFill>
        <p:spPr>
          <a:xfrm>
            <a:off x="398470" y="800099"/>
            <a:ext cx="2146856" cy="2117700"/>
          </a:xfrm>
          <a:prstGeom prst="rect">
            <a:avLst/>
          </a:prstGeom>
          <a:noFill/>
          <a:ln>
            <a:noFill/>
          </a:ln>
        </p:spPr>
      </p:pic>
      <p:sp>
        <p:nvSpPr>
          <p:cNvPr id="537" name="Google Shape;537;p5"/>
          <p:cNvSpPr/>
          <p:nvPr/>
        </p:nvSpPr>
        <p:spPr>
          <a:xfrm>
            <a:off x="2093650" y="2611325"/>
            <a:ext cx="1845900" cy="1848000"/>
          </a:xfrm>
          <a:prstGeom prst="rect">
            <a:avLst/>
          </a:prstGeom>
          <a:solidFill>
            <a:schemeClr val="dk2"/>
          </a:solid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200" b="0" i="0" u="none" strike="noStrike" cap="none">
                <a:solidFill>
                  <a:schemeClr val="lt2"/>
                </a:solidFill>
                <a:latin typeface="Libre Franklin"/>
                <a:ea typeface="Libre Franklin"/>
                <a:cs typeface="Libre Franklin"/>
                <a:sym typeface="Libre Franklin"/>
              </a:rPr>
              <a:t>Sam, tells his friend Sally, who is working as the head of R&amp;D at a known Life sciences company about the technology. </a:t>
            </a:r>
            <a:endParaRPr sz="800" b="1" i="0" u="none" strike="noStrike" cap="none">
              <a:solidFill>
                <a:schemeClr val="lt2"/>
              </a:solidFill>
              <a:latin typeface="Libre Franklin"/>
              <a:ea typeface="Libre Franklin"/>
              <a:cs typeface="Libre Franklin"/>
              <a:sym typeface="Libre Franklin"/>
            </a:endParaRPr>
          </a:p>
        </p:txBody>
      </p:sp>
      <p:pic>
        <p:nvPicPr>
          <p:cNvPr id="538" name="Google Shape;538;p5"/>
          <p:cNvPicPr preferRelativeResize="0"/>
          <p:nvPr/>
        </p:nvPicPr>
        <p:blipFill rotWithShape="1">
          <a:blip r:embed="rId4">
            <a:alphaModFix/>
          </a:blip>
          <a:srcRect/>
          <a:stretch/>
        </p:blipFill>
        <p:spPr>
          <a:xfrm>
            <a:off x="4772250" y="800093"/>
            <a:ext cx="2944676" cy="1961882"/>
          </a:xfrm>
          <a:prstGeom prst="rect">
            <a:avLst/>
          </a:prstGeom>
          <a:noFill/>
          <a:ln>
            <a:noFill/>
          </a:ln>
        </p:spPr>
      </p:pic>
      <p:sp>
        <p:nvSpPr>
          <p:cNvPr id="539" name="Google Shape;539;p5"/>
          <p:cNvSpPr/>
          <p:nvPr/>
        </p:nvSpPr>
        <p:spPr>
          <a:xfrm>
            <a:off x="7236313" y="2585825"/>
            <a:ext cx="1845900" cy="1899000"/>
          </a:xfrm>
          <a:prstGeom prst="rect">
            <a:avLst/>
          </a:prstGeom>
          <a:solidFill>
            <a:schemeClr val="accent3"/>
          </a:solid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200" b="0" i="0" u="none" strike="noStrike" cap="none">
                <a:solidFill>
                  <a:schemeClr val="lt2"/>
                </a:solidFill>
                <a:latin typeface="Libre Franklin"/>
                <a:ea typeface="Libre Franklin"/>
                <a:cs typeface="Libre Franklin"/>
                <a:sym typeface="Libre Franklin"/>
              </a:rPr>
              <a:t>Sally speaks to the manufacturing team, the management and hence company starts researching and looking into the technology. </a:t>
            </a:r>
            <a:endParaRPr sz="1000" b="0" i="0" u="none" strike="noStrike" cap="none">
              <a:solidFill>
                <a:schemeClr val="lt2"/>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100"/>
              <a:buFont typeface="Arial"/>
              <a:buNone/>
            </a:pPr>
            <a:endParaRPr sz="800" b="0" i="0" u="none" strike="noStrike" cap="none">
              <a:solidFill>
                <a:schemeClr val="lt2"/>
              </a:solidFill>
              <a:latin typeface="Libre Franklin"/>
              <a:ea typeface="Libre Franklin"/>
              <a:cs typeface="Libre Franklin"/>
              <a:sym typeface="Libre Franklin"/>
            </a:endParaRPr>
          </a:p>
        </p:txBody>
      </p:sp>
      <p:sp>
        <p:nvSpPr>
          <p:cNvPr id="540" name="Google Shape;540;p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3d0cd3e07f_1_10"/>
          <p:cNvSpPr/>
          <p:nvPr/>
        </p:nvSpPr>
        <p:spPr>
          <a:xfrm>
            <a:off x="0" y="5475"/>
            <a:ext cx="5025300" cy="690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 Enter Clarkston</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546" name="Google Shape;546;g23d0cd3e07f_1_10"/>
          <p:cNvSpPr/>
          <p:nvPr/>
        </p:nvSpPr>
        <p:spPr>
          <a:xfrm>
            <a:off x="349525" y="1815650"/>
            <a:ext cx="2414700" cy="18252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200" b="0" i="0" u="none" strike="noStrike" cap="none">
                <a:solidFill>
                  <a:schemeClr val="dk1"/>
                </a:solidFill>
                <a:latin typeface="Libre Franklin"/>
                <a:ea typeface="Libre Franklin"/>
                <a:cs typeface="Libre Franklin"/>
                <a:sym typeface="Libre Franklin"/>
              </a:rPr>
              <a:t>Sally hires Clarkston’s consultants to understand the scope and if feasible, implement this technology for their company with other technology implementers. </a:t>
            </a: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100"/>
              <a:buFont typeface="Arial"/>
              <a:buNone/>
            </a:pPr>
            <a:endParaRPr sz="1200" b="0" i="0" u="none" strike="noStrike" cap="none">
              <a:solidFill>
                <a:schemeClr val="dk1"/>
              </a:solidFill>
              <a:latin typeface="Libre Franklin"/>
              <a:ea typeface="Libre Franklin"/>
              <a:cs typeface="Libre Franklin"/>
              <a:sym typeface="Libre Franklin"/>
            </a:endParaRPr>
          </a:p>
        </p:txBody>
      </p:sp>
      <p:sp>
        <p:nvSpPr>
          <p:cNvPr id="547" name="Google Shape;547;g23d0cd3e07f_1_10"/>
          <p:cNvSpPr/>
          <p:nvPr/>
        </p:nvSpPr>
        <p:spPr>
          <a:xfrm>
            <a:off x="3271950" y="1815650"/>
            <a:ext cx="2600100" cy="12735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200" b="0" i="0" u="none" strike="noStrike" cap="none">
                <a:solidFill>
                  <a:schemeClr val="dk1"/>
                </a:solidFill>
                <a:latin typeface="Libre Franklin"/>
                <a:ea typeface="Libre Franklin"/>
                <a:cs typeface="Libre Franklin"/>
                <a:sym typeface="Libre Franklin"/>
              </a:rPr>
              <a:t>After a few months of research and analysis, Clarkston suggests Sally and company to implement this technology with Ansys.</a:t>
            </a: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100"/>
              <a:buFont typeface="Arial"/>
              <a:buNone/>
            </a:pPr>
            <a:endParaRPr sz="1200" b="0" i="0" u="none" strike="noStrike" cap="none">
              <a:solidFill>
                <a:schemeClr val="dk1"/>
              </a:solidFill>
              <a:latin typeface="Libre Franklin"/>
              <a:ea typeface="Libre Franklin"/>
              <a:cs typeface="Libre Franklin"/>
              <a:sym typeface="Libre Franklin"/>
            </a:endParaRPr>
          </a:p>
        </p:txBody>
      </p:sp>
      <p:sp>
        <p:nvSpPr>
          <p:cNvPr id="548" name="Google Shape;548;g23d0cd3e07f_1_10"/>
          <p:cNvSpPr/>
          <p:nvPr/>
        </p:nvSpPr>
        <p:spPr>
          <a:xfrm>
            <a:off x="6329575" y="1815650"/>
            <a:ext cx="2600100" cy="18252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200" b="0" i="0" u="none" strike="noStrike" cap="none">
                <a:solidFill>
                  <a:schemeClr val="dk1"/>
                </a:solidFill>
                <a:latin typeface="Libre Franklin"/>
                <a:ea typeface="Libre Franklin"/>
                <a:cs typeface="Libre Franklin"/>
                <a:sym typeface="Libre Franklin"/>
              </a:rPr>
              <a:t>Clarkston implements sample simulation with Ansys Twin Builder to find that the technology will help their client improve manufacturing efficiency by 40 % and reduce time to market for a new cancer prevention by 20%.</a:t>
            </a:r>
            <a:endParaRPr sz="1200" b="0" i="0" u="none" strike="noStrike" cap="none">
              <a:solidFill>
                <a:schemeClr val="dk1"/>
              </a:solidFill>
              <a:latin typeface="Libre Franklin"/>
              <a:ea typeface="Libre Franklin"/>
              <a:cs typeface="Libre Franklin"/>
              <a:sym typeface="Libre Franklin"/>
            </a:endParaRPr>
          </a:p>
        </p:txBody>
      </p:sp>
      <p:pic>
        <p:nvPicPr>
          <p:cNvPr id="549" name="Google Shape;549;g23d0cd3e07f_1_10"/>
          <p:cNvPicPr preferRelativeResize="0"/>
          <p:nvPr/>
        </p:nvPicPr>
        <p:blipFill rotWithShape="1">
          <a:blip r:embed="rId3">
            <a:alphaModFix/>
          </a:blip>
          <a:srcRect/>
          <a:stretch/>
        </p:blipFill>
        <p:spPr>
          <a:xfrm>
            <a:off x="7128674" y="744225"/>
            <a:ext cx="1001900" cy="1001875"/>
          </a:xfrm>
          <a:prstGeom prst="rect">
            <a:avLst/>
          </a:prstGeom>
          <a:noFill/>
          <a:ln>
            <a:noFill/>
          </a:ln>
        </p:spPr>
      </p:pic>
      <p:pic>
        <p:nvPicPr>
          <p:cNvPr id="550" name="Google Shape;550;g23d0cd3e07f_1_10" descr="Careers | Clarkston Consulting"/>
          <p:cNvPicPr preferRelativeResize="0"/>
          <p:nvPr/>
        </p:nvPicPr>
        <p:blipFill rotWithShape="1">
          <a:blip r:embed="rId4">
            <a:alphaModFix/>
          </a:blip>
          <a:srcRect l="19347" t="22649" r="16160" b="25004"/>
          <a:stretch/>
        </p:blipFill>
        <p:spPr>
          <a:xfrm>
            <a:off x="702587" y="815499"/>
            <a:ext cx="1708575" cy="859351"/>
          </a:xfrm>
          <a:prstGeom prst="rect">
            <a:avLst/>
          </a:prstGeom>
          <a:noFill/>
          <a:ln>
            <a:noFill/>
          </a:ln>
        </p:spPr>
      </p:pic>
      <p:grpSp>
        <p:nvGrpSpPr>
          <p:cNvPr id="551" name="Google Shape;551;g23d0cd3e07f_1_10"/>
          <p:cNvGrpSpPr/>
          <p:nvPr/>
        </p:nvGrpSpPr>
        <p:grpSpPr>
          <a:xfrm>
            <a:off x="2761306" y="1252506"/>
            <a:ext cx="554958" cy="493613"/>
            <a:chOff x="5833308" y="3084374"/>
            <a:chExt cx="928800" cy="871800"/>
          </a:xfrm>
        </p:grpSpPr>
        <p:sp>
          <p:nvSpPr>
            <p:cNvPr id="552" name="Google Shape;552;g23d0cd3e07f_1_10"/>
            <p:cNvSpPr/>
            <p:nvPr/>
          </p:nvSpPr>
          <p:spPr>
            <a:xfrm>
              <a:off x="5838485" y="3084374"/>
              <a:ext cx="871800" cy="871800"/>
            </a:xfrm>
            <a:prstGeom prst="ellipse">
              <a:avLst/>
            </a:prstGeom>
            <a:solidFill>
              <a:srgbClr val="1655A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553" name="Google Shape;553;g23d0cd3e07f_1_10"/>
            <p:cNvSpPr/>
            <p:nvPr/>
          </p:nvSpPr>
          <p:spPr>
            <a:xfrm>
              <a:off x="5833308" y="3252056"/>
              <a:ext cx="928800" cy="536400"/>
            </a:xfrm>
            <a:prstGeom prst="rightArrow">
              <a:avLst>
                <a:gd name="adj1" fmla="val 38014"/>
                <a:gd name="adj2" fmla="val 70261"/>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grpSp>
        <p:nvGrpSpPr>
          <p:cNvPr id="554" name="Google Shape;554;g23d0cd3e07f_1_10"/>
          <p:cNvGrpSpPr/>
          <p:nvPr/>
        </p:nvGrpSpPr>
        <p:grpSpPr>
          <a:xfrm>
            <a:off x="5827731" y="1252506"/>
            <a:ext cx="554958" cy="493613"/>
            <a:chOff x="5833308" y="3084374"/>
            <a:chExt cx="928800" cy="871800"/>
          </a:xfrm>
        </p:grpSpPr>
        <p:sp>
          <p:nvSpPr>
            <p:cNvPr id="555" name="Google Shape;555;g23d0cd3e07f_1_10"/>
            <p:cNvSpPr/>
            <p:nvPr/>
          </p:nvSpPr>
          <p:spPr>
            <a:xfrm>
              <a:off x="5838485" y="3084374"/>
              <a:ext cx="871800" cy="871800"/>
            </a:xfrm>
            <a:prstGeom prst="ellipse">
              <a:avLst/>
            </a:prstGeom>
            <a:solidFill>
              <a:srgbClr val="1655A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556" name="Google Shape;556;g23d0cd3e07f_1_10"/>
            <p:cNvSpPr/>
            <p:nvPr/>
          </p:nvSpPr>
          <p:spPr>
            <a:xfrm>
              <a:off x="5833308" y="3252056"/>
              <a:ext cx="928800" cy="536400"/>
            </a:xfrm>
            <a:prstGeom prst="rightArrow">
              <a:avLst>
                <a:gd name="adj1" fmla="val 38014"/>
                <a:gd name="adj2" fmla="val 70261"/>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pic>
        <p:nvPicPr>
          <p:cNvPr id="557" name="Google Shape;557;g23d0cd3e07f_1_10"/>
          <p:cNvPicPr preferRelativeResize="0"/>
          <p:nvPr/>
        </p:nvPicPr>
        <p:blipFill rotWithShape="1">
          <a:blip r:embed="rId5">
            <a:alphaModFix/>
          </a:blip>
          <a:srcRect/>
          <a:stretch/>
        </p:blipFill>
        <p:spPr>
          <a:xfrm>
            <a:off x="3666395" y="1065228"/>
            <a:ext cx="1691571" cy="690958"/>
          </a:xfrm>
          <a:prstGeom prst="rect">
            <a:avLst/>
          </a:prstGeom>
          <a:noFill/>
          <a:ln>
            <a:noFill/>
          </a:ln>
        </p:spPr>
      </p:pic>
      <p:sp>
        <p:nvSpPr>
          <p:cNvPr id="558" name="Google Shape;558;g23d0cd3e07f_1_10"/>
          <p:cNvSpPr txBox="1"/>
          <p:nvPr/>
        </p:nvSpPr>
        <p:spPr>
          <a:xfrm>
            <a:off x="1982100" y="3849025"/>
            <a:ext cx="5179800" cy="646500"/>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Platform for building, validating, and deploying digital twins. It includes tools for modeling, simulation, and analytics and can be used for medical devices, drug development, and patient simulations.</a:t>
            </a:r>
            <a:endParaRPr sz="1200" b="0" i="0" u="none" strike="noStrike" cap="none">
              <a:solidFill>
                <a:schemeClr val="dk1"/>
              </a:solidFill>
              <a:latin typeface="Libre Franklin"/>
              <a:ea typeface="Libre Franklin"/>
              <a:cs typeface="Libre Franklin"/>
              <a:sym typeface="Libre Franklin"/>
            </a:endParaRPr>
          </a:p>
        </p:txBody>
      </p:sp>
      <p:grpSp>
        <p:nvGrpSpPr>
          <p:cNvPr id="559" name="Google Shape;559;g23d0cd3e07f_1_10"/>
          <p:cNvGrpSpPr/>
          <p:nvPr/>
        </p:nvGrpSpPr>
        <p:grpSpPr>
          <a:xfrm rot="5400000">
            <a:off x="4294518" y="3295318"/>
            <a:ext cx="554958" cy="493613"/>
            <a:chOff x="5833308" y="3084374"/>
            <a:chExt cx="928800" cy="871800"/>
          </a:xfrm>
        </p:grpSpPr>
        <p:sp>
          <p:nvSpPr>
            <p:cNvPr id="560" name="Google Shape;560;g23d0cd3e07f_1_10"/>
            <p:cNvSpPr/>
            <p:nvPr/>
          </p:nvSpPr>
          <p:spPr>
            <a:xfrm>
              <a:off x="5838485" y="3084374"/>
              <a:ext cx="871800" cy="871800"/>
            </a:xfrm>
            <a:prstGeom prst="ellipse">
              <a:avLst/>
            </a:prstGeom>
            <a:solidFill>
              <a:srgbClr val="1655A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561" name="Google Shape;561;g23d0cd3e07f_1_10"/>
            <p:cNvSpPr/>
            <p:nvPr/>
          </p:nvSpPr>
          <p:spPr>
            <a:xfrm>
              <a:off x="5833308" y="3252056"/>
              <a:ext cx="928800" cy="536400"/>
            </a:xfrm>
            <a:prstGeom prst="rightArrow">
              <a:avLst>
                <a:gd name="adj1" fmla="val 38014"/>
                <a:gd name="adj2" fmla="val 70261"/>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sp>
        <p:nvSpPr>
          <p:cNvPr id="562" name="Google Shape;562;g23d0cd3e07f_1_10"/>
          <p:cNvSpPr/>
          <p:nvPr/>
        </p:nvSpPr>
        <p:spPr>
          <a:xfrm>
            <a:off x="3788229" y="4703700"/>
            <a:ext cx="4975971" cy="439800"/>
          </a:xfrm>
          <a:prstGeom prst="rect">
            <a:avLst/>
          </a:prstGeom>
          <a:no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000" dirty="0">
                <a:solidFill>
                  <a:schemeClr val="dk1"/>
                </a:solidFill>
                <a:latin typeface="Libre Franklin"/>
                <a:ea typeface="Libre Franklin"/>
                <a:cs typeface="Libre Franklin"/>
                <a:sym typeface="Libre Franklin"/>
              </a:rPr>
              <a:t>*</a:t>
            </a:r>
            <a:r>
              <a:rPr lang="en" sz="1000" b="0" i="0" u="none" strike="noStrike" cap="none" dirty="0">
                <a:solidFill>
                  <a:schemeClr val="dk1"/>
                </a:solidFill>
                <a:latin typeface="Libre Franklin"/>
                <a:ea typeface="Libre Franklin"/>
                <a:cs typeface="Libre Franklin"/>
                <a:sym typeface="Libre Franklin"/>
              </a:rPr>
              <a:t>Refer to detailed software implementation with Ansys in Annexure- page 5</a:t>
            </a:r>
            <a:r>
              <a:rPr lang="en" sz="1000" dirty="0">
                <a:solidFill>
                  <a:schemeClr val="dk1"/>
                </a:solidFill>
                <a:latin typeface="Libre Franklin"/>
                <a:ea typeface="Libre Franklin"/>
                <a:cs typeface="Libre Franklin"/>
                <a:sym typeface="Libre Franklin"/>
              </a:rPr>
              <a:t>6</a:t>
            </a: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100"/>
              <a:buFont typeface="Arial"/>
              <a:buNone/>
            </a:pPr>
            <a:endParaRPr sz="1200" b="0" i="0" u="none" strike="noStrike" cap="none" dirty="0">
              <a:solidFill>
                <a:schemeClr val="dk1"/>
              </a:solidFill>
              <a:latin typeface="Libre Franklin"/>
              <a:ea typeface="Libre Franklin"/>
              <a:cs typeface="Libre Franklin"/>
              <a:sym typeface="Libre Franklin"/>
            </a:endParaRPr>
          </a:p>
        </p:txBody>
      </p:sp>
      <p:sp>
        <p:nvSpPr>
          <p:cNvPr id="563" name="Google Shape;563;g23d0cd3e07f_1_1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
          <p:cNvSpPr/>
          <p:nvPr/>
        </p:nvSpPr>
        <p:spPr>
          <a:xfrm>
            <a:off x="192500" y="1461900"/>
            <a:ext cx="3927300" cy="3234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182880" marR="0" lvl="0" indent="-182880" algn="l" rtl="0">
              <a:lnSpc>
                <a:spcPct val="105000"/>
              </a:lnSpc>
              <a:spcBef>
                <a:spcPts val="20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The process is submitted for FDA’s approval. </a:t>
            </a: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105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FDA analyses the </a:t>
            </a:r>
            <a:r>
              <a:rPr lang="en" sz="1100">
                <a:solidFill>
                  <a:schemeClr val="dk1"/>
                </a:solidFill>
                <a:latin typeface="Franklin Gothic"/>
                <a:ea typeface="Franklin Gothic"/>
                <a:cs typeface="Franklin Gothic"/>
                <a:sym typeface="Franklin Gothic"/>
              </a:rPr>
              <a:t>digital twin</a:t>
            </a:r>
            <a:r>
              <a:rPr lang="en" sz="1100" b="0" i="0" u="none" strike="noStrike" cap="none">
                <a:solidFill>
                  <a:schemeClr val="dk1"/>
                </a:solidFill>
                <a:latin typeface="Franklin Gothic"/>
                <a:ea typeface="Franklin Gothic"/>
                <a:cs typeface="Franklin Gothic"/>
                <a:sym typeface="Franklin Gothic"/>
              </a:rPr>
              <a:t> implementation process for drug manufacturing and approves the drug to be produced in small batches for clinical trials.</a:t>
            </a: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105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Phase I, II and III of human trials are conducted and during this phase the predictive modelling used in digital twins is perfected further to make the drug better and this in turn is incorporated back into the manufacturing process to optimize the process.</a:t>
            </a: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105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Best version of the drug is created for mass production.</a:t>
            </a: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105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FDA approves the newly developed drug for mass production.</a:t>
            </a: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105000"/>
              </a:lnSpc>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Digital Twin </a:t>
            </a:r>
            <a:r>
              <a:rPr lang="en" sz="1100" b="0" i="0" u="none" strike="noStrike" cap="none">
                <a:solidFill>
                  <a:schemeClr val="dk1"/>
                </a:solidFill>
                <a:latin typeface="Franklin Gothic"/>
                <a:ea typeface="Franklin Gothic"/>
                <a:cs typeface="Franklin Gothic"/>
                <a:sym typeface="Franklin Gothic"/>
              </a:rPr>
              <a:t>tech is used to optimize the production process, the supply chain for distribution, collection of data (how effective the drug is), and predicting the future positive &amp; defective nature of the drug. </a:t>
            </a:r>
            <a:endParaRPr sz="1100" b="0" i="0" u="none" strike="noStrike" cap="none">
              <a:solidFill>
                <a:schemeClr val="dk1"/>
              </a:solidFill>
              <a:latin typeface="Franklin Gothic"/>
              <a:ea typeface="Franklin Gothic"/>
              <a:cs typeface="Franklin Gothic"/>
              <a:sym typeface="Franklin Gothic"/>
            </a:endParaRPr>
          </a:p>
        </p:txBody>
      </p:sp>
      <p:sp>
        <p:nvSpPr>
          <p:cNvPr id="569" name="Google Shape;569;p6"/>
          <p:cNvSpPr/>
          <p:nvPr/>
        </p:nvSpPr>
        <p:spPr>
          <a:xfrm>
            <a:off x="0" y="5475"/>
            <a:ext cx="8091600" cy="44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FDA, Implementation &amp; Benefits</a:t>
            </a:r>
            <a:endParaRPr sz="2800" b="0" i="0" u="none" strike="noStrike" cap="none">
              <a:solidFill>
                <a:schemeClr val="dk1"/>
              </a:solidFill>
              <a:latin typeface="Libre Franklin Medium"/>
              <a:ea typeface="Libre Franklin Medium"/>
              <a:cs typeface="Libre Franklin Medium"/>
              <a:sym typeface="Libre Franklin Medium"/>
            </a:endParaRPr>
          </a:p>
        </p:txBody>
      </p:sp>
      <p:pic>
        <p:nvPicPr>
          <p:cNvPr id="570" name="Google Shape;570;p6"/>
          <p:cNvPicPr preferRelativeResize="0"/>
          <p:nvPr/>
        </p:nvPicPr>
        <p:blipFill rotWithShape="1">
          <a:blip r:embed="rId3">
            <a:alphaModFix/>
          </a:blip>
          <a:srcRect l="7119" t="23617" r="3879" b="17980"/>
          <a:stretch/>
        </p:blipFill>
        <p:spPr>
          <a:xfrm>
            <a:off x="344901" y="522899"/>
            <a:ext cx="1736450" cy="853275"/>
          </a:xfrm>
          <a:prstGeom prst="rect">
            <a:avLst/>
          </a:prstGeom>
          <a:noFill/>
          <a:ln>
            <a:noFill/>
          </a:ln>
        </p:spPr>
      </p:pic>
      <p:sp>
        <p:nvSpPr>
          <p:cNvPr id="571" name="Google Shape;571;p6"/>
          <p:cNvSpPr/>
          <p:nvPr/>
        </p:nvSpPr>
        <p:spPr>
          <a:xfrm>
            <a:off x="5843750" y="1437600"/>
            <a:ext cx="2805000" cy="3234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182880" marR="0" lvl="0" indent="-182880" algn="l" rtl="0">
              <a:lnSpc>
                <a:spcPct val="90000"/>
              </a:lnSpc>
              <a:spcBef>
                <a:spcPts val="20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Identified/optimized data for planning, sourcing and quality</a:t>
            </a:r>
            <a:br>
              <a:rPr lang="en" sz="1100" b="0" i="0" u="none" strike="noStrike" cap="none">
                <a:solidFill>
                  <a:schemeClr val="dk1"/>
                </a:solidFill>
                <a:latin typeface="Franklin Gothic"/>
                <a:ea typeface="Franklin Gothic"/>
                <a:cs typeface="Franklin Gothic"/>
                <a:sym typeface="Franklin Gothic"/>
              </a:rPr>
            </a:b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Reduced equipment failure by 30%</a:t>
            </a:r>
            <a:br>
              <a:rPr lang="en" sz="1100" b="0" i="0" u="none" strike="noStrike" cap="none">
                <a:solidFill>
                  <a:schemeClr val="dk1"/>
                </a:solidFill>
                <a:latin typeface="Franklin Gothic"/>
                <a:ea typeface="Franklin Gothic"/>
                <a:cs typeface="Franklin Gothic"/>
                <a:sym typeface="Franklin Gothic"/>
              </a:rPr>
            </a:b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Reduced revenue loss</a:t>
            </a:r>
            <a:br>
              <a:rPr lang="en" sz="1100" b="0" i="0" u="none" strike="noStrike" cap="none">
                <a:solidFill>
                  <a:schemeClr val="dk1"/>
                </a:solidFill>
                <a:latin typeface="Franklin Gothic"/>
                <a:ea typeface="Franklin Gothic"/>
                <a:cs typeface="Franklin Gothic"/>
                <a:sym typeface="Franklin Gothic"/>
              </a:rPr>
            </a:b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Improved product quality by 40%</a:t>
            </a:r>
            <a:br>
              <a:rPr lang="en" sz="1100" b="0" i="0" u="none" strike="noStrike" cap="none">
                <a:solidFill>
                  <a:schemeClr val="dk1"/>
                </a:solidFill>
                <a:latin typeface="Franklin Gothic"/>
                <a:ea typeface="Franklin Gothic"/>
                <a:cs typeface="Franklin Gothic"/>
                <a:sym typeface="Franklin Gothic"/>
              </a:rPr>
            </a:b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Helped improve manufacturing efficiency by 15% </a:t>
            </a:r>
            <a:br>
              <a:rPr lang="en" sz="1100" b="0" i="0" u="none" strike="noStrike" cap="none">
                <a:solidFill>
                  <a:schemeClr val="dk1"/>
                </a:solidFill>
                <a:latin typeface="Franklin Gothic"/>
                <a:ea typeface="Franklin Gothic"/>
                <a:cs typeface="Franklin Gothic"/>
                <a:sym typeface="Franklin Gothic"/>
              </a:rPr>
            </a:br>
            <a:endParaRPr sz="1100" b="0" i="0" u="none" strike="noStrike" cap="none">
              <a:solidFill>
                <a:schemeClr val="dk1"/>
              </a:solidFill>
              <a:latin typeface="Franklin Gothic"/>
              <a:ea typeface="Franklin Gothic"/>
              <a:cs typeface="Franklin Gothic"/>
              <a:sym typeface="Franklin Gothic"/>
            </a:endParaRPr>
          </a:p>
          <a:p>
            <a:pPr marL="182880" marR="0" lvl="0" indent="-18288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Got FDA approval for launch of new drugs in the space. </a:t>
            </a:r>
            <a:endParaRPr sz="1100" b="0" i="0" u="none" strike="noStrike" cap="none">
              <a:solidFill>
                <a:schemeClr val="dk1"/>
              </a:solidFill>
              <a:latin typeface="Franklin Gothic"/>
              <a:ea typeface="Franklin Gothic"/>
              <a:cs typeface="Franklin Gothic"/>
              <a:sym typeface="Franklin Gothic"/>
            </a:endParaRPr>
          </a:p>
        </p:txBody>
      </p:sp>
      <p:pic>
        <p:nvPicPr>
          <p:cNvPr id="572" name="Google Shape;572;p6"/>
          <p:cNvPicPr preferRelativeResize="0"/>
          <p:nvPr/>
        </p:nvPicPr>
        <p:blipFill rotWithShape="1">
          <a:blip r:embed="rId4">
            <a:alphaModFix/>
          </a:blip>
          <a:srcRect/>
          <a:stretch/>
        </p:blipFill>
        <p:spPr>
          <a:xfrm>
            <a:off x="5996150" y="660937"/>
            <a:ext cx="2247900" cy="709075"/>
          </a:xfrm>
          <a:prstGeom prst="rect">
            <a:avLst/>
          </a:prstGeom>
          <a:noFill/>
          <a:ln>
            <a:noFill/>
          </a:ln>
        </p:spPr>
      </p:pic>
      <p:sp>
        <p:nvSpPr>
          <p:cNvPr id="573" name="Google Shape;573;p6"/>
          <p:cNvSpPr/>
          <p:nvPr/>
        </p:nvSpPr>
        <p:spPr>
          <a:xfrm>
            <a:off x="4175225" y="2454300"/>
            <a:ext cx="1613100" cy="578400"/>
          </a:xfrm>
          <a:prstGeom prst="rect">
            <a:avLst/>
          </a:prstGeom>
          <a:solidFill>
            <a:srgbClr val="B3C3CE"/>
          </a:solidFill>
          <a:ln>
            <a:noFill/>
          </a:ln>
        </p:spPr>
        <p:txBody>
          <a:bodyPr spcFirstLastPara="1" wrap="square" lIns="182875" tIns="182875" rIns="182875" bIns="182875" anchor="ctr" anchorCtr="0">
            <a:noAutofit/>
          </a:bodyPr>
          <a:lstStyle/>
          <a:p>
            <a:pPr marL="0" marR="0" lvl="0" indent="0" algn="ctr"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FINAL PRODUCTION AND BENEFITS !</a:t>
            </a:r>
            <a:endParaRPr sz="1100" b="0" i="0" u="none" strike="noStrike" cap="none">
              <a:solidFill>
                <a:schemeClr val="dk1"/>
              </a:solidFill>
              <a:latin typeface="Franklin Gothic"/>
              <a:ea typeface="Franklin Gothic"/>
              <a:cs typeface="Franklin Gothic"/>
              <a:sym typeface="Franklin Gothic"/>
            </a:endParaRPr>
          </a:p>
        </p:txBody>
      </p:sp>
      <p:cxnSp>
        <p:nvCxnSpPr>
          <p:cNvPr id="574" name="Google Shape;574;p6"/>
          <p:cNvCxnSpPr/>
          <p:nvPr/>
        </p:nvCxnSpPr>
        <p:spPr>
          <a:xfrm>
            <a:off x="4171950" y="3190875"/>
            <a:ext cx="1562100" cy="19200"/>
          </a:xfrm>
          <a:prstGeom prst="straightConnector1">
            <a:avLst/>
          </a:prstGeom>
          <a:noFill/>
          <a:ln w="9525" cap="flat" cmpd="sng">
            <a:solidFill>
              <a:schemeClr val="dk2"/>
            </a:solidFill>
            <a:prstDash val="solid"/>
            <a:round/>
            <a:headEnd type="none" w="sm" len="sm"/>
            <a:tailEnd type="triangle" w="med" len="med"/>
          </a:ln>
        </p:spPr>
      </p:cxnSp>
      <p:sp>
        <p:nvSpPr>
          <p:cNvPr id="575" name="Google Shape;575;p6"/>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23d0cd3e07f_2_72"/>
          <p:cNvSpPr/>
          <p:nvPr/>
        </p:nvSpPr>
        <p:spPr>
          <a:xfrm>
            <a:off x="0" y="5475"/>
            <a:ext cx="8706600" cy="48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D</a:t>
            </a:r>
            <a:r>
              <a:rPr lang="en" sz="2800">
                <a:solidFill>
                  <a:schemeClr val="dk1"/>
                </a:solidFill>
                <a:latin typeface="Libre Franklin Medium"/>
                <a:ea typeface="Libre Franklin Medium"/>
                <a:cs typeface="Libre Franklin Medium"/>
                <a:sym typeface="Libre Franklin Medium"/>
              </a:rPr>
              <a:t>igital Twin</a:t>
            </a:r>
            <a:r>
              <a:rPr lang="en" sz="2800" b="0" i="0" u="none" strike="noStrike" cap="none">
                <a:solidFill>
                  <a:schemeClr val="dk1"/>
                </a:solidFill>
                <a:latin typeface="Libre Franklin Medium"/>
                <a:ea typeface="Libre Franklin Medium"/>
                <a:cs typeface="Libre Franklin Medium"/>
                <a:sym typeface="Libre Franklin Medium"/>
              </a:rPr>
              <a:t> Research &amp; Implementation Timeline</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581" name="Google Shape;581;g23d0cd3e07f_2_72"/>
          <p:cNvSpPr/>
          <p:nvPr/>
        </p:nvSpPr>
        <p:spPr>
          <a:xfrm>
            <a:off x="4796593" y="681175"/>
            <a:ext cx="1867500" cy="315000"/>
          </a:xfrm>
          <a:prstGeom prst="rect">
            <a:avLst/>
          </a:prstGeom>
          <a:noFill/>
          <a:ln>
            <a:noFill/>
          </a:ln>
        </p:spPr>
        <p:txBody>
          <a:bodyPr spcFirstLastPara="1" wrap="square" lIns="0" tIns="0" rIns="0" bIns="54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ibre Franklin Medium"/>
                <a:ea typeface="Libre Franklin Medium"/>
                <a:cs typeface="Libre Franklin Medium"/>
                <a:sym typeface="Libre Franklin Medium"/>
              </a:rPr>
              <a:t>Recommendation</a:t>
            </a:r>
            <a:endParaRPr sz="1300" b="0" i="0" u="none" strike="noStrike" cap="none">
              <a:solidFill>
                <a:srgbClr val="000000"/>
              </a:solidFill>
              <a:latin typeface="Arial"/>
              <a:ea typeface="Arial"/>
              <a:cs typeface="Arial"/>
              <a:sym typeface="Arial"/>
            </a:endParaRPr>
          </a:p>
        </p:txBody>
      </p:sp>
      <p:sp>
        <p:nvSpPr>
          <p:cNvPr id="582" name="Google Shape;582;g23d0cd3e07f_2_72"/>
          <p:cNvSpPr/>
          <p:nvPr/>
        </p:nvSpPr>
        <p:spPr>
          <a:xfrm>
            <a:off x="6874725" y="702907"/>
            <a:ext cx="1306800" cy="271500"/>
          </a:xfrm>
          <a:prstGeom prst="rect">
            <a:avLst/>
          </a:prstGeom>
          <a:noFill/>
          <a:ln>
            <a:noFill/>
          </a:ln>
        </p:spPr>
        <p:txBody>
          <a:bodyPr spcFirstLastPara="1" wrap="square" lIns="0" tIns="0" rIns="0" bIns="54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ibre Franklin Medium"/>
                <a:ea typeface="Libre Franklin Medium"/>
                <a:cs typeface="Libre Franklin Medium"/>
                <a:sym typeface="Libre Franklin Medium"/>
              </a:rPr>
              <a:t>Results</a:t>
            </a:r>
            <a:endParaRPr sz="1300" b="0" i="0" u="none" strike="noStrike" cap="none">
              <a:solidFill>
                <a:srgbClr val="000000"/>
              </a:solidFill>
              <a:latin typeface="Arial"/>
              <a:ea typeface="Arial"/>
              <a:cs typeface="Arial"/>
              <a:sym typeface="Arial"/>
            </a:endParaRPr>
          </a:p>
        </p:txBody>
      </p:sp>
      <p:sp>
        <p:nvSpPr>
          <p:cNvPr id="583" name="Google Shape;583;g23d0cd3e07f_2_72"/>
          <p:cNvSpPr/>
          <p:nvPr/>
        </p:nvSpPr>
        <p:spPr>
          <a:xfrm>
            <a:off x="2695399" y="681175"/>
            <a:ext cx="1765800" cy="315000"/>
          </a:xfrm>
          <a:prstGeom prst="rect">
            <a:avLst/>
          </a:prstGeom>
          <a:noFill/>
          <a:ln>
            <a:noFill/>
          </a:ln>
        </p:spPr>
        <p:txBody>
          <a:bodyPr spcFirstLastPara="1" wrap="square" lIns="0" tIns="0" rIns="0" bIns="54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ibre Franklin Medium"/>
                <a:ea typeface="Libre Franklin Medium"/>
                <a:cs typeface="Libre Franklin Medium"/>
                <a:sym typeface="Libre Franklin Medium"/>
              </a:rPr>
              <a:t>Action</a:t>
            </a:r>
            <a:endParaRPr sz="1300" b="0" i="0" u="none" strike="noStrike" cap="none">
              <a:solidFill>
                <a:srgbClr val="000000"/>
              </a:solidFill>
              <a:latin typeface="Arial"/>
              <a:ea typeface="Arial"/>
              <a:cs typeface="Arial"/>
              <a:sym typeface="Arial"/>
            </a:endParaRPr>
          </a:p>
        </p:txBody>
      </p:sp>
      <p:sp>
        <p:nvSpPr>
          <p:cNvPr id="584" name="Google Shape;584;g23d0cd3e07f_2_72"/>
          <p:cNvSpPr/>
          <p:nvPr/>
        </p:nvSpPr>
        <p:spPr>
          <a:xfrm>
            <a:off x="594205" y="681175"/>
            <a:ext cx="1765800" cy="315000"/>
          </a:xfrm>
          <a:prstGeom prst="rect">
            <a:avLst/>
          </a:prstGeom>
          <a:noFill/>
          <a:ln>
            <a:noFill/>
          </a:ln>
        </p:spPr>
        <p:txBody>
          <a:bodyPr spcFirstLastPara="1" wrap="square" lIns="0" tIns="0" rIns="0" bIns="54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ibre Franklin Medium"/>
                <a:ea typeface="Libre Franklin Medium"/>
                <a:cs typeface="Libre Franklin Medium"/>
                <a:sym typeface="Libre Franklin Medium"/>
              </a:rPr>
              <a:t>Research</a:t>
            </a:r>
            <a:endParaRPr sz="1300" b="0" i="0" u="none" strike="noStrike" cap="none">
              <a:solidFill>
                <a:srgbClr val="000000"/>
              </a:solidFill>
              <a:latin typeface="Libre Franklin"/>
              <a:ea typeface="Libre Franklin"/>
              <a:cs typeface="Libre Franklin"/>
              <a:sym typeface="Libre Franklin"/>
            </a:endParaRPr>
          </a:p>
        </p:txBody>
      </p:sp>
      <p:grpSp>
        <p:nvGrpSpPr>
          <p:cNvPr id="585" name="Google Shape;585;g23d0cd3e07f_2_72"/>
          <p:cNvGrpSpPr/>
          <p:nvPr/>
        </p:nvGrpSpPr>
        <p:grpSpPr>
          <a:xfrm>
            <a:off x="588438" y="1037538"/>
            <a:ext cx="8118101" cy="3607562"/>
            <a:chOff x="801" y="1822"/>
            <a:chExt cx="4111" cy="1284"/>
          </a:xfrm>
        </p:grpSpPr>
        <p:sp>
          <p:nvSpPr>
            <p:cNvPr id="586" name="Google Shape;586;g23d0cd3e07f_2_72"/>
            <p:cNvSpPr/>
            <p:nvPr/>
          </p:nvSpPr>
          <p:spPr>
            <a:xfrm>
              <a:off x="3993" y="1826"/>
              <a:ext cx="900" cy="300"/>
            </a:xfrm>
            <a:prstGeom prst="homePlate">
              <a:avLst>
                <a:gd name="adj" fmla="val 23657"/>
              </a:avLst>
            </a:prstGeom>
            <a:solidFill>
              <a:srgbClr val="10B09F"/>
            </a:solidFill>
            <a:ln w="9525" cap="flat" cmpd="sng">
              <a:solidFill>
                <a:schemeClr val="dk1"/>
              </a:solidFill>
              <a:prstDash val="solid"/>
              <a:round/>
              <a:headEnd type="none" w="sm" len="sm"/>
              <a:tailEnd type="none" w="sm" len="sm"/>
            </a:ln>
          </p:spPr>
          <p:txBody>
            <a:bodyPr spcFirstLastPara="1" wrap="square" lIns="34275" tIns="34275" rIns="34275" bIns="34275" anchor="ctr" anchorCtr="1">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Libre Franklin Medium"/>
                  <a:ea typeface="Libre Franklin Medium"/>
                  <a:cs typeface="Libre Franklin Medium"/>
                  <a:sym typeface="Libre Franklin Medium"/>
                </a:rPr>
                <a:t>Ansys Technology implemented with the help of Clarkston’s Team</a:t>
              </a:r>
              <a:endParaRPr sz="1000" b="0" i="0" u="none" strike="noStrike" cap="none">
                <a:solidFill>
                  <a:srgbClr val="000000"/>
                </a:solidFill>
                <a:latin typeface="Libre Franklin"/>
                <a:ea typeface="Libre Franklin"/>
                <a:cs typeface="Libre Franklin"/>
                <a:sym typeface="Libre Franklin"/>
              </a:endParaRPr>
            </a:p>
          </p:txBody>
        </p:sp>
        <p:sp>
          <p:nvSpPr>
            <p:cNvPr id="587" name="Google Shape;587;g23d0cd3e07f_2_72"/>
            <p:cNvSpPr/>
            <p:nvPr/>
          </p:nvSpPr>
          <p:spPr>
            <a:xfrm>
              <a:off x="2938" y="1822"/>
              <a:ext cx="900" cy="300"/>
            </a:xfrm>
            <a:prstGeom prst="homePlate">
              <a:avLst>
                <a:gd name="adj" fmla="val 23657"/>
              </a:avLst>
            </a:prstGeom>
            <a:solidFill>
              <a:srgbClr val="008CA0"/>
            </a:solidFill>
            <a:ln w="9525" cap="flat" cmpd="sng">
              <a:solidFill>
                <a:schemeClr val="dk1"/>
              </a:solidFill>
              <a:prstDash val="solid"/>
              <a:round/>
              <a:headEnd type="none" w="sm" len="sm"/>
              <a:tailEnd type="none" w="sm" len="sm"/>
            </a:ln>
          </p:spPr>
          <p:txBody>
            <a:bodyPr spcFirstLastPara="1" wrap="square" lIns="34275" tIns="34275" rIns="34275" bIns="34275" anchor="ctr" anchorCtr="1">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Libre Franklin Medium"/>
                  <a:ea typeface="Libre Franklin Medium"/>
                  <a:cs typeface="Libre Franklin Medium"/>
                  <a:sym typeface="Libre Franklin Medium"/>
                </a:rPr>
                <a:t>Clarkston recommends integrating Ansys for the implementation of the technology. </a:t>
              </a:r>
              <a:endParaRPr sz="1000" b="0" i="0" u="none" strike="noStrike" cap="none">
                <a:solidFill>
                  <a:srgbClr val="000000"/>
                </a:solidFill>
                <a:latin typeface="Libre Franklin"/>
                <a:ea typeface="Libre Franklin"/>
                <a:cs typeface="Libre Franklin"/>
                <a:sym typeface="Libre Franklin"/>
              </a:endParaRPr>
            </a:p>
          </p:txBody>
        </p:sp>
        <p:sp>
          <p:nvSpPr>
            <p:cNvPr id="588" name="Google Shape;588;g23d0cd3e07f_2_72"/>
            <p:cNvSpPr/>
            <p:nvPr/>
          </p:nvSpPr>
          <p:spPr>
            <a:xfrm>
              <a:off x="1871" y="1826"/>
              <a:ext cx="900" cy="300"/>
            </a:xfrm>
            <a:prstGeom prst="homePlate">
              <a:avLst>
                <a:gd name="adj" fmla="val 27507"/>
              </a:avLst>
            </a:prstGeom>
            <a:solidFill>
              <a:srgbClr val="2B84C6"/>
            </a:solidFill>
            <a:ln w="9525" cap="flat" cmpd="sng">
              <a:solidFill>
                <a:schemeClr val="dk1"/>
              </a:solidFill>
              <a:prstDash val="solid"/>
              <a:round/>
              <a:headEnd type="none" w="sm" len="sm"/>
              <a:tailEnd type="none" w="sm" len="sm"/>
            </a:ln>
          </p:spPr>
          <p:txBody>
            <a:bodyPr spcFirstLastPara="1" wrap="square" lIns="34275" tIns="34275" rIns="34275" bIns="34275" anchor="ctr" anchorCtr="1">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Libre Franklin Medium"/>
                  <a:ea typeface="Libre Franklin Medium"/>
                  <a:cs typeface="Libre Franklin Medium"/>
                  <a:sym typeface="Libre Franklin Medium"/>
                </a:rPr>
                <a:t>The team hires Clarkston to understand scope and implementation</a:t>
              </a:r>
              <a:endParaRPr sz="1000" b="0" i="0" u="none" strike="noStrike" cap="none">
                <a:solidFill>
                  <a:srgbClr val="000000"/>
                </a:solidFill>
                <a:latin typeface="Libre Franklin"/>
                <a:ea typeface="Libre Franklin"/>
                <a:cs typeface="Libre Franklin"/>
                <a:sym typeface="Libre Franklin"/>
              </a:endParaRPr>
            </a:p>
          </p:txBody>
        </p:sp>
        <p:sp>
          <p:nvSpPr>
            <p:cNvPr id="589" name="Google Shape;589;g23d0cd3e07f_2_72"/>
            <p:cNvSpPr/>
            <p:nvPr/>
          </p:nvSpPr>
          <p:spPr>
            <a:xfrm>
              <a:off x="805" y="1822"/>
              <a:ext cx="900" cy="300"/>
            </a:xfrm>
            <a:prstGeom prst="homePlate">
              <a:avLst>
                <a:gd name="adj" fmla="val 22997"/>
              </a:avLst>
            </a:prstGeom>
            <a:solidFill>
              <a:srgbClr val="035599"/>
            </a:solidFill>
            <a:ln w="9525" cap="flat" cmpd="sng">
              <a:solidFill>
                <a:schemeClr val="dk1"/>
              </a:solidFill>
              <a:prstDash val="solid"/>
              <a:round/>
              <a:headEnd type="none" w="sm" len="sm"/>
              <a:tailEnd type="none" w="sm" len="sm"/>
            </a:ln>
          </p:spPr>
          <p:txBody>
            <a:bodyPr spcFirstLastPara="1" wrap="square" lIns="34275" tIns="34275" rIns="34275" bIns="34275" anchor="ctr" anchorCtr="1">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Libre Franklin Medium"/>
                  <a:ea typeface="Libre Franklin Medium"/>
                  <a:cs typeface="Libre Franklin Medium"/>
                  <a:sym typeface="Libre Franklin Medium"/>
                </a:rPr>
                <a:t>Sally’s team starts researching the technology and capabilities</a:t>
              </a:r>
              <a:endParaRPr sz="1000" b="0" i="0" u="none" strike="noStrike" cap="none">
                <a:solidFill>
                  <a:srgbClr val="000000"/>
                </a:solidFill>
                <a:latin typeface="Libre Franklin"/>
                <a:ea typeface="Libre Franklin"/>
                <a:cs typeface="Libre Franklin"/>
                <a:sym typeface="Libre Franklin"/>
              </a:endParaRPr>
            </a:p>
          </p:txBody>
        </p:sp>
        <p:sp>
          <p:nvSpPr>
            <p:cNvPr id="590" name="Google Shape;590;g23d0cd3e07f_2_72"/>
            <p:cNvSpPr/>
            <p:nvPr/>
          </p:nvSpPr>
          <p:spPr>
            <a:xfrm>
              <a:off x="801" y="2206"/>
              <a:ext cx="900" cy="9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0" anchor="t" anchorCtr="0">
              <a:noAutofit/>
            </a:bodyPr>
            <a:lstStyle/>
            <a:p>
              <a:pPr marL="139700" marR="0" lvl="0" indent="-139700" algn="l" rtl="0">
                <a:lnSpc>
                  <a:spcPct val="100000"/>
                </a:lnSpc>
                <a:spcBef>
                  <a:spcPts val="0"/>
                </a:spcBef>
                <a:spcAft>
                  <a:spcPts val="0"/>
                </a:spcAft>
                <a:buClr>
                  <a:srgbClr val="000000"/>
                </a:buClr>
                <a:buSzPts val="1200"/>
                <a:buFont typeface="Arial"/>
                <a:buNone/>
              </a:pPr>
              <a:r>
                <a:rPr lang="en" sz="1200">
                  <a:latin typeface="Libre Franklin Medium"/>
                  <a:ea typeface="Libre Franklin Medium"/>
                  <a:cs typeface="Libre Franklin Medium"/>
                  <a:sym typeface="Libre Franklin Medium"/>
                </a:rPr>
                <a:t>  </a:t>
              </a:r>
              <a:r>
                <a:rPr lang="en" sz="1200" b="0" i="0" u="none" strike="noStrike" cap="none">
                  <a:solidFill>
                    <a:srgbClr val="000000"/>
                  </a:solidFill>
                  <a:latin typeface="Libre Franklin Medium"/>
                  <a:ea typeface="Libre Franklin Medium"/>
                  <a:cs typeface="Libre Franklin Medium"/>
                  <a:sym typeface="Libre Franklin Medium"/>
                </a:rPr>
                <a:t>2 weeks</a:t>
              </a:r>
              <a:endParaRPr sz="12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Identify performance metrics and growth opportunities that need improvement</a:t>
              </a:r>
              <a:endParaRPr sz="1000" b="0" i="0" u="none" strike="noStrike" cap="none">
                <a:solidFill>
                  <a:srgbClr val="000000"/>
                </a:solidFill>
                <a:latin typeface="Arial"/>
                <a:ea typeface="Arial"/>
                <a:cs typeface="Arial"/>
                <a:sym typeface="Arial"/>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Arial"/>
                  <a:ea typeface="Arial"/>
                  <a:cs typeface="Arial"/>
                  <a:sym typeface="Arial"/>
                </a:rPr>
                <a:t>Outline strategy and goals that would like to be achieved related to researched metrics</a:t>
              </a:r>
              <a:endParaRPr sz="1000" b="0" i="0" u="none" strike="noStrike" cap="none">
                <a:solidFill>
                  <a:srgbClr val="000000"/>
                </a:solidFill>
                <a:latin typeface="Arial"/>
                <a:ea typeface="Arial"/>
                <a:cs typeface="Arial"/>
                <a:sym typeface="Arial"/>
              </a:endParaRPr>
            </a:p>
            <a:p>
              <a:pPr marL="457200" marR="0" lvl="0" indent="0" algn="l" rtl="0">
                <a:lnSpc>
                  <a:spcPct val="100000"/>
                </a:lnSpc>
                <a:spcBef>
                  <a:spcPts val="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91" name="Google Shape;591;g23d0cd3e07f_2_72"/>
            <p:cNvSpPr/>
            <p:nvPr/>
          </p:nvSpPr>
          <p:spPr>
            <a:xfrm>
              <a:off x="1861" y="2206"/>
              <a:ext cx="900" cy="9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0" anchor="t" anchorCtr="0">
              <a:noAutofit/>
            </a:bodyPr>
            <a:lstStyle/>
            <a:p>
              <a:pPr marL="139700" marR="0" lvl="0" indent="-139700" algn="l" rtl="0">
                <a:lnSpc>
                  <a:spcPct val="100000"/>
                </a:lnSpc>
                <a:spcBef>
                  <a:spcPts val="0"/>
                </a:spcBef>
                <a:spcAft>
                  <a:spcPts val="0"/>
                </a:spcAft>
                <a:buClr>
                  <a:srgbClr val="000000"/>
                </a:buClr>
                <a:buSzPts val="1200"/>
                <a:buFont typeface="Arial"/>
                <a:buNone/>
              </a:pPr>
              <a:r>
                <a:rPr lang="en" sz="1200">
                  <a:latin typeface="Libre Franklin Medium"/>
                  <a:ea typeface="Libre Franklin Medium"/>
                  <a:cs typeface="Libre Franklin Medium"/>
                  <a:sym typeface="Libre Franklin Medium"/>
                </a:rPr>
                <a:t>  </a:t>
              </a:r>
              <a:r>
                <a:rPr lang="en" sz="1200" b="0" i="0" u="none" strike="noStrike" cap="none">
                  <a:solidFill>
                    <a:srgbClr val="000000"/>
                  </a:solidFill>
                  <a:latin typeface="Libre Franklin Medium"/>
                  <a:ea typeface="Libre Franklin Medium"/>
                  <a:cs typeface="Libre Franklin Medium"/>
                  <a:sym typeface="Libre Franklin Medium"/>
                </a:rPr>
                <a:t>4 weeks</a:t>
              </a:r>
              <a:endParaRPr sz="12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Clarkston conducts internal &amp; external research and analysis</a:t>
              </a:r>
              <a:endParaRPr sz="10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Identifies areas of improvement in R&amp;D and Manufacturing</a:t>
              </a:r>
              <a:endParaRPr sz="1000" b="0" i="0" u="none" strike="noStrike" cap="none">
                <a:solidFill>
                  <a:srgbClr val="000000"/>
                </a:solidFill>
                <a:latin typeface="Arial"/>
                <a:ea typeface="Arial"/>
                <a:cs typeface="Arial"/>
                <a:sym typeface="Arial"/>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chemeClr val="dk1"/>
                  </a:solidFill>
                  <a:latin typeface="Libre Franklin"/>
                  <a:ea typeface="Libre Franklin"/>
                  <a:cs typeface="Libre Franklin"/>
                  <a:sym typeface="Libre Franklin"/>
                </a:rPr>
                <a:t>Clarkston helps outline possible solutions for Sally’s Team</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200"/>
                </a:spcBef>
                <a:spcAft>
                  <a:spcPts val="0"/>
                </a:spcAft>
                <a:buClr>
                  <a:srgbClr val="000000"/>
                </a:buClr>
                <a:buSzPts val="1200"/>
                <a:buFont typeface="Arial"/>
                <a:buNone/>
              </a:pPr>
              <a:endParaRPr sz="1200" b="0" i="0" u="none" strike="noStrike" cap="none">
                <a:solidFill>
                  <a:srgbClr val="000000"/>
                </a:solidFill>
                <a:latin typeface="Libre Franklin"/>
                <a:ea typeface="Libre Franklin"/>
                <a:cs typeface="Libre Franklin"/>
                <a:sym typeface="Libre Franklin"/>
              </a:endParaRPr>
            </a:p>
          </p:txBody>
        </p:sp>
        <p:sp>
          <p:nvSpPr>
            <p:cNvPr id="592" name="Google Shape;592;g23d0cd3e07f_2_72"/>
            <p:cNvSpPr/>
            <p:nvPr/>
          </p:nvSpPr>
          <p:spPr>
            <a:xfrm>
              <a:off x="2921" y="2206"/>
              <a:ext cx="900" cy="9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0" anchor="t" anchorCtr="0">
              <a:noAutofit/>
            </a:bodyPr>
            <a:lstStyle/>
            <a:p>
              <a:pPr marL="139700" marR="0" lvl="0" indent="-139700" algn="l" rtl="0">
                <a:lnSpc>
                  <a:spcPct val="100000"/>
                </a:lnSpc>
                <a:spcBef>
                  <a:spcPts val="0"/>
                </a:spcBef>
                <a:spcAft>
                  <a:spcPts val="0"/>
                </a:spcAft>
                <a:buClr>
                  <a:srgbClr val="000000"/>
                </a:buClr>
                <a:buSzPts val="1200"/>
                <a:buFont typeface="Arial"/>
                <a:buNone/>
              </a:pPr>
              <a:r>
                <a:rPr lang="en" sz="1200">
                  <a:latin typeface="Libre Franklin Medium"/>
                  <a:ea typeface="Libre Franklin Medium"/>
                  <a:cs typeface="Libre Franklin Medium"/>
                  <a:sym typeface="Libre Franklin Medium"/>
                </a:rPr>
                <a:t>  </a:t>
              </a:r>
              <a:r>
                <a:rPr lang="en" sz="1200" b="0" i="0" u="none" strike="noStrike" cap="none">
                  <a:solidFill>
                    <a:srgbClr val="000000"/>
                  </a:solidFill>
                  <a:latin typeface="Libre Franklin Medium"/>
                  <a:ea typeface="Libre Franklin Medium"/>
                  <a:cs typeface="Libre Franklin Medium"/>
                  <a:sym typeface="Libre Franklin Medium"/>
                </a:rPr>
                <a:t>6 weeks</a:t>
              </a:r>
              <a:endParaRPr sz="12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Clarkston suggests investing in Ansys Twin Builder </a:t>
              </a:r>
              <a:endParaRPr sz="10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chemeClr val="dk1"/>
                  </a:solidFill>
                  <a:latin typeface="Libre Franklin"/>
                  <a:ea typeface="Libre Franklin"/>
                  <a:cs typeface="Libre Franklin"/>
                  <a:sym typeface="Libre Franklin"/>
                </a:rPr>
                <a:t>Platform for building, validating, and deploying digital twins.</a:t>
              </a:r>
              <a:endParaRPr sz="10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chemeClr val="dk1"/>
                  </a:solidFill>
                  <a:latin typeface="Libre Franklin"/>
                  <a:ea typeface="Libre Franklin"/>
                  <a:cs typeface="Libre Franklin"/>
                  <a:sym typeface="Libre Franklin"/>
                </a:rPr>
                <a:t>Includes tools for modeling, simulation, and analytics. </a:t>
              </a:r>
              <a:endParaRPr sz="1000" b="0" i="0" u="none" strike="noStrike" cap="none">
                <a:solidFill>
                  <a:schemeClr val="dk1"/>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chemeClr val="dk1"/>
                  </a:solidFill>
                  <a:latin typeface="Libre Franklin"/>
                  <a:ea typeface="Libre Franklin"/>
                  <a:cs typeface="Libre Franklin"/>
                  <a:sym typeface="Libre Franklin"/>
                </a:rPr>
                <a:t>Used for medical devices, drug development, and patient simulations.</a:t>
              </a:r>
              <a:endParaRPr sz="1000" b="0" i="0" u="none" strike="noStrike" cap="none">
                <a:solidFill>
                  <a:srgbClr val="000000"/>
                </a:solidFill>
                <a:latin typeface="Libre Franklin"/>
                <a:ea typeface="Libre Franklin"/>
                <a:cs typeface="Libre Franklin"/>
                <a:sym typeface="Libre Franklin"/>
              </a:endParaRPr>
            </a:p>
          </p:txBody>
        </p:sp>
        <p:sp>
          <p:nvSpPr>
            <p:cNvPr id="593" name="Google Shape;593;g23d0cd3e07f_2_72"/>
            <p:cNvSpPr/>
            <p:nvPr/>
          </p:nvSpPr>
          <p:spPr>
            <a:xfrm>
              <a:off x="4012" y="2206"/>
              <a:ext cx="900" cy="9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0" anchor="t" anchorCtr="0">
              <a:noAutofit/>
            </a:bodyPr>
            <a:lstStyle/>
            <a:p>
              <a:pPr marL="139700" marR="0" lvl="0" indent="-139700" algn="l" rtl="0">
                <a:lnSpc>
                  <a:spcPct val="100000"/>
                </a:lnSpc>
                <a:spcBef>
                  <a:spcPts val="0"/>
                </a:spcBef>
                <a:spcAft>
                  <a:spcPts val="0"/>
                </a:spcAft>
                <a:buClr>
                  <a:srgbClr val="000000"/>
                </a:buClr>
                <a:buSzPts val="1200"/>
                <a:buFont typeface="Arial"/>
                <a:buNone/>
              </a:pPr>
              <a:r>
                <a:rPr lang="en" sz="1200">
                  <a:latin typeface="Libre Franklin Medium"/>
                  <a:ea typeface="Libre Franklin Medium"/>
                  <a:cs typeface="Libre Franklin Medium"/>
                  <a:sym typeface="Libre Franklin Medium"/>
                </a:rPr>
                <a:t>  </a:t>
              </a:r>
              <a:r>
                <a:rPr lang="en" sz="1200" b="0" i="0" u="none" strike="noStrike" cap="none">
                  <a:solidFill>
                    <a:srgbClr val="000000"/>
                  </a:solidFill>
                  <a:latin typeface="Libre Franklin Medium"/>
                  <a:ea typeface="Libre Franklin Medium"/>
                  <a:cs typeface="Libre Franklin Medium"/>
                  <a:sym typeface="Libre Franklin Medium"/>
                </a:rPr>
                <a:t>4 weeks</a:t>
              </a:r>
              <a:endParaRPr sz="12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Clarkston oversees and advises on the implementation. </a:t>
              </a:r>
              <a:endParaRPr sz="10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Assists company in understanding data and KPIs</a:t>
              </a:r>
              <a:endParaRPr sz="1000" b="0" i="0" u="none" strike="noStrike" cap="none">
                <a:solidFill>
                  <a:srgbClr val="000000"/>
                </a:solidFill>
                <a:latin typeface="Libre Franklin"/>
                <a:ea typeface="Libre Franklin"/>
                <a:cs typeface="Libre Franklin"/>
                <a:sym typeface="Libre Franklin"/>
              </a:endParaRPr>
            </a:p>
            <a:p>
              <a:pPr marL="139700" marR="0" lvl="0" indent="-127000" algn="l" rtl="0">
                <a:lnSpc>
                  <a:spcPct val="100000"/>
                </a:lnSpc>
                <a:spcBef>
                  <a:spcPts val="200"/>
                </a:spcBef>
                <a:spcAft>
                  <a:spcPts val="0"/>
                </a:spcAft>
                <a:buClr>
                  <a:srgbClr val="000000"/>
                </a:buClr>
                <a:buSzPts val="1000"/>
                <a:buFont typeface="Libre Franklin"/>
                <a:buChar char="•"/>
              </a:pPr>
              <a:r>
                <a:rPr lang="en" sz="1000" b="0" i="0" u="none" strike="noStrike" cap="none">
                  <a:solidFill>
                    <a:srgbClr val="000000"/>
                  </a:solidFill>
                  <a:latin typeface="Libre Franklin"/>
                  <a:ea typeface="Libre Franklin"/>
                  <a:cs typeface="Libre Franklin"/>
                  <a:sym typeface="Libre Franklin"/>
                </a:rPr>
                <a:t>Clarkston helps ensure FDA compliance in R&amp;D modeling and manufacturing</a:t>
              </a:r>
              <a:endParaRPr sz="1000" b="0" i="0" u="none" strike="noStrike" cap="none">
                <a:solidFill>
                  <a:srgbClr val="000000"/>
                </a:solidFill>
                <a:latin typeface="Libre Franklin"/>
                <a:ea typeface="Libre Franklin"/>
                <a:cs typeface="Libre Franklin"/>
                <a:sym typeface="Libre Franklin"/>
              </a:endParaRPr>
            </a:p>
          </p:txBody>
        </p:sp>
      </p:grpSp>
      <p:sp>
        <p:nvSpPr>
          <p:cNvPr id="594" name="Google Shape;594;g23d0cd3e07f_2_72"/>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3a6fefb821_0_951"/>
          <p:cNvSpPr/>
          <p:nvPr/>
        </p:nvSpPr>
        <p:spPr>
          <a:xfrm>
            <a:off x="6708175" y="1811350"/>
            <a:ext cx="2361600" cy="29784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Macy’s pilots Zeekit Digital Twin changing room model</a:t>
            </a:r>
            <a:endParaRPr sz="1100" b="0" i="0" u="none" strike="noStrike" cap="none">
              <a:solidFill>
                <a:schemeClr val="dk1"/>
              </a:solidFill>
              <a:latin typeface="Franklin Gothic"/>
              <a:ea typeface="Franklin Gothic"/>
              <a:cs typeface="Franklin Gothic"/>
              <a:sym typeface="Franklin Gothic"/>
            </a:endParaRPr>
          </a:p>
          <a:p>
            <a:pPr marL="457200" marR="0" lvl="0" indent="-298450" algn="l" rtl="0">
              <a:lnSpc>
                <a:spcPct val="90000"/>
              </a:lnSpc>
              <a:spcBef>
                <a:spcPts val="20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Online Sales increase 43%</a:t>
            </a:r>
            <a:endParaRPr sz="1100" b="0" i="0" u="none" strike="noStrike" cap="none">
              <a:solidFill>
                <a:schemeClr val="dk1"/>
              </a:solidFill>
              <a:latin typeface="Franklin Gothic"/>
              <a:ea typeface="Franklin Gothic"/>
              <a:cs typeface="Franklin Gothic"/>
              <a:sym typeface="Franklin Gothic"/>
            </a:endParaRPr>
          </a:p>
          <a:p>
            <a:pPr marL="457200" marR="0" lvl="0" indent="-29845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Zero items purchased using software returned</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Walmart purchases company for $200m</a:t>
            </a:r>
            <a:endParaRPr sz="1100" b="0" i="0" u="none" strike="noStrike" cap="none">
              <a:solidFill>
                <a:schemeClr val="dk1"/>
              </a:solidFill>
              <a:latin typeface="Franklin Gothic"/>
              <a:ea typeface="Franklin Gothic"/>
              <a:cs typeface="Franklin Gothic"/>
              <a:sym typeface="Franklin Gothic"/>
            </a:endParaRPr>
          </a:p>
          <a:p>
            <a:pPr marL="457200" marR="0" lvl="0" indent="-298450" algn="l" rtl="0">
              <a:lnSpc>
                <a:spcPct val="90000"/>
              </a:lnSpc>
              <a:spcBef>
                <a:spcPts val="20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Uploads 270,000 items across Walmarts portfolio</a:t>
            </a:r>
            <a:endParaRPr sz="1100" b="0" i="0" u="none" strike="noStrike" cap="none">
              <a:solidFill>
                <a:schemeClr val="dk1"/>
              </a:solidFill>
              <a:latin typeface="Franklin Gothic"/>
              <a:ea typeface="Franklin Gothic"/>
              <a:cs typeface="Franklin Gothic"/>
              <a:sym typeface="Franklin Gothic"/>
            </a:endParaRPr>
          </a:p>
          <a:p>
            <a:pPr marL="457200" marR="0" lvl="0" indent="-298450" algn="l" rtl="0">
              <a:lnSpc>
                <a:spcPct val="90000"/>
              </a:lnSpc>
              <a:spcBef>
                <a:spcPts val="0"/>
              </a:spcBef>
              <a:spcAft>
                <a:spcPts val="0"/>
              </a:spcAft>
              <a:buClr>
                <a:schemeClr val="dk1"/>
              </a:buClr>
              <a:buSzPts val="1100"/>
              <a:buFont typeface="Franklin Gothic"/>
              <a:buChar char="-"/>
            </a:pPr>
            <a:r>
              <a:rPr lang="en" sz="1100" b="0" i="0" u="none" strike="noStrike" cap="none">
                <a:solidFill>
                  <a:schemeClr val="dk1"/>
                </a:solidFill>
                <a:latin typeface="Franklin Gothic"/>
                <a:ea typeface="Franklin Gothic"/>
                <a:cs typeface="Franklin Gothic"/>
                <a:sym typeface="Franklin Gothic"/>
              </a:rPr>
              <a:t>Personalized shopping experience using customer data</a:t>
            </a:r>
            <a:endParaRPr sz="1600" b="0" i="0" u="none" strike="noStrike" cap="none">
              <a:solidFill>
                <a:srgbClr val="000000"/>
              </a:solidFill>
              <a:latin typeface="Franklin Gothic"/>
              <a:ea typeface="Franklin Gothic"/>
              <a:cs typeface="Franklin Gothic"/>
              <a:sym typeface="Franklin Gothic"/>
            </a:endParaRPr>
          </a:p>
        </p:txBody>
      </p:sp>
      <p:sp>
        <p:nvSpPr>
          <p:cNvPr id="600" name="Google Shape;600;g23a6fefb821_0_951"/>
          <p:cNvSpPr/>
          <p:nvPr/>
        </p:nvSpPr>
        <p:spPr>
          <a:xfrm>
            <a:off x="6708178" y="1097925"/>
            <a:ext cx="2437800" cy="607200"/>
          </a:xfrm>
          <a:prstGeom prst="rect">
            <a:avLst/>
          </a:prstGeom>
          <a:solidFill>
            <a:srgbClr val="A5A5A5"/>
          </a:solidFill>
          <a:ln>
            <a:noFill/>
          </a:ln>
        </p:spPr>
        <p:txBody>
          <a:bodyPr spcFirstLastPara="1" wrap="square" lIns="27432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WALMART</a:t>
            </a:r>
            <a:endParaRPr sz="1500" b="0" i="0" u="none" strike="noStrike" cap="none">
              <a:solidFill>
                <a:srgbClr val="000000"/>
              </a:solidFill>
              <a:latin typeface="Franklin Gothic"/>
              <a:ea typeface="Franklin Gothic"/>
              <a:cs typeface="Franklin Gothic"/>
              <a:sym typeface="Franklin Gothic"/>
            </a:endParaRPr>
          </a:p>
        </p:txBody>
      </p:sp>
      <p:sp>
        <p:nvSpPr>
          <p:cNvPr id="601" name="Google Shape;601;g23a6fefb821_0_951"/>
          <p:cNvSpPr/>
          <p:nvPr/>
        </p:nvSpPr>
        <p:spPr>
          <a:xfrm>
            <a:off x="6708176" y="1811362"/>
            <a:ext cx="2361600" cy="3717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Zeekit - 3D Modeling</a:t>
            </a:r>
            <a:endParaRPr sz="1100" b="0" i="0" u="none" strike="noStrike" cap="none">
              <a:solidFill>
                <a:srgbClr val="000000"/>
              </a:solidFill>
              <a:latin typeface="Franklin Gothic"/>
              <a:ea typeface="Franklin Gothic"/>
              <a:cs typeface="Franklin Gothic"/>
              <a:sym typeface="Franklin Gothic"/>
            </a:endParaRPr>
          </a:p>
        </p:txBody>
      </p:sp>
      <p:sp>
        <p:nvSpPr>
          <p:cNvPr id="602" name="Google Shape;602;g23a6fefb821_0_951"/>
          <p:cNvSpPr/>
          <p:nvPr/>
        </p:nvSpPr>
        <p:spPr>
          <a:xfrm rot="-5400000" flipH="1">
            <a:off x="6386880" y="1285009"/>
            <a:ext cx="845100" cy="202500"/>
          </a:xfrm>
          <a:prstGeom prst="parallelogram">
            <a:avLst>
              <a:gd name="adj" fmla="val 66077"/>
            </a:avLst>
          </a:prstGeom>
          <a:solidFill>
            <a:srgbClr val="0046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03" name="Google Shape;603;g23a6fefb821_0_951"/>
          <p:cNvSpPr/>
          <p:nvPr/>
        </p:nvSpPr>
        <p:spPr>
          <a:xfrm>
            <a:off x="4472775" y="1667700"/>
            <a:ext cx="2165400" cy="29328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90000"/>
              </a:lnSpc>
              <a:spcBef>
                <a:spcPts val="0"/>
              </a:spcBef>
              <a:spcAft>
                <a:spcPts val="0"/>
              </a:spcAft>
              <a:buClr>
                <a:srgbClr val="000000"/>
              </a:buClr>
              <a:buSzPts val="1600"/>
              <a:buFont typeface="Arial"/>
              <a:buNone/>
            </a:pPr>
            <a:endParaRPr sz="16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$38,500 annual cost reduction in water &amp; chemical utilization </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23% decrease in median kettle heating time</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Reduced employee # in production planning phase by 0.5 FTE</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Optimized cooking &amp; clean in place (CIP) process further reducing cost</a:t>
            </a:r>
            <a:endParaRPr sz="1600" b="0" i="0" u="none" strike="noStrike" cap="none">
              <a:solidFill>
                <a:srgbClr val="000000"/>
              </a:solidFill>
              <a:latin typeface="Franklin Gothic"/>
              <a:ea typeface="Franklin Gothic"/>
              <a:cs typeface="Franklin Gothic"/>
              <a:sym typeface="Franklin Gothic"/>
            </a:endParaRPr>
          </a:p>
        </p:txBody>
      </p:sp>
      <p:sp>
        <p:nvSpPr>
          <p:cNvPr id="604" name="Google Shape;604;g23a6fefb821_0_951"/>
          <p:cNvSpPr/>
          <p:nvPr/>
        </p:nvSpPr>
        <p:spPr>
          <a:xfrm>
            <a:off x="4472768" y="952488"/>
            <a:ext cx="2437800" cy="607200"/>
          </a:xfrm>
          <a:prstGeom prst="rect">
            <a:avLst/>
          </a:prstGeom>
          <a:solidFill>
            <a:srgbClr val="287FD6"/>
          </a:solidFill>
          <a:ln>
            <a:noFill/>
          </a:ln>
        </p:spPr>
        <p:txBody>
          <a:bodyPr spcFirstLastPara="1" wrap="square" lIns="27432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NESTLE</a:t>
            </a:r>
            <a:endParaRPr sz="1500" b="0" i="0" u="none" strike="noStrike" cap="none">
              <a:solidFill>
                <a:srgbClr val="000000"/>
              </a:solidFill>
              <a:latin typeface="Franklin Gothic"/>
              <a:ea typeface="Franklin Gothic"/>
              <a:cs typeface="Franklin Gothic"/>
              <a:sym typeface="Franklin Gothic"/>
            </a:endParaRPr>
          </a:p>
        </p:txBody>
      </p:sp>
      <p:sp>
        <p:nvSpPr>
          <p:cNvPr id="605" name="Google Shape;605;g23a6fefb821_0_951"/>
          <p:cNvSpPr/>
          <p:nvPr/>
        </p:nvSpPr>
        <p:spPr>
          <a:xfrm>
            <a:off x="4472767" y="1667699"/>
            <a:ext cx="2165400" cy="3717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Siemens Mindsphere</a:t>
            </a:r>
            <a:endParaRPr sz="1100" b="0" i="0" u="none" strike="noStrike" cap="none">
              <a:solidFill>
                <a:srgbClr val="000000"/>
              </a:solidFill>
              <a:latin typeface="Franklin Gothic"/>
              <a:ea typeface="Franklin Gothic"/>
              <a:cs typeface="Franklin Gothic"/>
              <a:sym typeface="Franklin Gothic"/>
            </a:endParaRPr>
          </a:p>
        </p:txBody>
      </p:sp>
      <p:sp>
        <p:nvSpPr>
          <p:cNvPr id="606" name="Google Shape;606;g23a6fefb821_0_951"/>
          <p:cNvSpPr/>
          <p:nvPr/>
        </p:nvSpPr>
        <p:spPr>
          <a:xfrm rot="-5400000" flipH="1">
            <a:off x="4151471" y="1140055"/>
            <a:ext cx="845100" cy="202500"/>
          </a:xfrm>
          <a:prstGeom prst="parallelogram">
            <a:avLst>
              <a:gd name="adj" fmla="val 66077"/>
            </a:avLst>
          </a:prstGeom>
          <a:solidFill>
            <a:srgbClr val="0758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07" name="Google Shape;607;g23a6fefb821_0_951"/>
          <p:cNvSpPr/>
          <p:nvPr/>
        </p:nvSpPr>
        <p:spPr>
          <a:xfrm>
            <a:off x="2237350" y="1496900"/>
            <a:ext cx="2165400" cy="29142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45720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Achieved &gt;14% sell through via enhanced sales/inventory mgmt.</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Reduced equipment failure by 13% reducing revenue loss</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Improve product quality by 27% by monitoring temp, self-life and sanitation cycle</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Predictive maintenance reduced service costs by 10%</a:t>
            </a:r>
            <a:endParaRPr sz="1600" b="0" i="0" u="none" strike="noStrike" cap="none">
              <a:solidFill>
                <a:srgbClr val="000000"/>
              </a:solidFill>
              <a:latin typeface="Franklin Gothic"/>
              <a:ea typeface="Franklin Gothic"/>
              <a:cs typeface="Franklin Gothic"/>
              <a:sym typeface="Franklin Gothic"/>
            </a:endParaRPr>
          </a:p>
        </p:txBody>
      </p:sp>
      <p:sp>
        <p:nvSpPr>
          <p:cNvPr id="608" name="Google Shape;608;g23a6fefb821_0_951"/>
          <p:cNvSpPr/>
          <p:nvPr/>
        </p:nvSpPr>
        <p:spPr>
          <a:xfrm>
            <a:off x="2237359" y="816285"/>
            <a:ext cx="2437800" cy="607200"/>
          </a:xfrm>
          <a:prstGeom prst="rect">
            <a:avLst/>
          </a:prstGeom>
          <a:solidFill>
            <a:srgbClr val="008CA0"/>
          </a:solidFill>
          <a:ln>
            <a:noFill/>
          </a:ln>
        </p:spPr>
        <p:txBody>
          <a:bodyPr spcFirstLastPara="1" wrap="square" lIns="27432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CELLI GROUP</a:t>
            </a:r>
            <a:endParaRPr sz="1500" b="1" i="0" u="none" strike="noStrike" cap="none">
              <a:solidFill>
                <a:srgbClr val="FFFFFF"/>
              </a:solidFill>
              <a:latin typeface="Franklin Gothic"/>
              <a:ea typeface="Franklin Gothic"/>
              <a:cs typeface="Franklin Gothic"/>
              <a:sym typeface="Franklin Gothic"/>
            </a:endParaRPr>
          </a:p>
        </p:txBody>
      </p:sp>
      <p:sp>
        <p:nvSpPr>
          <p:cNvPr id="609" name="Google Shape;609;g23a6fefb821_0_951"/>
          <p:cNvSpPr/>
          <p:nvPr/>
        </p:nvSpPr>
        <p:spPr>
          <a:xfrm>
            <a:off x="2237385" y="1496899"/>
            <a:ext cx="2165400" cy="3717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Microsoft Azure / PTC</a:t>
            </a:r>
            <a:endParaRPr sz="1100" b="0" i="0" u="none" strike="noStrike" cap="none">
              <a:solidFill>
                <a:srgbClr val="000000"/>
              </a:solidFill>
              <a:latin typeface="Franklin Gothic"/>
              <a:ea typeface="Franklin Gothic"/>
              <a:cs typeface="Franklin Gothic"/>
              <a:sym typeface="Franklin Gothic"/>
            </a:endParaRPr>
          </a:p>
        </p:txBody>
      </p:sp>
      <p:sp>
        <p:nvSpPr>
          <p:cNvPr id="610" name="Google Shape;610;g23a6fefb821_0_951"/>
          <p:cNvSpPr/>
          <p:nvPr/>
        </p:nvSpPr>
        <p:spPr>
          <a:xfrm>
            <a:off x="-1975" y="1395350"/>
            <a:ext cx="2169300" cy="28263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20+ pts of optimization in equipment cleaning process</a:t>
            </a: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Reduced electricity use by 20%, annual savings 156,000 kWatt for 60 systems </a:t>
            </a: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Reduced water usage 9%, CCI could save 90k tons for 60 systems</a:t>
            </a: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Added 34 days to the production schedule by streamlining</a:t>
            </a:r>
            <a:endParaRPr sz="1100" b="0" i="0" u="none" strike="noStrike" cap="none">
              <a:solidFill>
                <a:srgbClr val="000000"/>
              </a:solidFill>
              <a:latin typeface="Franklin Gothic"/>
              <a:ea typeface="Franklin Gothic"/>
              <a:cs typeface="Franklin Gothic"/>
              <a:sym typeface="Franklin Gothic"/>
            </a:endParaRPr>
          </a:p>
        </p:txBody>
      </p:sp>
      <p:sp>
        <p:nvSpPr>
          <p:cNvPr id="611" name="Google Shape;611;g23a6fefb821_0_951"/>
          <p:cNvSpPr/>
          <p:nvPr/>
        </p:nvSpPr>
        <p:spPr>
          <a:xfrm>
            <a:off x="-1981" y="1395343"/>
            <a:ext cx="2169300" cy="3717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AWS Portfolio</a:t>
            </a:r>
            <a:endParaRPr sz="1100" b="0" i="0" u="none" strike="noStrike" cap="none">
              <a:solidFill>
                <a:srgbClr val="000000"/>
              </a:solidFill>
              <a:latin typeface="Franklin Gothic"/>
              <a:ea typeface="Franklin Gothic"/>
              <a:cs typeface="Franklin Gothic"/>
              <a:sym typeface="Franklin Gothic"/>
            </a:endParaRPr>
          </a:p>
        </p:txBody>
      </p:sp>
      <p:sp>
        <p:nvSpPr>
          <p:cNvPr id="612" name="Google Shape;612;g23a6fefb821_0_951"/>
          <p:cNvSpPr/>
          <p:nvPr/>
        </p:nvSpPr>
        <p:spPr>
          <a:xfrm rot="-5400000" flipH="1">
            <a:off x="1916061" y="1003852"/>
            <a:ext cx="845100" cy="202500"/>
          </a:xfrm>
          <a:prstGeom prst="parallelogram">
            <a:avLst>
              <a:gd name="adj" fmla="val 66077"/>
            </a:avLst>
          </a:prstGeom>
          <a:solidFill>
            <a:srgbClr val="10A0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13" name="Google Shape;613;g23a6fefb821_0_951"/>
          <p:cNvSpPr/>
          <p:nvPr/>
        </p:nvSpPr>
        <p:spPr>
          <a:xfrm>
            <a:off x="1950" y="680082"/>
            <a:ext cx="2437800" cy="607200"/>
          </a:xfrm>
          <a:prstGeom prst="rect">
            <a:avLst/>
          </a:prstGeom>
          <a:solidFill>
            <a:srgbClr val="11AD9D"/>
          </a:solidFill>
          <a:ln>
            <a:noFill/>
          </a:ln>
        </p:spPr>
        <p:txBody>
          <a:bodyPr spcFirstLastPara="1" wrap="square" lIns="18287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COCA-COLA </a:t>
            </a:r>
            <a:endParaRPr sz="1500" b="1" i="0" u="none" strike="noStrike" cap="none">
              <a:solidFill>
                <a:srgbClr val="FFFFFF"/>
              </a:solidFill>
              <a:latin typeface="Franklin Gothic"/>
              <a:ea typeface="Franklin Gothic"/>
              <a:cs typeface="Franklin Gothic"/>
              <a:sym typeface="Franklin Gothic"/>
            </a:endParaRPr>
          </a:p>
        </p:txBody>
      </p:sp>
      <p:grpSp>
        <p:nvGrpSpPr>
          <p:cNvPr id="614" name="Google Shape;614;g23a6fefb821_0_951"/>
          <p:cNvGrpSpPr/>
          <p:nvPr/>
        </p:nvGrpSpPr>
        <p:grpSpPr>
          <a:xfrm>
            <a:off x="63883" y="1425806"/>
            <a:ext cx="310800" cy="310800"/>
            <a:chOff x="92008" y="3277906"/>
            <a:chExt cx="310800" cy="310800"/>
          </a:xfrm>
        </p:grpSpPr>
        <p:sp>
          <p:nvSpPr>
            <p:cNvPr id="615" name="Google Shape;615;g23a6fefb821_0_951"/>
            <p:cNvSpPr/>
            <p:nvPr/>
          </p:nvSpPr>
          <p:spPr>
            <a:xfrm>
              <a:off x="92008" y="3277906"/>
              <a:ext cx="310800" cy="310800"/>
            </a:xfrm>
            <a:prstGeom prst="ellipse">
              <a:avLst/>
            </a:prstGeom>
            <a:solidFill>
              <a:srgbClr val="11AD9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16" name="Google Shape;616;g23a6fefb821_0_951"/>
            <p:cNvSpPr/>
            <p:nvPr/>
          </p:nvSpPr>
          <p:spPr>
            <a:xfrm>
              <a:off x="158429" y="3355832"/>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grpSp>
        <p:nvGrpSpPr>
          <p:cNvPr id="617" name="Google Shape;617;g23a6fefb821_0_951"/>
          <p:cNvGrpSpPr/>
          <p:nvPr/>
        </p:nvGrpSpPr>
        <p:grpSpPr>
          <a:xfrm>
            <a:off x="2316415" y="1527289"/>
            <a:ext cx="310902" cy="310902"/>
            <a:chOff x="6564979" y="4358506"/>
            <a:chExt cx="674700" cy="674700"/>
          </a:xfrm>
        </p:grpSpPr>
        <p:sp>
          <p:nvSpPr>
            <p:cNvPr id="618" name="Google Shape;618;g23a6fefb821_0_951"/>
            <p:cNvSpPr/>
            <p:nvPr/>
          </p:nvSpPr>
          <p:spPr>
            <a:xfrm>
              <a:off x="6564979" y="4358506"/>
              <a:ext cx="674700" cy="674700"/>
            </a:xfrm>
            <a:prstGeom prst="ellipse">
              <a:avLst/>
            </a:prstGeom>
            <a:solidFill>
              <a:srgbClr val="10B09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19" name="Google Shape;619;g23a6fefb821_0_951"/>
            <p:cNvSpPr/>
            <p:nvPr/>
          </p:nvSpPr>
          <p:spPr>
            <a:xfrm>
              <a:off x="6709271" y="4527744"/>
              <a:ext cx="386162" cy="336270"/>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620" name="Google Shape;620;g23a6fefb821_0_951"/>
          <p:cNvSpPr/>
          <p:nvPr/>
        </p:nvSpPr>
        <p:spPr>
          <a:xfrm>
            <a:off x="4569073" y="1698149"/>
            <a:ext cx="310800" cy="310800"/>
          </a:xfrm>
          <a:prstGeom prst="ellipse">
            <a:avLst/>
          </a:prstGeom>
          <a:solidFill>
            <a:srgbClr val="247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21" name="Google Shape;621;g23a6fefb821_0_951"/>
          <p:cNvSpPr/>
          <p:nvPr/>
        </p:nvSpPr>
        <p:spPr>
          <a:xfrm>
            <a:off x="4635531" y="1785679"/>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622" name="Google Shape;622;g23a6fefb821_0_951"/>
          <p:cNvSpPr/>
          <p:nvPr/>
        </p:nvSpPr>
        <p:spPr>
          <a:xfrm>
            <a:off x="6789060" y="1841794"/>
            <a:ext cx="310800" cy="310800"/>
          </a:xfrm>
          <a:prstGeom prst="ellipse">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23" name="Google Shape;623;g23a6fefb821_0_951"/>
          <p:cNvSpPr/>
          <p:nvPr/>
        </p:nvSpPr>
        <p:spPr>
          <a:xfrm>
            <a:off x="6855480" y="1919734"/>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624" name="Google Shape;624;g23a6fefb821_0_951"/>
          <p:cNvSpPr/>
          <p:nvPr/>
        </p:nvSpPr>
        <p:spPr>
          <a:xfrm>
            <a:off x="0" y="5475"/>
            <a:ext cx="6708300" cy="48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Use Cases | Consumer Products</a:t>
            </a:r>
            <a:endParaRPr sz="2800" b="0" i="0" u="none" strike="noStrike" cap="none">
              <a:solidFill>
                <a:schemeClr val="dk1"/>
              </a:solidFill>
              <a:latin typeface="Libre Franklin Medium"/>
              <a:ea typeface="Libre Franklin Medium"/>
              <a:cs typeface="Libre Franklin Medium"/>
              <a:sym typeface="Libre Franklin Medium"/>
            </a:endParaRPr>
          </a:p>
        </p:txBody>
      </p:sp>
      <p:grpSp>
        <p:nvGrpSpPr>
          <p:cNvPr id="625" name="Google Shape;625;g23a6fefb821_0_951"/>
          <p:cNvGrpSpPr/>
          <p:nvPr/>
        </p:nvGrpSpPr>
        <p:grpSpPr>
          <a:xfrm>
            <a:off x="6452077" y="1062175"/>
            <a:ext cx="336974" cy="310906"/>
            <a:chOff x="-60254550" y="3367325"/>
            <a:chExt cx="318200" cy="317575"/>
          </a:xfrm>
        </p:grpSpPr>
        <p:sp>
          <p:nvSpPr>
            <p:cNvPr id="626" name="Google Shape;626;g23a6fefb821_0_95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g23a6fefb821_0_95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23a6fefb821_0_95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g23a6fefb821_0_95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g23a6fefb821_0_951"/>
          <p:cNvGrpSpPr/>
          <p:nvPr/>
        </p:nvGrpSpPr>
        <p:grpSpPr>
          <a:xfrm>
            <a:off x="8662661" y="1217982"/>
            <a:ext cx="391187" cy="367086"/>
            <a:chOff x="5645200" y="879425"/>
            <a:chExt cx="478575" cy="407375"/>
          </a:xfrm>
        </p:grpSpPr>
        <p:sp>
          <p:nvSpPr>
            <p:cNvPr id="631" name="Google Shape;631;g23a6fefb821_0_95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32" name="Google Shape;632;g23a6fefb821_0_95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33" name="Google Shape;633;g23a6fefb821_0_95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34" name="Google Shape;634;g23a6fefb821_0_95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35" name="Google Shape;635;g23a6fefb821_0_95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36" name="Google Shape;636;g23a6fefb821_0_95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637" name="Google Shape;637;g23a6fefb821_0_951"/>
          <p:cNvGrpSpPr/>
          <p:nvPr/>
        </p:nvGrpSpPr>
        <p:grpSpPr>
          <a:xfrm>
            <a:off x="4160201" y="936330"/>
            <a:ext cx="391164" cy="367092"/>
            <a:chOff x="2592389" y="2678113"/>
            <a:chExt cx="309563" cy="290513"/>
          </a:xfrm>
        </p:grpSpPr>
        <p:sp>
          <p:nvSpPr>
            <p:cNvPr id="638" name="Google Shape;638;g23a6fefb821_0_951"/>
            <p:cNvSpPr/>
            <p:nvPr/>
          </p:nvSpPr>
          <p:spPr>
            <a:xfrm>
              <a:off x="2776539" y="2701925"/>
              <a:ext cx="79375" cy="77788"/>
            </a:xfrm>
            <a:custGeom>
              <a:avLst/>
              <a:gdLst/>
              <a:ahLst/>
              <a:cxnLst/>
              <a:rect l="l" t="t" r="r" b="b"/>
              <a:pathLst>
                <a:path w="41" h="40" extrusionOk="0">
                  <a:moveTo>
                    <a:pt x="4" y="40"/>
                  </a:moveTo>
                  <a:cubicBezTo>
                    <a:pt x="3" y="40"/>
                    <a:pt x="2" y="40"/>
                    <a:pt x="1" y="39"/>
                  </a:cubicBezTo>
                  <a:cubicBezTo>
                    <a:pt x="0" y="37"/>
                    <a:pt x="0" y="35"/>
                    <a:pt x="1" y="33"/>
                  </a:cubicBezTo>
                  <a:cubicBezTo>
                    <a:pt x="33" y="1"/>
                    <a:pt x="33" y="1"/>
                    <a:pt x="33" y="1"/>
                  </a:cubicBezTo>
                  <a:cubicBezTo>
                    <a:pt x="35" y="0"/>
                    <a:pt x="38" y="0"/>
                    <a:pt x="39" y="1"/>
                  </a:cubicBezTo>
                  <a:cubicBezTo>
                    <a:pt x="41" y="3"/>
                    <a:pt x="41" y="5"/>
                    <a:pt x="39" y="7"/>
                  </a:cubicBezTo>
                  <a:cubicBezTo>
                    <a:pt x="7" y="39"/>
                    <a:pt x="7" y="39"/>
                    <a:pt x="7" y="39"/>
                  </a:cubicBezTo>
                  <a:cubicBezTo>
                    <a:pt x="6" y="40"/>
                    <a:pt x="5" y="40"/>
                    <a:pt x="4" y="4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39" name="Google Shape;639;g23a6fefb821_0_951"/>
            <p:cNvSpPr/>
            <p:nvPr/>
          </p:nvSpPr>
          <p:spPr>
            <a:xfrm>
              <a:off x="2800351" y="2725738"/>
              <a:ext cx="79375" cy="77788"/>
            </a:xfrm>
            <a:custGeom>
              <a:avLst/>
              <a:gdLst/>
              <a:ahLst/>
              <a:cxnLst/>
              <a:rect l="l" t="t" r="r" b="b"/>
              <a:pathLst>
                <a:path w="41" h="40" extrusionOk="0">
                  <a:moveTo>
                    <a:pt x="4" y="40"/>
                  </a:moveTo>
                  <a:cubicBezTo>
                    <a:pt x="3" y="40"/>
                    <a:pt x="2" y="40"/>
                    <a:pt x="1" y="39"/>
                  </a:cubicBezTo>
                  <a:cubicBezTo>
                    <a:pt x="0" y="37"/>
                    <a:pt x="0" y="35"/>
                    <a:pt x="1" y="33"/>
                  </a:cubicBezTo>
                  <a:cubicBezTo>
                    <a:pt x="33" y="1"/>
                    <a:pt x="33" y="1"/>
                    <a:pt x="33" y="1"/>
                  </a:cubicBezTo>
                  <a:cubicBezTo>
                    <a:pt x="35" y="0"/>
                    <a:pt x="38" y="0"/>
                    <a:pt x="39" y="1"/>
                  </a:cubicBezTo>
                  <a:cubicBezTo>
                    <a:pt x="41" y="3"/>
                    <a:pt x="41" y="5"/>
                    <a:pt x="39" y="7"/>
                  </a:cubicBezTo>
                  <a:cubicBezTo>
                    <a:pt x="7" y="39"/>
                    <a:pt x="7" y="39"/>
                    <a:pt x="7" y="39"/>
                  </a:cubicBezTo>
                  <a:cubicBezTo>
                    <a:pt x="6" y="40"/>
                    <a:pt x="5" y="40"/>
                    <a:pt x="4" y="4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40" name="Google Shape;640;g23a6fefb821_0_951"/>
            <p:cNvSpPr/>
            <p:nvPr/>
          </p:nvSpPr>
          <p:spPr>
            <a:xfrm>
              <a:off x="2605089" y="2678113"/>
              <a:ext cx="296863" cy="290513"/>
            </a:xfrm>
            <a:custGeom>
              <a:avLst/>
              <a:gdLst/>
              <a:ahLst/>
              <a:cxnLst/>
              <a:rect l="l" t="t" r="r" b="b"/>
              <a:pathLst>
                <a:path w="154" h="149" extrusionOk="0">
                  <a:moveTo>
                    <a:pt x="20" y="149"/>
                  </a:moveTo>
                  <a:cubicBezTo>
                    <a:pt x="15" y="149"/>
                    <a:pt x="11" y="147"/>
                    <a:pt x="7" y="144"/>
                  </a:cubicBezTo>
                  <a:cubicBezTo>
                    <a:pt x="6" y="142"/>
                    <a:pt x="6" y="142"/>
                    <a:pt x="6" y="142"/>
                  </a:cubicBezTo>
                  <a:cubicBezTo>
                    <a:pt x="2" y="138"/>
                    <a:pt x="0" y="133"/>
                    <a:pt x="0" y="128"/>
                  </a:cubicBezTo>
                  <a:cubicBezTo>
                    <a:pt x="1" y="123"/>
                    <a:pt x="3" y="118"/>
                    <a:pt x="8" y="115"/>
                  </a:cubicBezTo>
                  <a:cubicBezTo>
                    <a:pt x="66" y="71"/>
                    <a:pt x="66" y="71"/>
                    <a:pt x="66" y="71"/>
                  </a:cubicBezTo>
                  <a:cubicBezTo>
                    <a:pt x="72" y="66"/>
                    <a:pt x="75" y="58"/>
                    <a:pt x="73" y="53"/>
                  </a:cubicBezTo>
                  <a:cubicBezTo>
                    <a:pt x="71" y="45"/>
                    <a:pt x="75" y="33"/>
                    <a:pt x="82" y="26"/>
                  </a:cubicBezTo>
                  <a:cubicBezTo>
                    <a:pt x="111" y="1"/>
                    <a:pt x="111" y="1"/>
                    <a:pt x="111" y="1"/>
                  </a:cubicBezTo>
                  <a:cubicBezTo>
                    <a:pt x="112" y="0"/>
                    <a:pt x="115" y="0"/>
                    <a:pt x="116" y="1"/>
                  </a:cubicBezTo>
                  <a:cubicBezTo>
                    <a:pt x="118" y="3"/>
                    <a:pt x="118" y="6"/>
                    <a:pt x="116" y="7"/>
                  </a:cubicBezTo>
                  <a:cubicBezTo>
                    <a:pt x="88" y="32"/>
                    <a:pt x="88" y="32"/>
                    <a:pt x="88" y="32"/>
                  </a:cubicBezTo>
                  <a:cubicBezTo>
                    <a:pt x="83" y="37"/>
                    <a:pt x="79" y="46"/>
                    <a:pt x="81" y="51"/>
                  </a:cubicBezTo>
                  <a:cubicBezTo>
                    <a:pt x="84" y="59"/>
                    <a:pt x="79" y="71"/>
                    <a:pt x="71" y="77"/>
                  </a:cubicBezTo>
                  <a:cubicBezTo>
                    <a:pt x="12" y="122"/>
                    <a:pt x="12" y="122"/>
                    <a:pt x="12" y="122"/>
                  </a:cubicBezTo>
                  <a:cubicBezTo>
                    <a:pt x="10" y="123"/>
                    <a:pt x="8" y="126"/>
                    <a:pt x="8" y="129"/>
                  </a:cubicBezTo>
                  <a:cubicBezTo>
                    <a:pt x="8" y="132"/>
                    <a:pt x="9" y="134"/>
                    <a:pt x="11" y="137"/>
                  </a:cubicBezTo>
                  <a:cubicBezTo>
                    <a:pt x="13" y="138"/>
                    <a:pt x="13" y="138"/>
                    <a:pt x="13" y="138"/>
                  </a:cubicBezTo>
                  <a:cubicBezTo>
                    <a:pt x="15" y="140"/>
                    <a:pt x="18" y="141"/>
                    <a:pt x="21" y="141"/>
                  </a:cubicBezTo>
                  <a:cubicBezTo>
                    <a:pt x="24" y="141"/>
                    <a:pt x="27" y="140"/>
                    <a:pt x="29" y="137"/>
                  </a:cubicBezTo>
                  <a:cubicBezTo>
                    <a:pt x="76" y="82"/>
                    <a:pt x="76" y="82"/>
                    <a:pt x="76" y="82"/>
                  </a:cubicBezTo>
                  <a:cubicBezTo>
                    <a:pt x="83" y="74"/>
                    <a:pt x="94" y="70"/>
                    <a:pt x="103" y="72"/>
                  </a:cubicBezTo>
                  <a:cubicBezTo>
                    <a:pt x="108" y="74"/>
                    <a:pt x="116" y="71"/>
                    <a:pt x="121" y="65"/>
                  </a:cubicBezTo>
                  <a:cubicBezTo>
                    <a:pt x="146" y="37"/>
                    <a:pt x="146" y="37"/>
                    <a:pt x="146" y="37"/>
                  </a:cubicBezTo>
                  <a:cubicBezTo>
                    <a:pt x="148" y="36"/>
                    <a:pt x="150" y="36"/>
                    <a:pt x="152" y="37"/>
                  </a:cubicBezTo>
                  <a:cubicBezTo>
                    <a:pt x="154" y="39"/>
                    <a:pt x="154" y="41"/>
                    <a:pt x="152" y="43"/>
                  </a:cubicBezTo>
                  <a:cubicBezTo>
                    <a:pt x="127" y="71"/>
                    <a:pt x="127" y="71"/>
                    <a:pt x="127" y="71"/>
                  </a:cubicBezTo>
                  <a:cubicBezTo>
                    <a:pt x="120" y="79"/>
                    <a:pt x="108" y="83"/>
                    <a:pt x="100" y="80"/>
                  </a:cubicBezTo>
                  <a:cubicBezTo>
                    <a:pt x="95" y="78"/>
                    <a:pt x="87" y="81"/>
                    <a:pt x="82" y="87"/>
                  </a:cubicBezTo>
                  <a:cubicBezTo>
                    <a:pt x="35" y="142"/>
                    <a:pt x="35" y="142"/>
                    <a:pt x="35" y="142"/>
                  </a:cubicBezTo>
                  <a:cubicBezTo>
                    <a:pt x="31" y="147"/>
                    <a:pt x="26" y="149"/>
                    <a:pt x="21" y="149"/>
                  </a:cubicBezTo>
                  <a:cubicBezTo>
                    <a:pt x="21" y="149"/>
                    <a:pt x="21" y="149"/>
                    <a:pt x="20" y="14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41" name="Google Shape;641;g23a6fefb821_0_951"/>
            <p:cNvSpPr/>
            <p:nvPr/>
          </p:nvSpPr>
          <p:spPr>
            <a:xfrm>
              <a:off x="2592389" y="2681288"/>
              <a:ext cx="139700" cy="153988"/>
            </a:xfrm>
            <a:custGeom>
              <a:avLst/>
              <a:gdLst/>
              <a:ahLst/>
              <a:cxnLst/>
              <a:rect l="l" t="t" r="r" b="b"/>
              <a:pathLst>
                <a:path w="72" h="79" extrusionOk="0">
                  <a:moveTo>
                    <a:pt x="51" y="71"/>
                  </a:moveTo>
                  <a:cubicBezTo>
                    <a:pt x="48" y="71"/>
                    <a:pt x="48" y="71"/>
                    <a:pt x="48" y="71"/>
                  </a:cubicBezTo>
                  <a:cubicBezTo>
                    <a:pt x="46" y="71"/>
                    <a:pt x="43" y="68"/>
                    <a:pt x="39" y="63"/>
                  </a:cubicBezTo>
                  <a:cubicBezTo>
                    <a:pt x="18" y="38"/>
                    <a:pt x="18" y="38"/>
                    <a:pt x="18" y="38"/>
                  </a:cubicBezTo>
                  <a:cubicBezTo>
                    <a:pt x="14" y="33"/>
                    <a:pt x="10" y="24"/>
                    <a:pt x="10" y="19"/>
                  </a:cubicBezTo>
                  <a:cubicBezTo>
                    <a:pt x="9" y="10"/>
                    <a:pt x="9" y="10"/>
                    <a:pt x="9" y="10"/>
                  </a:cubicBezTo>
                  <a:cubicBezTo>
                    <a:pt x="9" y="10"/>
                    <a:pt x="9" y="10"/>
                    <a:pt x="9" y="10"/>
                  </a:cubicBezTo>
                  <a:cubicBezTo>
                    <a:pt x="9" y="10"/>
                    <a:pt x="9" y="10"/>
                    <a:pt x="9" y="10"/>
                  </a:cubicBezTo>
                  <a:cubicBezTo>
                    <a:pt x="60" y="62"/>
                    <a:pt x="60" y="62"/>
                    <a:pt x="60" y="62"/>
                  </a:cubicBezTo>
                  <a:cubicBezTo>
                    <a:pt x="65" y="67"/>
                    <a:pt x="65" y="67"/>
                    <a:pt x="65" y="67"/>
                  </a:cubicBezTo>
                  <a:cubicBezTo>
                    <a:pt x="72" y="62"/>
                    <a:pt x="72" y="62"/>
                    <a:pt x="72" y="62"/>
                  </a:cubicBezTo>
                  <a:cubicBezTo>
                    <a:pt x="66" y="56"/>
                    <a:pt x="66" y="56"/>
                    <a:pt x="66" y="56"/>
                  </a:cubicBezTo>
                  <a:cubicBezTo>
                    <a:pt x="15" y="5"/>
                    <a:pt x="15" y="5"/>
                    <a:pt x="15" y="5"/>
                  </a:cubicBezTo>
                  <a:cubicBezTo>
                    <a:pt x="10" y="0"/>
                    <a:pt x="6" y="1"/>
                    <a:pt x="4" y="1"/>
                  </a:cubicBezTo>
                  <a:cubicBezTo>
                    <a:pt x="2" y="2"/>
                    <a:pt x="0" y="5"/>
                    <a:pt x="1" y="11"/>
                  </a:cubicBezTo>
                  <a:cubicBezTo>
                    <a:pt x="2" y="20"/>
                    <a:pt x="2" y="20"/>
                    <a:pt x="2" y="20"/>
                  </a:cubicBezTo>
                  <a:cubicBezTo>
                    <a:pt x="3" y="27"/>
                    <a:pt x="7" y="37"/>
                    <a:pt x="12" y="43"/>
                  </a:cubicBezTo>
                  <a:cubicBezTo>
                    <a:pt x="33" y="68"/>
                    <a:pt x="33" y="68"/>
                    <a:pt x="33" y="68"/>
                  </a:cubicBezTo>
                  <a:cubicBezTo>
                    <a:pt x="33" y="69"/>
                    <a:pt x="42" y="79"/>
                    <a:pt x="47" y="79"/>
                  </a:cubicBezTo>
                  <a:cubicBezTo>
                    <a:pt x="51" y="79"/>
                    <a:pt x="51" y="79"/>
                    <a:pt x="51" y="79"/>
                  </a:cubicBezTo>
                  <a:cubicBezTo>
                    <a:pt x="53" y="79"/>
                    <a:pt x="55" y="77"/>
                    <a:pt x="55" y="75"/>
                  </a:cubicBezTo>
                  <a:cubicBezTo>
                    <a:pt x="55" y="73"/>
                    <a:pt x="53" y="71"/>
                    <a:pt x="51" y="7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42" name="Google Shape;642;g23a6fefb821_0_951"/>
            <p:cNvSpPr/>
            <p:nvPr/>
          </p:nvSpPr>
          <p:spPr>
            <a:xfrm>
              <a:off x="2740026" y="2847975"/>
              <a:ext cx="117475" cy="120650"/>
            </a:xfrm>
            <a:custGeom>
              <a:avLst/>
              <a:gdLst/>
              <a:ahLst/>
              <a:cxnLst/>
              <a:rect l="l" t="t" r="r" b="b"/>
              <a:pathLst>
                <a:path w="61" h="62" extrusionOk="0">
                  <a:moveTo>
                    <a:pt x="54" y="28"/>
                  </a:moveTo>
                  <a:cubicBezTo>
                    <a:pt x="21" y="0"/>
                    <a:pt x="21" y="0"/>
                    <a:pt x="21" y="0"/>
                  </a:cubicBezTo>
                  <a:cubicBezTo>
                    <a:pt x="16" y="6"/>
                    <a:pt x="16" y="6"/>
                    <a:pt x="16" y="6"/>
                  </a:cubicBezTo>
                  <a:cubicBezTo>
                    <a:pt x="48" y="34"/>
                    <a:pt x="48" y="34"/>
                    <a:pt x="48" y="34"/>
                  </a:cubicBezTo>
                  <a:cubicBezTo>
                    <a:pt x="51" y="36"/>
                    <a:pt x="52" y="38"/>
                    <a:pt x="52" y="41"/>
                  </a:cubicBezTo>
                  <a:cubicBezTo>
                    <a:pt x="52" y="44"/>
                    <a:pt x="51" y="47"/>
                    <a:pt x="49" y="50"/>
                  </a:cubicBezTo>
                  <a:cubicBezTo>
                    <a:pt x="48" y="51"/>
                    <a:pt x="48" y="51"/>
                    <a:pt x="48" y="51"/>
                  </a:cubicBezTo>
                  <a:cubicBezTo>
                    <a:pt x="46" y="53"/>
                    <a:pt x="43" y="54"/>
                    <a:pt x="40" y="54"/>
                  </a:cubicBezTo>
                  <a:cubicBezTo>
                    <a:pt x="37" y="54"/>
                    <a:pt x="34" y="53"/>
                    <a:pt x="32" y="50"/>
                  </a:cubicBezTo>
                  <a:cubicBezTo>
                    <a:pt x="5" y="19"/>
                    <a:pt x="5" y="19"/>
                    <a:pt x="5" y="19"/>
                  </a:cubicBezTo>
                  <a:cubicBezTo>
                    <a:pt x="0" y="25"/>
                    <a:pt x="0" y="25"/>
                    <a:pt x="0" y="25"/>
                  </a:cubicBezTo>
                  <a:cubicBezTo>
                    <a:pt x="26" y="55"/>
                    <a:pt x="26" y="55"/>
                    <a:pt x="26" y="55"/>
                  </a:cubicBezTo>
                  <a:cubicBezTo>
                    <a:pt x="29" y="60"/>
                    <a:pt x="34" y="62"/>
                    <a:pt x="39" y="62"/>
                  </a:cubicBezTo>
                  <a:cubicBezTo>
                    <a:pt x="40" y="62"/>
                    <a:pt x="40" y="62"/>
                    <a:pt x="40" y="62"/>
                  </a:cubicBezTo>
                  <a:cubicBezTo>
                    <a:pt x="45" y="62"/>
                    <a:pt x="50" y="60"/>
                    <a:pt x="53" y="57"/>
                  </a:cubicBezTo>
                  <a:cubicBezTo>
                    <a:pt x="55" y="55"/>
                    <a:pt x="55" y="55"/>
                    <a:pt x="55" y="55"/>
                  </a:cubicBezTo>
                  <a:cubicBezTo>
                    <a:pt x="59" y="51"/>
                    <a:pt x="61" y="46"/>
                    <a:pt x="60" y="41"/>
                  </a:cubicBezTo>
                  <a:cubicBezTo>
                    <a:pt x="60" y="36"/>
                    <a:pt x="58" y="31"/>
                    <a:pt x="54" y="2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pic>
        <p:nvPicPr>
          <p:cNvPr id="643" name="Google Shape;643;g23a6fefb821_0_951"/>
          <p:cNvPicPr preferRelativeResize="0"/>
          <p:nvPr/>
        </p:nvPicPr>
        <p:blipFill rotWithShape="1">
          <a:blip r:embed="rId3">
            <a:alphaModFix/>
          </a:blip>
          <a:srcRect l="9503" t="32349" r="11036" b="31663"/>
          <a:stretch/>
        </p:blipFill>
        <p:spPr>
          <a:xfrm>
            <a:off x="1795900" y="902147"/>
            <a:ext cx="563162" cy="212075"/>
          </a:xfrm>
          <a:prstGeom prst="rect">
            <a:avLst/>
          </a:prstGeom>
          <a:noFill/>
          <a:ln>
            <a:noFill/>
          </a:ln>
        </p:spPr>
      </p:pic>
      <p:sp>
        <p:nvSpPr>
          <p:cNvPr id="644" name="Google Shape;644;g23a6fefb821_0_951"/>
          <p:cNvSpPr/>
          <p:nvPr/>
        </p:nvSpPr>
        <p:spPr>
          <a:xfrm>
            <a:off x="4635525" y="4708500"/>
            <a:ext cx="4178100" cy="447000"/>
          </a:xfrm>
          <a:prstGeom prst="rect">
            <a:avLst/>
          </a:prstGeom>
          <a:no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900">
                <a:solidFill>
                  <a:schemeClr val="dk1"/>
                </a:solidFill>
                <a:latin typeface="Libre Franklin"/>
                <a:ea typeface="Libre Franklin"/>
                <a:cs typeface="Libre Franklin"/>
                <a:sym typeface="Libre Franklin"/>
              </a:rPr>
              <a:t>*</a:t>
            </a:r>
            <a:r>
              <a:rPr lang="en" sz="900" b="0" i="0" u="none" strike="noStrike" cap="none">
                <a:solidFill>
                  <a:schemeClr val="dk1"/>
                </a:solidFill>
                <a:latin typeface="Libre Franklin"/>
                <a:ea typeface="Libre Franklin"/>
                <a:cs typeface="Libre Franklin"/>
                <a:sym typeface="Libre Franklin"/>
              </a:rPr>
              <a:t>Refer to details of every use case/ story in annexure from page 3</a:t>
            </a:r>
            <a:r>
              <a:rPr lang="en" sz="900">
                <a:solidFill>
                  <a:schemeClr val="dk1"/>
                </a:solidFill>
                <a:latin typeface="Libre Franklin"/>
                <a:ea typeface="Libre Franklin"/>
                <a:cs typeface="Libre Franklin"/>
                <a:sym typeface="Libre Franklin"/>
              </a:rPr>
              <a:t>0</a:t>
            </a:r>
            <a:r>
              <a:rPr lang="en" sz="900" b="0" i="0" u="none" strike="noStrike" cap="none">
                <a:solidFill>
                  <a:schemeClr val="dk1"/>
                </a:solidFill>
                <a:latin typeface="Libre Franklin"/>
                <a:ea typeface="Libre Franklin"/>
                <a:cs typeface="Libre Franklin"/>
                <a:sym typeface="Libre Franklin"/>
              </a:rPr>
              <a:t>-3</a:t>
            </a:r>
            <a:r>
              <a:rPr lang="en" sz="900">
                <a:solidFill>
                  <a:schemeClr val="dk1"/>
                </a:solidFill>
                <a:latin typeface="Libre Franklin"/>
                <a:ea typeface="Libre Franklin"/>
                <a:cs typeface="Libre Franklin"/>
                <a:sym typeface="Libre Franklin"/>
              </a:rPr>
              <a:t>8</a:t>
            </a:r>
            <a:endParaRPr sz="900" b="0" i="0" u="none" strike="noStrike" cap="none">
              <a:solidFill>
                <a:schemeClr val="dk1"/>
              </a:solidFill>
              <a:latin typeface="Libre Franklin"/>
              <a:ea typeface="Libre Franklin"/>
              <a:cs typeface="Libre Franklin"/>
              <a:sym typeface="Libre Franklin"/>
            </a:endParaRPr>
          </a:p>
        </p:txBody>
      </p:sp>
      <p:sp>
        <p:nvSpPr>
          <p:cNvPr id="645" name="Google Shape;645;g23a6fefb821_0_951"/>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3a6fefb821_0_1019"/>
          <p:cNvSpPr/>
          <p:nvPr/>
        </p:nvSpPr>
        <p:spPr>
          <a:xfrm rot="-5400000" flipH="1">
            <a:off x="7504530" y="1255484"/>
            <a:ext cx="845100" cy="202500"/>
          </a:xfrm>
          <a:prstGeom prst="parallelogram">
            <a:avLst>
              <a:gd name="adj" fmla="val 66077"/>
            </a:avLst>
          </a:prstGeom>
          <a:solidFill>
            <a:srgbClr val="0046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51" name="Google Shape;651;g23a6fefb821_0_1019"/>
          <p:cNvSpPr/>
          <p:nvPr/>
        </p:nvSpPr>
        <p:spPr>
          <a:xfrm>
            <a:off x="5590425" y="1638175"/>
            <a:ext cx="2165400" cy="30135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90000"/>
              </a:lnSpc>
              <a:spcBef>
                <a:spcPts val="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Franklin Gothic"/>
                <a:ea typeface="Franklin Gothic"/>
                <a:cs typeface="Franklin Gothic"/>
                <a:sym typeface="Franklin Gothic"/>
              </a:rPr>
              <a:t>FDA team simulated the Virtual Imaging Clinical Trial for Regulatory Evaluation (VICTRE) study for digital breast examinations.</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chemeClr val="dk1"/>
              </a:buClr>
              <a:buSzPts val="1350"/>
              <a:buFont typeface="Arial"/>
              <a:buNone/>
            </a:pPr>
            <a:r>
              <a:rPr lang="en" sz="1100" b="0" i="0" u="none" strike="noStrike" cap="none">
                <a:solidFill>
                  <a:schemeClr val="dk1"/>
                </a:solidFill>
                <a:latin typeface="Franklin Gothic"/>
                <a:ea typeface="Franklin Gothic"/>
                <a:cs typeface="Franklin Gothic"/>
                <a:sym typeface="Franklin Gothic"/>
              </a:rPr>
              <a:t>2,986 silico patients created to evaluate performance of Digital Breast Tomosynthesis (DBT) as a replacement of full-field digital mammography</a:t>
            </a: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chemeClr val="dk1"/>
              </a:solidFill>
              <a:latin typeface="Franklin Gothic"/>
              <a:ea typeface="Franklin Gothic"/>
              <a:cs typeface="Franklin Gothic"/>
              <a:sym typeface="Franklin Gothic"/>
            </a:endParaRPr>
          </a:p>
        </p:txBody>
      </p:sp>
      <p:sp>
        <p:nvSpPr>
          <p:cNvPr id="652" name="Google Shape;652;g23a6fefb821_0_1019"/>
          <p:cNvSpPr/>
          <p:nvPr/>
        </p:nvSpPr>
        <p:spPr>
          <a:xfrm>
            <a:off x="5590418" y="922963"/>
            <a:ext cx="2437800" cy="607200"/>
          </a:xfrm>
          <a:prstGeom prst="rect">
            <a:avLst/>
          </a:prstGeom>
          <a:solidFill>
            <a:srgbClr val="287FD6"/>
          </a:solidFill>
          <a:ln>
            <a:noFill/>
          </a:ln>
        </p:spPr>
        <p:txBody>
          <a:bodyPr spcFirstLastPara="1" wrap="square" lIns="27432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chemeClr val="lt1"/>
                </a:solidFill>
                <a:latin typeface="Franklin Gothic"/>
                <a:ea typeface="Franklin Gothic"/>
                <a:cs typeface="Franklin Gothic"/>
                <a:sym typeface="Franklin Gothic"/>
              </a:rPr>
              <a:t>MAMMOGRAPHY</a:t>
            </a:r>
            <a:endParaRPr sz="1500" b="1" i="0" u="none" strike="noStrike" cap="none">
              <a:solidFill>
                <a:schemeClr val="lt1"/>
              </a:solidFill>
              <a:latin typeface="Franklin Gothic"/>
              <a:ea typeface="Franklin Gothic"/>
              <a:cs typeface="Franklin Gothic"/>
              <a:sym typeface="Franklin Gothic"/>
            </a:endParaRPr>
          </a:p>
        </p:txBody>
      </p:sp>
      <p:sp>
        <p:nvSpPr>
          <p:cNvPr id="653" name="Google Shape;653;g23a6fefb821_0_1019"/>
          <p:cNvSpPr/>
          <p:nvPr/>
        </p:nvSpPr>
        <p:spPr>
          <a:xfrm>
            <a:off x="5590425" y="1638175"/>
            <a:ext cx="2165400" cy="3528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VICTRE</a:t>
            </a:r>
            <a:r>
              <a:rPr lang="en" sz="1100" b="0" i="0" u="none" strike="noStrike" cap="none">
                <a:solidFill>
                  <a:srgbClr val="000000"/>
                </a:solidFill>
                <a:latin typeface="Proxima Nova"/>
                <a:ea typeface="Proxima Nova"/>
                <a:cs typeface="Proxima Nova"/>
                <a:sym typeface="Proxima Nova"/>
              </a:rPr>
              <a:t> </a:t>
            </a:r>
            <a:endParaRPr sz="1100" b="0" i="0" u="none" strike="noStrike" cap="none">
              <a:solidFill>
                <a:srgbClr val="000000"/>
              </a:solidFill>
              <a:latin typeface="Proxima Nova"/>
              <a:ea typeface="Proxima Nova"/>
              <a:cs typeface="Proxima Nova"/>
              <a:sym typeface="Proxima Nova"/>
            </a:endParaRPr>
          </a:p>
        </p:txBody>
      </p:sp>
      <p:sp>
        <p:nvSpPr>
          <p:cNvPr id="654" name="Google Shape;654;g23a6fefb821_0_1019"/>
          <p:cNvSpPr/>
          <p:nvPr/>
        </p:nvSpPr>
        <p:spPr>
          <a:xfrm rot="-5400000" flipH="1">
            <a:off x="5269121" y="1110530"/>
            <a:ext cx="845100" cy="202500"/>
          </a:xfrm>
          <a:prstGeom prst="parallelogram">
            <a:avLst>
              <a:gd name="adj" fmla="val 66077"/>
            </a:avLst>
          </a:prstGeom>
          <a:solidFill>
            <a:srgbClr val="0758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55" name="Google Shape;655;g23a6fefb821_0_1019"/>
          <p:cNvSpPr/>
          <p:nvPr/>
        </p:nvSpPr>
        <p:spPr>
          <a:xfrm>
            <a:off x="3355000" y="1467375"/>
            <a:ext cx="2165400" cy="30135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45720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dirty="0">
                <a:solidFill>
                  <a:schemeClr val="dk1"/>
                </a:solidFill>
                <a:latin typeface="Franklin Gothic"/>
                <a:ea typeface="Franklin Gothic"/>
                <a:cs typeface="Franklin Gothic"/>
                <a:sym typeface="Franklin Gothic"/>
              </a:rPr>
              <a:t>Achieved &gt;14% sell through via enhanced sales/</a:t>
            </a:r>
            <a:r>
              <a:rPr lang="en" sz="1100" dirty="0">
                <a:solidFill>
                  <a:schemeClr val="dk1"/>
                </a:solidFill>
                <a:latin typeface="Franklin Gothic"/>
                <a:ea typeface="Franklin Gothic"/>
                <a:cs typeface="Franklin Gothic"/>
                <a:sym typeface="Franklin Gothic"/>
              </a:rPr>
              <a:t> </a:t>
            </a:r>
            <a:r>
              <a:rPr lang="en" sz="1100" b="0" i="0" u="none" strike="noStrike" cap="none" dirty="0">
                <a:solidFill>
                  <a:schemeClr val="dk1"/>
                </a:solidFill>
                <a:latin typeface="Franklin Gothic"/>
                <a:ea typeface="Franklin Gothic"/>
                <a:cs typeface="Franklin Gothic"/>
                <a:sym typeface="Franklin Gothic"/>
              </a:rPr>
              <a:t>inventory management.</a:t>
            </a: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dirty="0">
                <a:solidFill>
                  <a:schemeClr val="dk1"/>
                </a:solidFill>
                <a:latin typeface="Franklin Gothic"/>
                <a:ea typeface="Franklin Gothic"/>
                <a:cs typeface="Franklin Gothic"/>
                <a:sym typeface="Franklin Gothic"/>
              </a:rPr>
              <a:t>Reduced equipment failure by 13% reducing revenue loss</a:t>
            </a: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dirty="0">
                <a:solidFill>
                  <a:schemeClr val="dk1"/>
                </a:solidFill>
                <a:latin typeface="Franklin Gothic"/>
                <a:ea typeface="Franklin Gothic"/>
                <a:cs typeface="Franklin Gothic"/>
                <a:sym typeface="Franklin Gothic"/>
              </a:rPr>
              <a:t>Improve product quality by 27% by monitoring temp, self-life and sanitation cycle</a:t>
            </a: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dirty="0">
                <a:solidFill>
                  <a:schemeClr val="dk1"/>
                </a:solidFill>
                <a:latin typeface="Franklin Gothic"/>
                <a:ea typeface="Franklin Gothic"/>
                <a:cs typeface="Franklin Gothic"/>
                <a:sym typeface="Franklin Gothic"/>
              </a:rPr>
              <a:t>Predictive maintenance reduced service costs by 10%</a:t>
            </a:r>
            <a:endParaRPr sz="1100" b="0" i="0" u="none" strike="noStrike" cap="none" dirty="0">
              <a:solidFill>
                <a:schemeClr val="dk1"/>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600"/>
              <a:buFont typeface="Arial"/>
              <a:buNone/>
            </a:pPr>
            <a:endParaRPr sz="1600" b="0" i="0" u="none" strike="noStrike" cap="none" dirty="0">
              <a:solidFill>
                <a:srgbClr val="000000"/>
              </a:solidFill>
              <a:latin typeface="Franklin Gothic"/>
              <a:ea typeface="Franklin Gothic"/>
              <a:cs typeface="Franklin Gothic"/>
              <a:sym typeface="Franklin Gothic"/>
            </a:endParaRPr>
          </a:p>
        </p:txBody>
      </p:sp>
      <p:sp>
        <p:nvSpPr>
          <p:cNvPr id="656" name="Google Shape;656;g23a6fefb821_0_1019"/>
          <p:cNvSpPr/>
          <p:nvPr/>
        </p:nvSpPr>
        <p:spPr>
          <a:xfrm>
            <a:off x="3355009" y="786760"/>
            <a:ext cx="2437800" cy="607200"/>
          </a:xfrm>
          <a:prstGeom prst="rect">
            <a:avLst/>
          </a:prstGeom>
          <a:solidFill>
            <a:srgbClr val="008CA0"/>
          </a:solidFill>
          <a:ln>
            <a:noFill/>
          </a:ln>
        </p:spPr>
        <p:txBody>
          <a:bodyPr spcFirstLastPara="1" wrap="square" lIns="27432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MEDTRONICS</a:t>
            </a:r>
            <a:endParaRPr sz="1500" b="1" i="0" u="none" strike="noStrike" cap="none">
              <a:solidFill>
                <a:srgbClr val="FFFFFF"/>
              </a:solidFill>
              <a:latin typeface="Franklin Gothic"/>
              <a:ea typeface="Franklin Gothic"/>
              <a:cs typeface="Franklin Gothic"/>
              <a:sym typeface="Franklin Gothic"/>
            </a:endParaRPr>
          </a:p>
        </p:txBody>
      </p:sp>
      <p:sp>
        <p:nvSpPr>
          <p:cNvPr id="657" name="Google Shape;657;g23a6fefb821_0_1019"/>
          <p:cNvSpPr/>
          <p:nvPr/>
        </p:nvSpPr>
        <p:spPr>
          <a:xfrm>
            <a:off x="3355025" y="1467375"/>
            <a:ext cx="2165400" cy="3528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Microsoft Azure</a:t>
            </a:r>
            <a:endParaRPr sz="1100" b="0" i="0" u="none" strike="noStrike" cap="none">
              <a:solidFill>
                <a:srgbClr val="000000"/>
              </a:solidFill>
              <a:latin typeface="Franklin Gothic"/>
              <a:ea typeface="Franklin Gothic"/>
              <a:cs typeface="Franklin Gothic"/>
              <a:sym typeface="Franklin Gothic"/>
            </a:endParaRPr>
          </a:p>
        </p:txBody>
      </p:sp>
      <p:sp>
        <p:nvSpPr>
          <p:cNvPr id="658" name="Google Shape;658;g23a6fefb821_0_1019"/>
          <p:cNvSpPr/>
          <p:nvPr/>
        </p:nvSpPr>
        <p:spPr>
          <a:xfrm>
            <a:off x="1115675" y="1365825"/>
            <a:ext cx="2169300" cy="28428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90000"/>
              </a:lnSpc>
              <a:spcBef>
                <a:spcPts val="200"/>
              </a:spcBef>
              <a:spcAft>
                <a:spcPts val="0"/>
              </a:spcAft>
              <a:buClr>
                <a:srgbClr val="000000"/>
              </a:buClr>
              <a:buSzPts val="1600"/>
              <a:buFont typeface="Arial"/>
              <a:buNone/>
            </a:pPr>
            <a:endParaRPr sz="16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Identified/optimized data for planning, sourcing and quality</a:t>
            </a:r>
            <a:endParaRPr sz="1100" b="0" i="0" u="none" strike="noStrike" cap="none">
              <a:solidFill>
                <a:srgbClr val="000000"/>
              </a:solidFill>
              <a:latin typeface="Franklin Gothic"/>
              <a:ea typeface="Franklin Gothic"/>
              <a:cs typeface="Franklin Gothic"/>
              <a:sym typeface="Franklin Gothic"/>
            </a:endParaRPr>
          </a:p>
          <a:p>
            <a:pPr marL="45720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Built multi-step predictive models using advance </a:t>
            </a:r>
            <a:r>
              <a:rPr lang="en" sz="1100">
                <a:latin typeface="Franklin Gothic"/>
                <a:ea typeface="Franklin Gothic"/>
                <a:cs typeface="Franklin Gothic"/>
                <a:sym typeface="Franklin Gothic"/>
              </a:rPr>
              <a:t>machine learning</a:t>
            </a:r>
            <a:r>
              <a:rPr lang="en" sz="1100" b="0" i="0" u="none" strike="noStrike" cap="none">
                <a:solidFill>
                  <a:srgbClr val="000000"/>
                </a:solidFill>
                <a:latin typeface="Franklin Gothic"/>
                <a:ea typeface="Franklin Gothic"/>
                <a:cs typeface="Franklin Gothic"/>
                <a:sym typeface="Franklin Gothic"/>
              </a:rPr>
              <a:t> algorithms</a:t>
            </a:r>
            <a:endParaRPr sz="1100" b="0" i="0" u="none" strike="noStrike" cap="none">
              <a:solidFill>
                <a:srgbClr val="000000"/>
              </a:solidFill>
              <a:latin typeface="Franklin Gothic"/>
              <a:ea typeface="Franklin Gothic"/>
              <a:cs typeface="Franklin Gothic"/>
              <a:sym typeface="Franklin Gothic"/>
            </a:endParaRPr>
          </a:p>
          <a:p>
            <a:pPr marL="45720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Improved service lead time and manufacturing cost</a:t>
            </a:r>
            <a:endParaRPr sz="1100" b="0" i="0" u="none" strike="noStrike" cap="none">
              <a:solidFill>
                <a:srgbClr val="000000"/>
              </a:solidFill>
              <a:latin typeface="Franklin Gothic"/>
              <a:ea typeface="Franklin Gothic"/>
              <a:cs typeface="Franklin Gothic"/>
              <a:sym typeface="Franklin Gothic"/>
            </a:endParaRPr>
          </a:p>
          <a:p>
            <a:pPr marL="45720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a:p>
            <a:pPr marL="0" marR="0" lvl="0" indent="0" algn="l" rtl="0">
              <a:lnSpc>
                <a:spcPct val="90000"/>
              </a:lnSpc>
              <a:spcBef>
                <a:spcPts val="20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Reduced steps predicted by &gt;40% by obtaining outcome predictions and yields</a:t>
            </a:r>
            <a:endParaRPr sz="1500" b="0" i="0" u="none" strike="noStrike" cap="none">
              <a:solidFill>
                <a:srgbClr val="000000"/>
              </a:solidFill>
              <a:latin typeface="Franklin Gothic"/>
              <a:ea typeface="Franklin Gothic"/>
              <a:cs typeface="Franklin Gothic"/>
              <a:sym typeface="Franklin Gothic"/>
            </a:endParaRPr>
          </a:p>
        </p:txBody>
      </p:sp>
      <p:sp>
        <p:nvSpPr>
          <p:cNvPr id="659" name="Google Shape;659;g23a6fefb821_0_1019"/>
          <p:cNvSpPr/>
          <p:nvPr/>
        </p:nvSpPr>
        <p:spPr>
          <a:xfrm>
            <a:off x="1115669" y="1365818"/>
            <a:ext cx="2169300" cy="3717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Franklin Gothic"/>
                <a:ea typeface="Franklin Gothic"/>
                <a:cs typeface="Franklin Gothic"/>
                <a:sym typeface="Franklin Gothic"/>
              </a:rPr>
              <a:t>KPMG Digital Twin</a:t>
            </a:r>
            <a:endParaRPr sz="1100" b="0" i="0" u="none" strike="noStrike" cap="none">
              <a:solidFill>
                <a:srgbClr val="000000"/>
              </a:solidFill>
              <a:latin typeface="Franklin Gothic"/>
              <a:ea typeface="Franklin Gothic"/>
              <a:cs typeface="Franklin Gothic"/>
              <a:sym typeface="Franklin Gothic"/>
            </a:endParaRPr>
          </a:p>
        </p:txBody>
      </p:sp>
      <p:sp>
        <p:nvSpPr>
          <p:cNvPr id="660" name="Google Shape;660;g23a6fefb821_0_1019"/>
          <p:cNvSpPr/>
          <p:nvPr/>
        </p:nvSpPr>
        <p:spPr>
          <a:xfrm rot="-5400000" flipH="1">
            <a:off x="3033711" y="974327"/>
            <a:ext cx="845100" cy="202500"/>
          </a:xfrm>
          <a:prstGeom prst="parallelogram">
            <a:avLst>
              <a:gd name="adj" fmla="val 66077"/>
            </a:avLst>
          </a:prstGeom>
          <a:solidFill>
            <a:srgbClr val="10A0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61" name="Google Shape;661;g23a6fefb821_0_1019"/>
          <p:cNvSpPr/>
          <p:nvPr/>
        </p:nvSpPr>
        <p:spPr>
          <a:xfrm>
            <a:off x="1119600" y="650557"/>
            <a:ext cx="2437800" cy="607200"/>
          </a:xfrm>
          <a:prstGeom prst="rect">
            <a:avLst/>
          </a:prstGeom>
          <a:solidFill>
            <a:srgbClr val="11AD9D"/>
          </a:solidFill>
          <a:ln>
            <a:noFill/>
          </a:ln>
        </p:spPr>
        <p:txBody>
          <a:bodyPr spcFirstLastPara="1" wrap="square" lIns="182875" tIns="228600" rIns="182875" bIns="22860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BIG PHARMA: COMP X</a:t>
            </a:r>
            <a:endParaRPr sz="1500" b="1" i="0" u="none" strike="noStrike" cap="none">
              <a:solidFill>
                <a:srgbClr val="FFFFFF"/>
              </a:solidFill>
              <a:latin typeface="Franklin Gothic"/>
              <a:ea typeface="Franklin Gothic"/>
              <a:cs typeface="Franklin Gothic"/>
              <a:sym typeface="Franklin Gothic"/>
            </a:endParaRPr>
          </a:p>
        </p:txBody>
      </p:sp>
      <p:grpSp>
        <p:nvGrpSpPr>
          <p:cNvPr id="662" name="Google Shape;662;g23a6fefb821_0_1019"/>
          <p:cNvGrpSpPr/>
          <p:nvPr/>
        </p:nvGrpSpPr>
        <p:grpSpPr>
          <a:xfrm>
            <a:off x="1181533" y="1396281"/>
            <a:ext cx="310800" cy="310800"/>
            <a:chOff x="92008" y="3277906"/>
            <a:chExt cx="310800" cy="310800"/>
          </a:xfrm>
        </p:grpSpPr>
        <p:sp>
          <p:nvSpPr>
            <p:cNvPr id="663" name="Google Shape;663;g23a6fefb821_0_1019"/>
            <p:cNvSpPr/>
            <p:nvPr/>
          </p:nvSpPr>
          <p:spPr>
            <a:xfrm>
              <a:off x="92008" y="3277906"/>
              <a:ext cx="310800" cy="310800"/>
            </a:xfrm>
            <a:prstGeom prst="ellipse">
              <a:avLst/>
            </a:prstGeom>
            <a:solidFill>
              <a:srgbClr val="11AD9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64" name="Google Shape;664;g23a6fefb821_0_1019"/>
            <p:cNvSpPr/>
            <p:nvPr/>
          </p:nvSpPr>
          <p:spPr>
            <a:xfrm>
              <a:off x="158429" y="3355832"/>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grpSp>
        <p:nvGrpSpPr>
          <p:cNvPr id="665" name="Google Shape;665;g23a6fefb821_0_1019"/>
          <p:cNvGrpSpPr/>
          <p:nvPr/>
        </p:nvGrpSpPr>
        <p:grpSpPr>
          <a:xfrm>
            <a:off x="3434065" y="1497764"/>
            <a:ext cx="310902" cy="310902"/>
            <a:chOff x="6564979" y="4358506"/>
            <a:chExt cx="674700" cy="674700"/>
          </a:xfrm>
        </p:grpSpPr>
        <p:sp>
          <p:nvSpPr>
            <p:cNvPr id="666" name="Google Shape;666;g23a6fefb821_0_1019"/>
            <p:cNvSpPr/>
            <p:nvPr/>
          </p:nvSpPr>
          <p:spPr>
            <a:xfrm>
              <a:off x="6564979" y="4358506"/>
              <a:ext cx="674700" cy="674700"/>
            </a:xfrm>
            <a:prstGeom prst="ellipse">
              <a:avLst/>
            </a:prstGeom>
            <a:solidFill>
              <a:srgbClr val="10B09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67" name="Google Shape;667;g23a6fefb821_0_1019"/>
            <p:cNvSpPr/>
            <p:nvPr/>
          </p:nvSpPr>
          <p:spPr>
            <a:xfrm>
              <a:off x="6709271" y="4527744"/>
              <a:ext cx="386162" cy="336270"/>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668" name="Google Shape;668;g23a6fefb821_0_1019"/>
          <p:cNvSpPr/>
          <p:nvPr/>
        </p:nvSpPr>
        <p:spPr>
          <a:xfrm>
            <a:off x="5686723" y="1668624"/>
            <a:ext cx="310800" cy="310800"/>
          </a:xfrm>
          <a:prstGeom prst="ellipse">
            <a:avLst/>
          </a:prstGeom>
          <a:solidFill>
            <a:srgbClr val="247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669" name="Google Shape;669;g23a6fefb821_0_1019"/>
          <p:cNvSpPr/>
          <p:nvPr/>
        </p:nvSpPr>
        <p:spPr>
          <a:xfrm>
            <a:off x="5753181" y="1756154"/>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670" name="Google Shape;670;g23a6fefb821_0_1019"/>
          <p:cNvSpPr/>
          <p:nvPr/>
        </p:nvSpPr>
        <p:spPr>
          <a:xfrm>
            <a:off x="0" y="5475"/>
            <a:ext cx="5501400" cy="48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Use Cases | Life Sciences</a:t>
            </a:r>
            <a:endParaRPr sz="2800" b="0" i="0" u="none" strike="noStrike" cap="none">
              <a:solidFill>
                <a:schemeClr val="dk1"/>
              </a:solidFill>
              <a:latin typeface="Libre Franklin Medium"/>
              <a:ea typeface="Libre Franklin Medium"/>
              <a:cs typeface="Libre Franklin Medium"/>
              <a:sym typeface="Libre Franklin Medium"/>
            </a:endParaRPr>
          </a:p>
        </p:txBody>
      </p:sp>
      <p:grpSp>
        <p:nvGrpSpPr>
          <p:cNvPr id="671" name="Google Shape;671;g23a6fefb821_0_1019"/>
          <p:cNvGrpSpPr/>
          <p:nvPr/>
        </p:nvGrpSpPr>
        <p:grpSpPr>
          <a:xfrm>
            <a:off x="3179767" y="787054"/>
            <a:ext cx="289039" cy="352833"/>
            <a:chOff x="-24694925" y="3518700"/>
            <a:chExt cx="242625" cy="296175"/>
          </a:xfrm>
        </p:grpSpPr>
        <p:sp>
          <p:nvSpPr>
            <p:cNvPr id="672" name="Google Shape;672;g23a6fefb821_0_101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g23a6fefb821_0_101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g23a6fefb821_0_101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g23a6fefb821_0_101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 name="Google Shape;676;g23a6fefb821_0_1019"/>
          <p:cNvGrpSpPr/>
          <p:nvPr/>
        </p:nvGrpSpPr>
        <p:grpSpPr>
          <a:xfrm>
            <a:off x="5331052" y="935976"/>
            <a:ext cx="355663" cy="308725"/>
            <a:chOff x="-28462125" y="3199700"/>
            <a:chExt cx="298550" cy="259150"/>
          </a:xfrm>
        </p:grpSpPr>
        <p:sp>
          <p:nvSpPr>
            <p:cNvPr id="677" name="Google Shape;677;g23a6fefb821_0_101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g23a6fefb821_0_101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g23a6fefb821_0_101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g23a6fefb821_0_1019"/>
          <p:cNvGrpSpPr/>
          <p:nvPr/>
        </p:nvGrpSpPr>
        <p:grpSpPr>
          <a:xfrm>
            <a:off x="7504381" y="969981"/>
            <a:ext cx="426046" cy="483594"/>
            <a:chOff x="5299076" y="2332038"/>
            <a:chExt cx="638175" cy="701675"/>
          </a:xfrm>
        </p:grpSpPr>
        <p:sp>
          <p:nvSpPr>
            <p:cNvPr id="681" name="Google Shape;681;g23a6fefb821_0_1019"/>
            <p:cNvSpPr/>
            <p:nvPr/>
          </p:nvSpPr>
          <p:spPr>
            <a:xfrm>
              <a:off x="5453063" y="2643188"/>
              <a:ext cx="330200" cy="214313"/>
            </a:xfrm>
            <a:custGeom>
              <a:avLst/>
              <a:gdLst/>
              <a:ahLst/>
              <a:cxnLst/>
              <a:rect l="l" t="t" r="r" b="b"/>
              <a:pathLst>
                <a:path w="96" h="62" extrusionOk="0">
                  <a:moveTo>
                    <a:pt x="49" y="62"/>
                  </a:moveTo>
                  <a:cubicBezTo>
                    <a:pt x="46" y="62"/>
                    <a:pt x="44" y="62"/>
                    <a:pt x="41" y="61"/>
                  </a:cubicBezTo>
                  <a:cubicBezTo>
                    <a:pt x="31" y="57"/>
                    <a:pt x="5" y="43"/>
                    <a:pt x="1" y="5"/>
                  </a:cubicBezTo>
                  <a:cubicBezTo>
                    <a:pt x="0" y="3"/>
                    <a:pt x="2" y="1"/>
                    <a:pt x="4" y="0"/>
                  </a:cubicBezTo>
                  <a:cubicBezTo>
                    <a:pt x="6" y="0"/>
                    <a:pt x="8" y="2"/>
                    <a:pt x="9" y="4"/>
                  </a:cubicBezTo>
                  <a:cubicBezTo>
                    <a:pt x="12" y="37"/>
                    <a:pt x="32" y="49"/>
                    <a:pt x="44" y="54"/>
                  </a:cubicBezTo>
                  <a:cubicBezTo>
                    <a:pt x="47" y="55"/>
                    <a:pt x="50" y="55"/>
                    <a:pt x="53" y="54"/>
                  </a:cubicBezTo>
                  <a:cubicBezTo>
                    <a:pt x="64" y="49"/>
                    <a:pt x="83" y="38"/>
                    <a:pt x="88" y="9"/>
                  </a:cubicBezTo>
                  <a:cubicBezTo>
                    <a:pt x="88" y="6"/>
                    <a:pt x="90" y="5"/>
                    <a:pt x="93" y="5"/>
                  </a:cubicBezTo>
                  <a:cubicBezTo>
                    <a:pt x="95" y="6"/>
                    <a:pt x="96" y="8"/>
                    <a:pt x="96" y="10"/>
                  </a:cubicBezTo>
                  <a:cubicBezTo>
                    <a:pt x="90" y="45"/>
                    <a:pt x="66" y="57"/>
                    <a:pt x="56" y="61"/>
                  </a:cubicBezTo>
                  <a:cubicBezTo>
                    <a:pt x="54" y="62"/>
                    <a:pt x="51" y="62"/>
                    <a:pt x="49" y="6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82" name="Google Shape;682;g23a6fefb821_0_1019"/>
            <p:cNvSpPr/>
            <p:nvPr/>
          </p:nvSpPr>
          <p:spPr>
            <a:xfrm>
              <a:off x="5491163" y="2520950"/>
              <a:ext cx="257175" cy="131763"/>
            </a:xfrm>
            <a:custGeom>
              <a:avLst/>
              <a:gdLst/>
              <a:ahLst/>
              <a:cxnLst/>
              <a:rect l="l" t="t" r="r" b="b"/>
              <a:pathLst>
                <a:path w="75" h="38" extrusionOk="0">
                  <a:moveTo>
                    <a:pt x="71" y="38"/>
                  </a:moveTo>
                  <a:cubicBezTo>
                    <a:pt x="70" y="38"/>
                    <a:pt x="70" y="38"/>
                    <a:pt x="70" y="38"/>
                  </a:cubicBezTo>
                  <a:cubicBezTo>
                    <a:pt x="45" y="34"/>
                    <a:pt x="31" y="19"/>
                    <a:pt x="25" y="12"/>
                  </a:cubicBezTo>
                  <a:cubicBezTo>
                    <a:pt x="21" y="16"/>
                    <a:pt x="15" y="24"/>
                    <a:pt x="6" y="29"/>
                  </a:cubicBezTo>
                  <a:cubicBezTo>
                    <a:pt x="4" y="30"/>
                    <a:pt x="2" y="29"/>
                    <a:pt x="1" y="27"/>
                  </a:cubicBezTo>
                  <a:cubicBezTo>
                    <a:pt x="0" y="25"/>
                    <a:pt x="0" y="23"/>
                    <a:pt x="2" y="22"/>
                  </a:cubicBezTo>
                  <a:cubicBezTo>
                    <a:pt x="15" y="15"/>
                    <a:pt x="21" y="3"/>
                    <a:pt x="21" y="2"/>
                  </a:cubicBezTo>
                  <a:cubicBezTo>
                    <a:pt x="21" y="1"/>
                    <a:pt x="23" y="0"/>
                    <a:pt x="24" y="0"/>
                  </a:cubicBezTo>
                  <a:cubicBezTo>
                    <a:pt x="26" y="0"/>
                    <a:pt x="27" y="1"/>
                    <a:pt x="28" y="2"/>
                  </a:cubicBezTo>
                  <a:cubicBezTo>
                    <a:pt x="28" y="3"/>
                    <a:pt x="41" y="25"/>
                    <a:pt x="71" y="30"/>
                  </a:cubicBezTo>
                  <a:cubicBezTo>
                    <a:pt x="74" y="30"/>
                    <a:pt x="75" y="32"/>
                    <a:pt x="75" y="35"/>
                  </a:cubicBezTo>
                  <a:cubicBezTo>
                    <a:pt x="74" y="37"/>
                    <a:pt x="73" y="38"/>
                    <a:pt x="71" y="3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83" name="Google Shape;683;g23a6fefb821_0_1019"/>
            <p:cNvSpPr/>
            <p:nvPr/>
          </p:nvSpPr>
          <p:spPr>
            <a:xfrm>
              <a:off x="5603876" y="2860675"/>
              <a:ext cx="333375" cy="173038"/>
            </a:xfrm>
            <a:custGeom>
              <a:avLst/>
              <a:gdLst/>
              <a:ahLst/>
              <a:cxnLst/>
              <a:rect l="l" t="t" r="r" b="b"/>
              <a:pathLst>
                <a:path w="97" h="50" extrusionOk="0">
                  <a:moveTo>
                    <a:pt x="91" y="50"/>
                  </a:moveTo>
                  <a:cubicBezTo>
                    <a:pt x="91" y="50"/>
                    <a:pt x="91" y="50"/>
                    <a:pt x="90" y="50"/>
                  </a:cubicBezTo>
                  <a:cubicBezTo>
                    <a:pt x="88" y="49"/>
                    <a:pt x="87" y="47"/>
                    <a:pt x="88" y="45"/>
                  </a:cubicBezTo>
                  <a:cubicBezTo>
                    <a:pt x="89" y="42"/>
                    <a:pt x="86" y="30"/>
                    <a:pt x="84" y="24"/>
                  </a:cubicBezTo>
                  <a:cubicBezTo>
                    <a:pt x="82" y="21"/>
                    <a:pt x="62" y="14"/>
                    <a:pt x="45" y="9"/>
                  </a:cubicBezTo>
                  <a:cubicBezTo>
                    <a:pt x="7" y="42"/>
                    <a:pt x="7" y="42"/>
                    <a:pt x="7" y="42"/>
                  </a:cubicBezTo>
                  <a:cubicBezTo>
                    <a:pt x="6" y="43"/>
                    <a:pt x="3" y="43"/>
                    <a:pt x="2" y="41"/>
                  </a:cubicBezTo>
                  <a:cubicBezTo>
                    <a:pt x="0" y="40"/>
                    <a:pt x="0" y="37"/>
                    <a:pt x="2" y="36"/>
                  </a:cubicBezTo>
                  <a:cubicBezTo>
                    <a:pt x="41" y="1"/>
                    <a:pt x="41" y="1"/>
                    <a:pt x="41" y="1"/>
                  </a:cubicBezTo>
                  <a:cubicBezTo>
                    <a:pt x="42" y="0"/>
                    <a:pt x="44" y="0"/>
                    <a:pt x="45" y="0"/>
                  </a:cubicBezTo>
                  <a:cubicBezTo>
                    <a:pt x="65" y="6"/>
                    <a:pt x="88" y="14"/>
                    <a:pt x="91" y="21"/>
                  </a:cubicBezTo>
                  <a:cubicBezTo>
                    <a:pt x="94" y="27"/>
                    <a:pt x="97" y="41"/>
                    <a:pt x="95" y="47"/>
                  </a:cubicBezTo>
                  <a:cubicBezTo>
                    <a:pt x="95" y="49"/>
                    <a:pt x="93" y="50"/>
                    <a:pt x="91" y="5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84" name="Google Shape;684;g23a6fefb821_0_1019"/>
            <p:cNvSpPr/>
            <p:nvPr/>
          </p:nvSpPr>
          <p:spPr>
            <a:xfrm>
              <a:off x="5299076" y="2860675"/>
              <a:ext cx="333375" cy="173038"/>
            </a:xfrm>
            <a:custGeom>
              <a:avLst/>
              <a:gdLst/>
              <a:ahLst/>
              <a:cxnLst/>
              <a:rect l="l" t="t" r="r" b="b"/>
              <a:pathLst>
                <a:path w="97" h="50" extrusionOk="0">
                  <a:moveTo>
                    <a:pt x="6" y="50"/>
                  </a:moveTo>
                  <a:cubicBezTo>
                    <a:pt x="5" y="50"/>
                    <a:pt x="3" y="49"/>
                    <a:pt x="2" y="47"/>
                  </a:cubicBezTo>
                  <a:cubicBezTo>
                    <a:pt x="0" y="41"/>
                    <a:pt x="4" y="27"/>
                    <a:pt x="7" y="21"/>
                  </a:cubicBezTo>
                  <a:cubicBezTo>
                    <a:pt x="9" y="14"/>
                    <a:pt x="33" y="6"/>
                    <a:pt x="53" y="0"/>
                  </a:cubicBezTo>
                  <a:cubicBezTo>
                    <a:pt x="54" y="0"/>
                    <a:pt x="55" y="0"/>
                    <a:pt x="56" y="1"/>
                  </a:cubicBezTo>
                  <a:cubicBezTo>
                    <a:pt x="96" y="36"/>
                    <a:pt x="96" y="36"/>
                    <a:pt x="96" y="36"/>
                  </a:cubicBezTo>
                  <a:cubicBezTo>
                    <a:pt x="97" y="37"/>
                    <a:pt x="97" y="40"/>
                    <a:pt x="96" y="41"/>
                  </a:cubicBezTo>
                  <a:cubicBezTo>
                    <a:pt x="95" y="43"/>
                    <a:pt x="92" y="43"/>
                    <a:pt x="90" y="42"/>
                  </a:cubicBezTo>
                  <a:cubicBezTo>
                    <a:pt x="53" y="9"/>
                    <a:pt x="53" y="9"/>
                    <a:pt x="53" y="9"/>
                  </a:cubicBezTo>
                  <a:cubicBezTo>
                    <a:pt x="35" y="14"/>
                    <a:pt x="16" y="21"/>
                    <a:pt x="14" y="24"/>
                  </a:cubicBezTo>
                  <a:cubicBezTo>
                    <a:pt x="11" y="30"/>
                    <a:pt x="9" y="42"/>
                    <a:pt x="10" y="45"/>
                  </a:cubicBezTo>
                  <a:cubicBezTo>
                    <a:pt x="11" y="47"/>
                    <a:pt x="10" y="49"/>
                    <a:pt x="7" y="50"/>
                  </a:cubicBezTo>
                  <a:cubicBezTo>
                    <a:pt x="7" y="50"/>
                    <a:pt x="7" y="50"/>
                    <a:pt x="6" y="5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685" name="Google Shape;685;g23a6fefb821_0_1019"/>
            <p:cNvSpPr/>
            <p:nvPr/>
          </p:nvSpPr>
          <p:spPr>
            <a:xfrm>
              <a:off x="5367338" y="2332038"/>
              <a:ext cx="481013" cy="504825"/>
            </a:xfrm>
            <a:custGeom>
              <a:avLst/>
              <a:gdLst/>
              <a:ahLst/>
              <a:cxnLst/>
              <a:rect l="l" t="t" r="r" b="b"/>
              <a:pathLst>
                <a:path w="140" h="146" extrusionOk="0">
                  <a:moveTo>
                    <a:pt x="34" y="146"/>
                  </a:moveTo>
                  <a:cubicBezTo>
                    <a:pt x="31" y="146"/>
                    <a:pt x="22" y="145"/>
                    <a:pt x="16" y="139"/>
                  </a:cubicBezTo>
                  <a:cubicBezTo>
                    <a:pt x="9" y="132"/>
                    <a:pt x="11" y="111"/>
                    <a:pt x="13" y="103"/>
                  </a:cubicBezTo>
                  <a:cubicBezTo>
                    <a:pt x="11" y="96"/>
                    <a:pt x="0" y="41"/>
                    <a:pt x="34" y="15"/>
                  </a:cubicBezTo>
                  <a:cubicBezTo>
                    <a:pt x="54" y="0"/>
                    <a:pt x="69" y="7"/>
                    <a:pt x="74" y="10"/>
                  </a:cubicBezTo>
                  <a:cubicBezTo>
                    <a:pt x="82" y="7"/>
                    <a:pt x="109" y="1"/>
                    <a:pt x="124" y="32"/>
                  </a:cubicBezTo>
                  <a:cubicBezTo>
                    <a:pt x="131" y="46"/>
                    <a:pt x="136" y="97"/>
                    <a:pt x="136" y="99"/>
                  </a:cubicBezTo>
                  <a:cubicBezTo>
                    <a:pt x="137" y="105"/>
                    <a:pt x="140" y="128"/>
                    <a:pt x="133" y="135"/>
                  </a:cubicBezTo>
                  <a:cubicBezTo>
                    <a:pt x="126" y="142"/>
                    <a:pt x="111" y="144"/>
                    <a:pt x="110" y="145"/>
                  </a:cubicBezTo>
                  <a:cubicBezTo>
                    <a:pt x="108" y="145"/>
                    <a:pt x="106" y="143"/>
                    <a:pt x="105" y="141"/>
                  </a:cubicBezTo>
                  <a:cubicBezTo>
                    <a:pt x="105" y="139"/>
                    <a:pt x="106" y="137"/>
                    <a:pt x="109" y="137"/>
                  </a:cubicBezTo>
                  <a:cubicBezTo>
                    <a:pt x="112" y="136"/>
                    <a:pt x="123" y="134"/>
                    <a:pt x="127" y="130"/>
                  </a:cubicBezTo>
                  <a:cubicBezTo>
                    <a:pt x="130" y="127"/>
                    <a:pt x="130" y="112"/>
                    <a:pt x="128" y="100"/>
                  </a:cubicBezTo>
                  <a:cubicBezTo>
                    <a:pt x="127" y="85"/>
                    <a:pt x="122" y="46"/>
                    <a:pt x="117" y="35"/>
                  </a:cubicBezTo>
                  <a:cubicBezTo>
                    <a:pt x="103" y="6"/>
                    <a:pt x="76" y="18"/>
                    <a:pt x="75" y="18"/>
                  </a:cubicBezTo>
                  <a:cubicBezTo>
                    <a:pt x="74" y="19"/>
                    <a:pt x="72" y="19"/>
                    <a:pt x="71" y="18"/>
                  </a:cubicBezTo>
                  <a:cubicBezTo>
                    <a:pt x="70" y="17"/>
                    <a:pt x="58" y="7"/>
                    <a:pt x="39" y="21"/>
                  </a:cubicBezTo>
                  <a:cubicBezTo>
                    <a:pt x="7" y="45"/>
                    <a:pt x="20" y="102"/>
                    <a:pt x="20" y="102"/>
                  </a:cubicBezTo>
                  <a:cubicBezTo>
                    <a:pt x="21" y="103"/>
                    <a:pt x="21" y="103"/>
                    <a:pt x="21" y="104"/>
                  </a:cubicBezTo>
                  <a:cubicBezTo>
                    <a:pt x="19" y="116"/>
                    <a:pt x="19" y="131"/>
                    <a:pt x="22" y="134"/>
                  </a:cubicBezTo>
                  <a:cubicBezTo>
                    <a:pt x="26" y="138"/>
                    <a:pt x="35" y="138"/>
                    <a:pt x="35" y="138"/>
                  </a:cubicBezTo>
                  <a:cubicBezTo>
                    <a:pt x="37" y="138"/>
                    <a:pt x="39" y="139"/>
                    <a:pt x="39" y="142"/>
                  </a:cubicBezTo>
                  <a:cubicBezTo>
                    <a:pt x="39" y="144"/>
                    <a:pt x="37" y="146"/>
                    <a:pt x="35" y="146"/>
                  </a:cubicBezTo>
                  <a:cubicBezTo>
                    <a:pt x="35" y="146"/>
                    <a:pt x="35" y="146"/>
                    <a:pt x="34" y="14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sp>
        <p:nvSpPr>
          <p:cNvPr id="686" name="Google Shape;686;g23a6fefb821_0_1019"/>
          <p:cNvSpPr/>
          <p:nvPr/>
        </p:nvSpPr>
        <p:spPr>
          <a:xfrm>
            <a:off x="4569375" y="4703550"/>
            <a:ext cx="4207500" cy="447000"/>
          </a:xfrm>
          <a:prstGeom prst="rect">
            <a:avLst/>
          </a:prstGeom>
          <a:no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900">
                <a:solidFill>
                  <a:schemeClr val="dk1"/>
                </a:solidFill>
                <a:latin typeface="Libre Franklin"/>
                <a:ea typeface="Libre Franklin"/>
                <a:cs typeface="Libre Franklin"/>
                <a:sym typeface="Libre Franklin"/>
              </a:rPr>
              <a:t>*</a:t>
            </a:r>
            <a:r>
              <a:rPr lang="en" sz="900" b="0" i="0" u="none" strike="noStrike" cap="none">
                <a:solidFill>
                  <a:schemeClr val="dk1"/>
                </a:solidFill>
                <a:latin typeface="Libre Franklin"/>
                <a:ea typeface="Libre Franklin"/>
                <a:cs typeface="Libre Franklin"/>
                <a:sym typeface="Libre Franklin"/>
              </a:rPr>
              <a:t>Refer to details of every use case/ story in annexure from page </a:t>
            </a:r>
            <a:r>
              <a:rPr lang="en" sz="900">
                <a:solidFill>
                  <a:schemeClr val="dk1"/>
                </a:solidFill>
                <a:latin typeface="Libre Franklin"/>
                <a:ea typeface="Libre Franklin"/>
                <a:cs typeface="Libre Franklin"/>
                <a:sym typeface="Libre Franklin"/>
              </a:rPr>
              <a:t>39</a:t>
            </a:r>
            <a:r>
              <a:rPr lang="en" sz="900" b="0" i="0" u="none" strike="noStrike" cap="none">
                <a:solidFill>
                  <a:schemeClr val="dk1"/>
                </a:solidFill>
                <a:latin typeface="Libre Franklin"/>
                <a:ea typeface="Libre Franklin"/>
                <a:cs typeface="Libre Franklin"/>
                <a:sym typeface="Libre Franklin"/>
              </a:rPr>
              <a:t>-4</a:t>
            </a:r>
            <a:r>
              <a:rPr lang="en" sz="900">
                <a:solidFill>
                  <a:schemeClr val="dk1"/>
                </a:solidFill>
                <a:latin typeface="Libre Franklin"/>
                <a:ea typeface="Libre Franklin"/>
                <a:cs typeface="Libre Franklin"/>
                <a:sym typeface="Libre Franklin"/>
              </a:rPr>
              <a:t>3</a:t>
            </a:r>
            <a:endParaRPr sz="900" b="0" i="0" u="none" strike="noStrike" cap="none">
              <a:solidFill>
                <a:schemeClr val="dk1"/>
              </a:solidFill>
              <a:latin typeface="Libre Franklin"/>
              <a:ea typeface="Libre Franklin"/>
              <a:cs typeface="Libre Franklin"/>
              <a:sym typeface="Libre Franklin"/>
            </a:endParaRPr>
          </a:p>
        </p:txBody>
      </p:sp>
      <p:sp>
        <p:nvSpPr>
          <p:cNvPr id="687" name="Google Shape;687;g23a6fefb821_0_101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23f97a62c81_2_10"/>
          <p:cNvSpPr/>
          <p:nvPr/>
        </p:nvSpPr>
        <p:spPr>
          <a:xfrm>
            <a:off x="1471613" y="1077225"/>
            <a:ext cx="3275400" cy="1494525"/>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chemeClr val="dk1"/>
                </a:solidFill>
                <a:latin typeface="Libre Franklin"/>
                <a:ea typeface="Libre Franklin"/>
                <a:cs typeface="Libre Franklin"/>
                <a:sym typeface="Libre Franklin"/>
              </a:rPr>
              <a:t>Strategy</a:t>
            </a:r>
            <a:endParaRPr sz="1000" b="1" i="0" u="sng" strike="noStrike" cap="none" dirty="0">
              <a:solidFill>
                <a:schemeClr val="dk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1000"/>
              <a:buFont typeface="Arial"/>
              <a:buNone/>
            </a:pPr>
            <a:endParaRPr sz="1000" b="1"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Defining an organization’s digital twin target-future state</a:t>
            </a:r>
            <a:endParaRPr sz="1000" b="0"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Developing and quantifying the business case</a:t>
            </a:r>
            <a:endParaRPr sz="1000" b="0"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Creating and pressure testing digital twin roadmap</a:t>
            </a: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rgbClr val="333333"/>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Libre Franklin"/>
              <a:ea typeface="Libre Franklin"/>
              <a:cs typeface="Libre Franklin"/>
              <a:sym typeface="Libre Franklin"/>
            </a:endParaRPr>
          </a:p>
        </p:txBody>
      </p:sp>
      <p:sp>
        <p:nvSpPr>
          <p:cNvPr id="693" name="Google Shape;693;g23f97a62c81_2_10"/>
          <p:cNvSpPr/>
          <p:nvPr/>
        </p:nvSpPr>
        <p:spPr>
          <a:xfrm>
            <a:off x="1475938" y="2693437"/>
            <a:ext cx="3275400" cy="210989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chemeClr val="dk1"/>
                </a:solidFill>
                <a:latin typeface="Libre Franklin"/>
                <a:ea typeface="Libre Franklin"/>
                <a:cs typeface="Libre Franklin"/>
                <a:sym typeface="Libre Franklin"/>
              </a:rPr>
              <a:t>Technology</a:t>
            </a:r>
            <a:endParaRPr sz="1000" b="1" i="0" u="sng" strike="noStrike" cap="none" dirty="0">
              <a:solidFill>
                <a:schemeClr val="dk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1000"/>
              <a:buFont typeface="Arial"/>
              <a:buNone/>
            </a:pPr>
            <a:endParaRPr sz="1000" b="1"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Defining technical architecture data and tool chain for a broader PLM and </a:t>
            </a:r>
            <a:r>
              <a:rPr lang="en" sz="1000" dirty="0">
                <a:solidFill>
                  <a:schemeClr val="dk1"/>
                </a:solidFill>
                <a:latin typeface="Libre Franklin"/>
                <a:ea typeface="Libre Franklin"/>
                <a:cs typeface="Libre Franklin"/>
                <a:sym typeface="Libre Franklin"/>
              </a:rPr>
              <a:t>digital twin</a:t>
            </a:r>
            <a:r>
              <a:rPr lang="en" sz="1000" b="0" i="0" u="none" strike="noStrike" cap="none" dirty="0">
                <a:solidFill>
                  <a:schemeClr val="dk1"/>
                </a:solidFill>
                <a:latin typeface="Libre Franklin"/>
                <a:ea typeface="Libre Franklin"/>
                <a:cs typeface="Libre Franklin"/>
                <a:sym typeface="Libre Franklin"/>
              </a:rPr>
              <a:t> transformation</a:t>
            </a:r>
            <a:endParaRPr sz="1000" b="0"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Guiding the development of </a:t>
            </a:r>
            <a:r>
              <a:rPr lang="en" sz="1000" dirty="0">
                <a:solidFill>
                  <a:schemeClr val="dk1"/>
                </a:solidFill>
                <a:latin typeface="Libre Franklin"/>
                <a:ea typeface="Libre Franklin"/>
                <a:cs typeface="Libre Franklin"/>
                <a:sym typeface="Libre Franklin"/>
              </a:rPr>
              <a:t>machine learning </a:t>
            </a:r>
            <a:r>
              <a:rPr lang="en" sz="1000" b="0" i="0" u="none" strike="noStrike" cap="none" dirty="0">
                <a:solidFill>
                  <a:schemeClr val="dk1"/>
                </a:solidFill>
                <a:latin typeface="Libre Franklin"/>
                <a:ea typeface="Libre Franklin"/>
                <a:cs typeface="Libre Franklin"/>
                <a:sym typeface="Libre Franklin"/>
              </a:rPr>
              <a:t>-based surrogate models to optimize product design</a:t>
            </a:r>
            <a:endParaRPr sz="1000" b="0"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Partnering with clients to connect the multiple advanced simulation models that deliver a system twin.</a:t>
            </a: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p:txBody>
      </p:sp>
      <p:sp>
        <p:nvSpPr>
          <p:cNvPr id="694" name="Google Shape;694;g23f97a62c81_2_10"/>
          <p:cNvSpPr/>
          <p:nvPr/>
        </p:nvSpPr>
        <p:spPr>
          <a:xfrm>
            <a:off x="4835576" y="1077225"/>
            <a:ext cx="2836800" cy="26256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chemeClr val="dk1"/>
                </a:solidFill>
                <a:latin typeface="Libre Franklin"/>
                <a:ea typeface="Libre Franklin"/>
                <a:cs typeface="Libre Franklin"/>
                <a:sym typeface="Libre Franklin"/>
              </a:rPr>
              <a:t>Implementation</a:t>
            </a:r>
            <a:endParaRPr sz="1000" b="1" i="0" u="sng" strike="noStrike" cap="none" dirty="0">
              <a:solidFill>
                <a:schemeClr val="dk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1000"/>
              <a:buFont typeface="Arial"/>
              <a:buNone/>
            </a:pPr>
            <a:endParaRPr sz="1000" b="1"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Assisting program management and steering  transformation and implementation of prioritized use cases. </a:t>
            </a:r>
            <a:endParaRPr sz="1000" b="0" i="0" u="none" strike="noStrike" cap="none" dirty="0">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Char char="●"/>
            </a:pPr>
            <a:r>
              <a:rPr lang="en" sz="1000" b="0" i="0" u="none" strike="noStrike" cap="none" dirty="0">
                <a:solidFill>
                  <a:schemeClr val="dk1"/>
                </a:solidFill>
                <a:latin typeface="Libre Franklin"/>
                <a:ea typeface="Libre Franklin"/>
                <a:cs typeface="Libre Franklin"/>
                <a:sym typeface="Libre Franklin"/>
              </a:rPr>
              <a:t>Maximizing value by helping to build organization-wide digital twin capabilities, supported by change management expertise to help users thrive in the new working model.</a:t>
            </a: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dirty="0">
              <a:solidFill>
                <a:schemeClr val="dk1"/>
              </a:solidFill>
              <a:latin typeface="Libre Franklin"/>
              <a:ea typeface="Libre Franklin"/>
              <a:cs typeface="Libre Franklin"/>
              <a:sym typeface="Libre Franklin"/>
            </a:endParaRPr>
          </a:p>
        </p:txBody>
      </p:sp>
      <p:sp>
        <p:nvSpPr>
          <p:cNvPr id="695" name="Google Shape;695;g23f97a62c81_2_10"/>
          <p:cNvSpPr/>
          <p:nvPr/>
        </p:nvSpPr>
        <p:spPr>
          <a:xfrm>
            <a:off x="4835588" y="3817050"/>
            <a:ext cx="2836800" cy="9864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chemeClr val="dk1"/>
                </a:solidFill>
                <a:latin typeface="Libre Franklin"/>
                <a:ea typeface="Libre Franklin"/>
                <a:cs typeface="Libre Franklin"/>
                <a:sym typeface="Libre Franklin"/>
              </a:rPr>
              <a:t>Industry</a:t>
            </a:r>
            <a:r>
              <a:rPr lang="en" sz="1000" b="1" i="0" strike="noStrike" cap="none" dirty="0">
                <a:solidFill>
                  <a:schemeClr val="dk1"/>
                </a:solidFill>
                <a:latin typeface="Libre Franklin"/>
                <a:ea typeface="Libre Franklin"/>
                <a:cs typeface="Libre Franklin"/>
                <a:sym typeface="Libre Franklin"/>
              </a:rPr>
              <a:t> </a:t>
            </a:r>
            <a:endParaRPr sz="1000" b="1" i="0" strike="noStrike" cap="none" dirty="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1" i="0" u="none" strike="noStrike" cap="none" dirty="0">
              <a:solidFill>
                <a:schemeClr val="dk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1000"/>
              <a:buFont typeface="Arial"/>
              <a:buNone/>
            </a:pPr>
            <a:r>
              <a:rPr lang="en" sz="1000" b="0" i="0" u="none" strike="noStrike" cap="none" dirty="0">
                <a:solidFill>
                  <a:srgbClr val="333333"/>
                </a:solidFill>
                <a:latin typeface="Libre Franklin"/>
                <a:ea typeface="Libre Franklin"/>
                <a:cs typeface="Libre Franklin"/>
                <a:sym typeface="Libre Franklin"/>
              </a:rPr>
              <a:t>R&amp;D, Manufacturing, and Service</a:t>
            </a:r>
            <a:endParaRPr sz="1000" b="0" i="0" u="none" strike="noStrike" cap="none" dirty="0">
              <a:solidFill>
                <a:schemeClr val="dk1"/>
              </a:solidFill>
              <a:latin typeface="Libre Franklin"/>
              <a:ea typeface="Libre Franklin"/>
              <a:cs typeface="Libre Franklin"/>
              <a:sym typeface="Libre Franklin"/>
            </a:endParaRPr>
          </a:p>
        </p:txBody>
      </p:sp>
      <p:sp>
        <p:nvSpPr>
          <p:cNvPr id="696" name="Google Shape;696;g23f97a62c81_2_10"/>
          <p:cNvSpPr txBox="1">
            <a:spLocks noGrp="1"/>
          </p:cNvSpPr>
          <p:nvPr>
            <p:ph type="title"/>
          </p:nvPr>
        </p:nvSpPr>
        <p:spPr>
          <a:xfrm>
            <a:off x="0" y="0"/>
            <a:ext cx="4747800" cy="458100"/>
          </a:xfrm>
          <a:prstGeom prst="rect">
            <a:avLst/>
          </a:prstGeom>
          <a:solidFill>
            <a:schemeClr val="lt1"/>
          </a:solid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 sz="2800">
                <a:solidFill>
                  <a:schemeClr val="dk1"/>
                </a:solidFill>
                <a:highlight>
                  <a:schemeClr val="lt1"/>
                </a:highlight>
              </a:rPr>
              <a:t>  Competitive Analysis</a:t>
            </a:r>
            <a:endParaRPr sz="2800">
              <a:solidFill>
                <a:schemeClr val="dk1"/>
              </a:solidFill>
              <a:highlight>
                <a:schemeClr val="lt1"/>
              </a:highlight>
            </a:endParaRPr>
          </a:p>
        </p:txBody>
      </p:sp>
      <p:sp>
        <p:nvSpPr>
          <p:cNvPr id="697" name="Google Shape;697;g23f97a62c81_2_10"/>
          <p:cNvSpPr/>
          <p:nvPr/>
        </p:nvSpPr>
        <p:spPr>
          <a:xfrm>
            <a:off x="3316950" y="515213"/>
            <a:ext cx="2510100" cy="504900"/>
          </a:xfrm>
          <a:prstGeom prst="rect">
            <a:avLst/>
          </a:prstGeom>
          <a:solidFill>
            <a:srgbClr val="287FD6"/>
          </a:solidFill>
          <a:ln>
            <a:noFill/>
          </a:ln>
        </p:spPr>
        <p:txBody>
          <a:bodyPr spcFirstLastPara="1" wrap="square" lIns="274325" tIns="228600" rIns="182875" bIns="2286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en" sz="1900" b="1" i="0" u="none" strike="noStrike" cap="none">
                <a:solidFill>
                  <a:schemeClr val="lt1"/>
                </a:solidFill>
                <a:latin typeface="Libre Franklin"/>
                <a:ea typeface="Libre Franklin"/>
                <a:cs typeface="Libre Franklin"/>
                <a:sym typeface="Libre Franklin"/>
              </a:rPr>
              <a:t>McKinsey &amp; CO.</a:t>
            </a:r>
            <a:endParaRPr sz="1900" b="1" i="0" u="none" strike="noStrike" cap="none">
              <a:solidFill>
                <a:schemeClr val="lt1"/>
              </a:solidFill>
              <a:latin typeface="Libre Franklin"/>
              <a:ea typeface="Libre Franklin"/>
              <a:cs typeface="Libre Franklin"/>
              <a:sym typeface="Libre Franklin"/>
            </a:endParaRPr>
          </a:p>
        </p:txBody>
      </p:sp>
      <p:sp>
        <p:nvSpPr>
          <p:cNvPr id="698" name="Google Shape;698;g23f97a62c81_2_1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23f97a82ee7_0_31"/>
          <p:cNvSpPr/>
          <p:nvPr/>
        </p:nvSpPr>
        <p:spPr>
          <a:xfrm>
            <a:off x="3323063" y="176200"/>
            <a:ext cx="2399700" cy="494400"/>
          </a:xfrm>
          <a:prstGeom prst="rect">
            <a:avLst/>
          </a:prstGeom>
          <a:solidFill>
            <a:srgbClr val="287FD6"/>
          </a:solidFill>
          <a:ln>
            <a:noFill/>
          </a:ln>
        </p:spPr>
        <p:txBody>
          <a:bodyPr spcFirstLastPara="1" wrap="square" lIns="274325" tIns="228600" rIns="182875" bIns="2286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en" sz="1900" b="1" i="0" u="none" strike="noStrike" cap="none">
                <a:solidFill>
                  <a:schemeClr val="lt1"/>
                </a:solidFill>
                <a:latin typeface="Libre Franklin"/>
                <a:ea typeface="Libre Franklin"/>
                <a:cs typeface="Libre Franklin"/>
                <a:sym typeface="Libre Franklin"/>
              </a:rPr>
              <a:t>Ernst and Young</a:t>
            </a:r>
            <a:endParaRPr sz="1900" b="1" i="0" u="none" strike="noStrike" cap="none">
              <a:solidFill>
                <a:schemeClr val="lt1"/>
              </a:solidFill>
              <a:latin typeface="Libre Franklin"/>
              <a:ea typeface="Libre Franklin"/>
              <a:cs typeface="Libre Franklin"/>
              <a:sym typeface="Libre Franklin"/>
            </a:endParaRPr>
          </a:p>
        </p:txBody>
      </p:sp>
      <p:sp>
        <p:nvSpPr>
          <p:cNvPr id="704" name="Google Shape;704;g23f97a82ee7_0_31"/>
          <p:cNvSpPr/>
          <p:nvPr/>
        </p:nvSpPr>
        <p:spPr>
          <a:xfrm>
            <a:off x="103914" y="2444100"/>
            <a:ext cx="1994308" cy="190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Technology</a:t>
            </a:r>
            <a:endParaRPr sz="1000" b="1" i="0" u="sng"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2E2E38"/>
                </a:solidFill>
                <a:latin typeface="Libre Franklin"/>
                <a:ea typeface="Libre Franklin"/>
                <a:cs typeface="Libre Franklin"/>
                <a:sym typeface="Libre Franklin"/>
              </a:rPr>
              <a:t>Cell and gene therapy companies are investing to develop future-ready capabilities and transforming to meet the needs and complexities of the end-to-end value chain.</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p:txBody>
      </p:sp>
      <p:sp>
        <p:nvSpPr>
          <p:cNvPr id="705" name="Google Shape;705;g23f97a82ee7_0_31"/>
          <p:cNvSpPr/>
          <p:nvPr/>
        </p:nvSpPr>
        <p:spPr>
          <a:xfrm>
            <a:off x="2181433" y="719900"/>
            <a:ext cx="1959185" cy="410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Implementation</a:t>
            </a:r>
            <a:endParaRPr sz="1000" b="1" i="0" u="sng" strike="noStrike" cap="none">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2E2E38"/>
                </a:solidFill>
                <a:latin typeface="Libre Franklin"/>
                <a:ea typeface="Libre Franklin"/>
                <a:cs typeface="Libre Franklin"/>
                <a:sym typeface="Libre Franklin"/>
              </a:rPr>
              <a:t>Establishing decentralized point-of-care manufacturing facilities (their own or externalized) to reduce logistics lead times and therapy costs and to be closer to patients so they can be better served</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2E2E38"/>
                </a:solidFill>
                <a:latin typeface="Libre Franklin"/>
                <a:ea typeface="Libre Franklin"/>
                <a:cs typeface="Libre Franklin"/>
                <a:sym typeface="Libre Franklin"/>
              </a:rPr>
              <a:t>Investing to re-evaluate their operating model, redesign their processes, and further digitize and automate operations for greater agility and efficiency without compromising quality control</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p:txBody>
      </p:sp>
      <p:sp>
        <p:nvSpPr>
          <p:cNvPr id="706" name="Google Shape;706;g23f97a82ee7_0_31"/>
          <p:cNvSpPr/>
          <p:nvPr/>
        </p:nvSpPr>
        <p:spPr>
          <a:xfrm>
            <a:off x="106688" y="4388350"/>
            <a:ext cx="1991534" cy="43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Industry</a:t>
            </a:r>
            <a:r>
              <a:rPr lang="en" sz="1000" b="0" i="0" u="none" strike="noStrike" cap="none">
                <a:solidFill>
                  <a:srgbClr val="2E2E38"/>
                </a:solidFill>
                <a:latin typeface="Libre Franklin"/>
                <a:ea typeface="Libre Franklin"/>
                <a:cs typeface="Libre Franklin"/>
                <a:sym typeface="Libre Franklin"/>
              </a:rPr>
              <a:t> - LifeSciences </a:t>
            </a:r>
            <a:endParaRPr sz="1000" b="0" i="0" u="none" strike="noStrike" cap="none">
              <a:solidFill>
                <a:srgbClr val="2E2E38"/>
              </a:solidFill>
              <a:latin typeface="Libre Franklin"/>
              <a:ea typeface="Libre Franklin"/>
              <a:cs typeface="Libre Franklin"/>
              <a:sym typeface="Libre Franklin"/>
            </a:endParaRPr>
          </a:p>
        </p:txBody>
      </p:sp>
      <p:sp>
        <p:nvSpPr>
          <p:cNvPr id="707" name="Google Shape;707;g23f97a82ee7_0_31"/>
          <p:cNvSpPr/>
          <p:nvPr/>
        </p:nvSpPr>
        <p:spPr>
          <a:xfrm>
            <a:off x="107713" y="723650"/>
            <a:ext cx="1990509" cy="168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Strategy</a:t>
            </a:r>
            <a:endParaRPr sz="1000" b="1" i="0" u="sng"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Life Sciences</a:t>
            </a:r>
            <a:r>
              <a:rPr lang="en" sz="1000" b="0" i="0" u="none" strike="noStrike" cap="none">
                <a:solidFill>
                  <a:srgbClr val="2E2E38"/>
                </a:solidFill>
                <a:latin typeface="Libre Franklin"/>
                <a:ea typeface="Libre Franklin"/>
                <a:cs typeface="Libre Franklin"/>
                <a:sym typeface="Libre Franklin"/>
              </a:rPr>
              <a:t> -</a:t>
            </a:r>
            <a:r>
              <a:rPr lang="en" sz="1000" b="0" i="0" u="none" strike="noStrike" cap="none">
                <a:solidFill>
                  <a:schemeClr val="dk1"/>
                </a:solidFill>
                <a:latin typeface="Libre Franklin"/>
                <a:ea typeface="Libre Franklin"/>
                <a:cs typeface="Libre Franklin"/>
                <a:sym typeface="Libre Franklin"/>
              </a:rPr>
              <a:t> </a:t>
            </a:r>
            <a:r>
              <a:rPr lang="en" sz="1000" b="0" i="0" u="none" strike="noStrike" cap="none">
                <a:solidFill>
                  <a:srgbClr val="2E2E38"/>
                </a:solidFill>
                <a:latin typeface="Libre Franklin"/>
                <a:ea typeface="Libre Franklin"/>
                <a:cs typeface="Libre Franklin"/>
                <a:sym typeface="Libre Franklin"/>
              </a:rPr>
              <a:t>A digital twins operating model can drive efficiencies, reduce errors and deliver better patient outcomes for cell and gene therapy companies.</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333333"/>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p:txBody>
      </p:sp>
      <p:sp>
        <p:nvSpPr>
          <p:cNvPr id="708" name="Google Shape;708;g23f97a82ee7_0_31"/>
          <p:cNvSpPr/>
          <p:nvPr/>
        </p:nvSpPr>
        <p:spPr>
          <a:xfrm>
            <a:off x="4211652" y="2845387"/>
            <a:ext cx="2593625" cy="197581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rgbClr val="2E2E38"/>
                </a:solidFill>
                <a:latin typeface="Libre Franklin"/>
                <a:ea typeface="Libre Franklin"/>
                <a:cs typeface="Libre Franklin"/>
                <a:sym typeface="Libre Franklin"/>
              </a:rPr>
              <a:t>Technology</a:t>
            </a:r>
            <a:endParaRPr sz="1000" b="1" i="0" u="sng" strike="noStrike" cap="none" dirty="0">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dirty="0">
                <a:solidFill>
                  <a:srgbClr val="2E2E38"/>
                </a:solidFill>
                <a:latin typeface="Libre Franklin"/>
                <a:ea typeface="Libre Franklin"/>
                <a:cs typeface="Libre Franklin"/>
                <a:sym typeface="Libre Franklin"/>
              </a:rPr>
              <a:t>EY Smart Factory helps manufacturing executives develop, implement and drive global operational excellence programs in a connected and centrally controlled system. It offers access to an extensive database of leading practices, methodologies, tools, training and analytics.</a:t>
            </a:r>
            <a:endParaRPr sz="1000" b="0" i="0" u="none" strike="noStrike" cap="none" dirty="0">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rgbClr val="2E2E38"/>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dirty="0">
              <a:solidFill>
                <a:srgbClr val="2E2E38"/>
              </a:solidFill>
              <a:latin typeface="Libre Franklin"/>
              <a:ea typeface="Libre Franklin"/>
              <a:cs typeface="Libre Franklin"/>
              <a:sym typeface="Libre Franklin"/>
            </a:endParaRPr>
          </a:p>
        </p:txBody>
      </p:sp>
      <p:sp>
        <p:nvSpPr>
          <p:cNvPr id="709" name="Google Shape;709;g23f97a82ee7_0_31"/>
          <p:cNvSpPr/>
          <p:nvPr/>
        </p:nvSpPr>
        <p:spPr>
          <a:xfrm>
            <a:off x="6888488" y="719900"/>
            <a:ext cx="2142199" cy="349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Implementation</a:t>
            </a:r>
            <a:endParaRPr sz="1000" b="1" i="0" u="sng" strike="noStrike" cap="none">
              <a:solidFill>
                <a:srgbClr val="2E2E38"/>
              </a:solidFill>
              <a:latin typeface="Libre Franklin"/>
              <a:ea typeface="Libre Franklin"/>
              <a:cs typeface="Libre Franklin"/>
              <a:sym typeface="Libre Franklin"/>
            </a:endParaRPr>
          </a:p>
          <a:p>
            <a:pPr marL="0" marR="0" lvl="0" indent="0" algn="ctr" rtl="0">
              <a:lnSpc>
                <a:spcPct val="90000"/>
              </a:lnSpc>
              <a:spcBef>
                <a:spcPts val="0"/>
              </a:spcBef>
              <a:spcAft>
                <a:spcPts val="0"/>
              </a:spcAft>
              <a:buClr>
                <a:srgbClr val="000000"/>
              </a:buClr>
              <a:buSzPts val="1000"/>
              <a:buFont typeface="Arial"/>
              <a:buNone/>
            </a:pPr>
            <a:endParaRPr sz="1000" b="1" i="0" u="sng"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Smart Factory capabilities: </a:t>
            </a:r>
            <a:endParaRPr sz="1000" b="1"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1.</a:t>
            </a:r>
            <a:r>
              <a:rPr lang="en" sz="1000" b="0" i="0" u="none" strike="noStrike" cap="none">
                <a:solidFill>
                  <a:srgbClr val="2E2E38"/>
                </a:solidFill>
                <a:latin typeface="Libre Franklin"/>
                <a:ea typeface="Libre Franklin"/>
                <a:cs typeface="Libre Franklin"/>
                <a:sym typeface="Libre Franklin"/>
              </a:rPr>
              <a:t> Offers real-time, on-demand performance progress reports visible across the production chain </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2.</a:t>
            </a:r>
            <a:r>
              <a:rPr lang="en" sz="1000" b="0" i="0" u="none" strike="noStrike" cap="none">
                <a:solidFill>
                  <a:srgbClr val="2E2E38"/>
                </a:solidFill>
                <a:latin typeface="Libre Franklin"/>
                <a:ea typeface="Libre Franklin"/>
                <a:cs typeface="Libre Franklin"/>
                <a:sym typeface="Libre Franklin"/>
              </a:rPr>
              <a:t> Provides the information and technologies to improve physical process control </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3.</a:t>
            </a:r>
            <a:r>
              <a:rPr lang="en" sz="1000" b="0" i="0" u="none" strike="noStrike" cap="none">
                <a:solidFill>
                  <a:srgbClr val="2E2E38"/>
                </a:solidFill>
                <a:latin typeface="Libre Franklin"/>
                <a:ea typeface="Libre Franklin"/>
                <a:cs typeface="Libre Franklin"/>
                <a:sym typeface="Libre Franklin"/>
              </a:rPr>
              <a:t> Refines processes and master production through advanced analytics</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4.</a:t>
            </a:r>
            <a:r>
              <a:rPr lang="en" sz="1000" b="0" i="0" u="none" strike="noStrike" cap="none">
                <a:solidFill>
                  <a:srgbClr val="2E2E38"/>
                </a:solidFill>
                <a:latin typeface="Libre Franklin"/>
                <a:ea typeface="Libre Franklin"/>
                <a:cs typeface="Libre Franklin"/>
                <a:sym typeface="Libre Franklin"/>
              </a:rPr>
              <a:t> Enables flexible, adaptive and proactive production</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2E2E38"/>
                </a:solidFill>
                <a:latin typeface="Libre Franklin"/>
                <a:ea typeface="Libre Franklin"/>
                <a:cs typeface="Libre Franklin"/>
                <a:sym typeface="Libre Franklin"/>
              </a:rPr>
              <a:t>5.</a:t>
            </a:r>
            <a:r>
              <a:rPr lang="en" sz="1000" b="0" i="0" u="none" strike="noStrike" cap="none">
                <a:solidFill>
                  <a:srgbClr val="2E2E38"/>
                </a:solidFill>
                <a:latin typeface="Libre Franklin"/>
                <a:ea typeface="Libre Franklin"/>
                <a:cs typeface="Libre Franklin"/>
                <a:sym typeface="Libre Franklin"/>
              </a:rPr>
              <a:t> Facilitates end-to-end integration with suppliers and customers</a:t>
            </a:r>
            <a:endParaRPr sz="1000" b="0" i="0" u="none" strike="noStrike" cap="none">
              <a:solidFill>
                <a:srgbClr val="2E2E38"/>
              </a:solidFill>
              <a:latin typeface="Libre Franklin"/>
              <a:ea typeface="Libre Franklin"/>
              <a:cs typeface="Libre Franklin"/>
              <a:sym typeface="Libre Franklin"/>
            </a:endParaRPr>
          </a:p>
          <a:p>
            <a:pPr marL="45720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90000"/>
              </a:lnSpc>
              <a:spcBef>
                <a:spcPts val="0"/>
              </a:spcBef>
              <a:spcAft>
                <a:spcPts val="0"/>
              </a:spcAft>
              <a:buClr>
                <a:srgbClr val="000000"/>
              </a:buClr>
              <a:buSzPts val="1000"/>
              <a:buFont typeface="Arial"/>
              <a:buNone/>
            </a:pPr>
            <a:endParaRPr sz="1000" b="0" i="0" u="none" strike="noStrike" cap="none">
              <a:solidFill>
                <a:srgbClr val="2E2E38"/>
              </a:solidFill>
              <a:latin typeface="Libre Franklin"/>
              <a:ea typeface="Libre Franklin"/>
              <a:cs typeface="Libre Franklin"/>
              <a:sym typeface="Libre Franklin"/>
            </a:endParaRPr>
          </a:p>
        </p:txBody>
      </p:sp>
      <p:sp>
        <p:nvSpPr>
          <p:cNvPr id="710" name="Google Shape;710;g23f97a82ee7_0_31"/>
          <p:cNvSpPr/>
          <p:nvPr/>
        </p:nvSpPr>
        <p:spPr>
          <a:xfrm>
            <a:off x="4208939" y="719900"/>
            <a:ext cx="2593624" cy="206853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rgbClr val="2E2E38"/>
                </a:solidFill>
                <a:latin typeface="Libre Franklin"/>
                <a:ea typeface="Libre Franklin"/>
                <a:cs typeface="Libre Franklin"/>
                <a:sym typeface="Libre Franklin"/>
              </a:rPr>
              <a:t>Strategy</a:t>
            </a:r>
            <a:endParaRPr sz="1000" b="1" i="0" u="sng" strike="noStrike" cap="none" dirty="0">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1" i="0" u="none" strike="noStrike" cap="none" dirty="0">
                <a:solidFill>
                  <a:srgbClr val="2E2E38"/>
                </a:solidFill>
                <a:latin typeface="Libre Franklin"/>
                <a:ea typeface="Libre Franklin"/>
                <a:cs typeface="Libre Franklin"/>
                <a:sym typeface="Libre Franklin"/>
              </a:rPr>
              <a:t>Consumer Product</a:t>
            </a:r>
            <a:r>
              <a:rPr lang="en" sz="1000" b="0" i="0" u="none" strike="noStrike" cap="none" dirty="0">
                <a:solidFill>
                  <a:srgbClr val="2E2E38"/>
                </a:solidFill>
                <a:latin typeface="Libre Franklin"/>
                <a:ea typeface="Libre Franklin"/>
                <a:cs typeface="Libre Franklin"/>
                <a:sym typeface="Libre Franklin"/>
              </a:rPr>
              <a:t> -  Four challenges keep supply chain leaders up at night:   </a:t>
            </a:r>
            <a:endParaRPr sz="1000" b="0" i="0" u="none" strike="noStrike" cap="none" dirty="0">
              <a:solidFill>
                <a:srgbClr val="2E2E38"/>
              </a:solidFill>
              <a:latin typeface="Libre Franklin"/>
              <a:ea typeface="Libre Franklin"/>
              <a:cs typeface="Libre Franklin"/>
              <a:sym typeface="Libre Franklin"/>
            </a:endParaRPr>
          </a:p>
          <a:p>
            <a:pPr marR="0" lvl="0" algn="l" rtl="0">
              <a:lnSpc>
                <a:spcPct val="115000"/>
              </a:lnSpc>
              <a:spcBef>
                <a:spcPts val="0"/>
              </a:spcBef>
              <a:spcAft>
                <a:spcPts val="0"/>
              </a:spcAft>
              <a:buClr>
                <a:srgbClr val="000000"/>
              </a:buClr>
              <a:buSzPts val="1000"/>
            </a:pPr>
            <a:r>
              <a:rPr lang="en" sz="1000" b="1" i="0" u="none" strike="noStrike" cap="none" dirty="0">
                <a:solidFill>
                  <a:srgbClr val="2E2E38"/>
                </a:solidFill>
                <a:latin typeface="Libre Franklin"/>
                <a:ea typeface="Libre Franklin"/>
                <a:cs typeface="Libre Franklin"/>
                <a:sym typeface="Libre Franklin"/>
              </a:rPr>
              <a:t>1. </a:t>
            </a:r>
            <a:r>
              <a:rPr lang="en" sz="1000" b="0" i="0" u="none" strike="noStrike" cap="none" dirty="0">
                <a:solidFill>
                  <a:srgbClr val="2E2E38"/>
                </a:solidFill>
                <a:latin typeface="Libre Franklin"/>
                <a:ea typeface="Libre Franklin"/>
                <a:cs typeface="Libre Franklin"/>
                <a:sym typeface="Libre Franklin"/>
              </a:rPr>
              <a:t>Operational excellence improvement </a:t>
            </a:r>
            <a:r>
              <a:rPr lang="en" sz="1000" b="1" i="0" u="none" strike="noStrike" cap="none" dirty="0">
                <a:solidFill>
                  <a:srgbClr val="2E2E38"/>
                </a:solidFill>
                <a:latin typeface="Libre Franklin"/>
                <a:ea typeface="Libre Franklin"/>
                <a:cs typeface="Libre Franklin"/>
                <a:sym typeface="Libre Franklin"/>
              </a:rPr>
              <a:t>2.</a:t>
            </a:r>
            <a:r>
              <a:rPr lang="en" sz="1000" b="0" i="0" u="none" strike="noStrike" cap="none" dirty="0">
                <a:solidFill>
                  <a:srgbClr val="2E2E38"/>
                </a:solidFill>
                <a:latin typeface="Libre Franklin"/>
                <a:ea typeface="Libre Franklin"/>
                <a:cs typeface="Libre Franklin"/>
                <a:sym typeface="Libre Franklin"/>
              </a:rPr>
              <a:t> Scalability and speed of deployment across multiple lines/operations   </a:t>
            </a:r>
            <a:r>
              <a:rPr lang="en" sz="1000" b="1" i="0" u="none" strike="noStrike" cap="none" dirty="0">
                <a:solidFill>
                  <a:srgbClr val="2E2E38"/>
                </a:solidFill>
                <a:latin typeface="Libre Franklin"/>
                <a:ea typeface="Libre Franklin"/>
                <a:cs typeface="Libre Franklin"/>
                <a:sym typeface="Libre Franklin"/>
              </a:rPr>
              <a:t>3.</a:t>
            </a:r>
            <a:r>
              <a:rPr lang="en" sz="1000" b="0" i="0" u="none" strike="noStrike" cap="none" dirty="0">
                <a:solidFill>
                  <a:srgbClr val="2E2E38"/>
                </a:solidFill>
                <a:latin typeface="Libre Franklin"/>
                <a:ea typeface="Libre Franklin"/>
                <a:cs typeface="Libre Franklin"/>
                <a:sym typeface="Libre Franklin"/>
              </a:rPr>
              <a:t> Internet of things return on investment  </a:t>
            </a:r>
            <a:r>
              <a:rPr lang="en" sz="1000" b="1" i="0" u="none" strike="noStrike" cap="none" dirty="0">
                <a:solidFill>
                  <a:srgbClr val="2E2E38"/>
                </a:solidFill>
                <a:latin typeface="Libre Franklin"/>
                <a:ea typeface="Libre Franklin"/>
                <a:cs typeface="Libre Franklin"/>
                <a:sym typeface="Libre Franklin"/>
              </a:rPr>
              <a:t>4.</a:t>
            </a:r>
            <a:r>
              <a:rPr lang="en" sz="1000" b="0" i="0" u="none" strike="noStrike" cap="none" dirty="0">
                <a:solidFill>
                  <a:srgbClr val="2E2E38"/>
                </a:solidFill>
                <a:latin typeface="Libre Franklin"/>
                <a:ea typeface="Libre Franklin"/>
                <a:cs typeface="Libre Franklin"/>
                <a:sym typeface="Libre Franklin"/>
              </a:rPr>
              <a:t>  Building a performance culture</a:t>
            </a:r>
            <a:endParaRPr sz="1000" b="0" i="0" u="none" strike="noStrike" cap="none" dirty="0">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rgbClr val="2E2E38"/>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000"/>
              <a:buFont typeface="Arial"/>
              <a:buNone/>
            </a:pPr>
            <a:endParaRPr sz="1000" b="0" i="0" u="none" strike="noStrike" cap="none" dirty="0">
              <a:solidFill>
                <a:srgbClr val="2E2E38"/>
              </a:solidFill>
              <a:latin typeface="Libre Franklin"/>
              <a:ea typeface="Libre Franklin"/>
              <a:cs typeface="Libre Franklin"/>
              <a:sym typeface="Libre Franklin"/>
            </a:endParaRPr>
          </a:p>
        </p:txBody>
      </p:sp>
      <p:sp>
        <p:nvSpPr>
          <p:cNvPr id="711" name="Google Shape;711;g23f97a82ee7_0_31"/>
          <p:cNvSpPr/>
          <p:nvPr/>
        </p:nvSpPr>
        <p:spPr>
          <a:xfrm>
            <a:off x="6888488" y="4269825"/>
            <a:ext cx="2151600" cy="551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Industry</a:t>
            </a:r>
            <a:r>
              <a:rPr lang="en" sz="1000" b="0" i="0" u="none" strike="noStrike" cap="none">
                <a:solidFill>
                  <a:srgbClr val="2E2E38"/>
                </a:solidFill>
                <a:latin typeface="Libre Franklin"/>
                <a:ea typeface="Libre Franklin"/>
                <a:cs typeface="Libre Franklin"/>
                <a:sym typeface="Libre Franklin"/>
              </a:rPr>
              <a:t> - Consumer Product </a:t>
            </a:r>
            <a:endParaRPr sz="1000" b="0" i="0" u="none" strike="noStrike" cap="none">
              <a:solidFill>
                <a:srgbClr val="2E2E38"/>
              </a:solidFill>
              <a:latin typeface="Libre Franklin"/>
              <a:ea typeface="Libre Franklin"/>
              <a:cs typeface="Libre Franklin"/>
              <a:sym typeface="Libre Franklin"/>
            </a:endParaRPr>
          </a:p>
        </p:txBody>
      </p:sp>
      <p:sp>
        <p:nvSpPr>
          <p:cNvPr id="712" name="Google Shape;712;g23f97a82ee7_0_31"/>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23f97a82ee7_0_0"/>
          <p:cNvSpPr/>
          <p:nvPr/>
        </p:nvSpPr>
        <p:spPr>
          <a:xfrm>
            <a:off x="133350" y="2422463"/>
            <a:ext cx="2151600" cy="1946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Technology</a:t>
            </a:r>
            <a:endParaRPr sz="1000" b="1" i="0" u="sng"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Virtual representations of the manufacturing processes.</a:t>
            </a:r>
            <a:endParaRPr sz="1000" b="0" i="0" u="none" strike="noStrike" cap="none">
              <a:solidFill>
                <a:schemeClr val="dk1"/>
              </a:solidFill>
              <a:latin typeface="Libre Franklin"/>
              <a:ea typeface="Libre Franklin"/>
              <a:cs typeface="Libre Franklin"/>
              <a:sym typeface="Libre Franklin"/>
            </a:endParaRPr>
          </a:p>
        </p:txBody>
      </p:sp>
      <p:sp>
        <p:nvSpPr>
          <p:cNvPr id="718" name="Google Shape;718;g23f97a82ee7_0_0"/>
          <p:cNvSpPr/>
          <p:nvPr/>
        </p:nvSpPr>
        <p:spPr>
          <a:xfrm>
            <a:off x="2339875" y="755575"/>
            <a:ext cx="2232000" cy="410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Implementation</a:t>
            </a:r>
            <a:endParaRPr sz="1000" b="1" i="0" u="sng" strike="noStrike" cap="none">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AutoNum type="arabicPeriod"/>
            </a:pPr>
            <a:r>
              <a:rPr lang="en" sz="1000" b="0" i="0" u="none" strike="noStrike" cap="none">
                <a:solidFill>
                  <a:schemeClr val="dk1"/>
                </a:solidFill>
                <a:latin typeface="Libre Franklin"/>
                <a:ea typeface="Libre Franklin"/>
                <a:cs typeface="Libre Franklin"/>
                <a:sym typeface="Libre Franklin"/>
              </a:rPr>
              <a:t>Pharma manufacturing may require manual processes </a:t>
            </a:r>
            <a:endParaRPr sz="1000" b="0" i="0" u="none" strike="noStrike" cap="none">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AutoNum type="arabicPeriod"/>
            </a:pPr>
            <a:r>
              <a:rPr lang="en" sz="1000" b="0" i="0" u="none" strike="noStrike" cap="none">
                <a:solidFill>
                  <a:schemeClr val="dk1"/>
                </a:solidFill>
                <a:latin typeface="Libre Franklin"/>
                <a:ea typeface="Libre Franklin"/>
                <a:cs typeface="Libre Franklin"/>
                <a:sym typeface="Libre Franklin"/>
              </a:rPr>
              <a:t>Build digital twin for each process step</a:t>
            </a:r>
            <a:endParaRPr sz="1000" b="0" i="0" u="none" strike="noStrike" cap="none">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AutoNum type="arabicPeriod"/>
            </a:pPr>
            <a:r>
              <a:rPr lang="en" sz="1000" b="0" i="0" u="none" strike="noStrike" cap="none">
                <a:solidFill>
                  <a:schemeClr val="dk1"/>
                </a:solidFill>
                <a:latin typeface="Libre Franklin"/>
                <a:ea typeface="Libre Franklin"/>
                <a:cs typeface="Libre Franklin"/>
                <a:sym typeface="Libre Franklin"/>
              </a:rPr>
              <a:t>Build separate digital twin as a controller to link all parts to automate the flow </a:t>
            </a:r>
            <a:endParaRPr sz="1000" b="0" i="0" u="none" strike="noStrike" cap="none">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AutoNum type="arabicPeriod"/>
            </a:pPr>
            <a:r>
              <a:rPr lang="en" sz="1000" b="0" i="0" u="none" strike="noStrike" cap="none">
                <a:solidFill>
                  <a:schemeClr val="dk1"/>
                </a:solidFill>
                <a:latin typeface="Libre Franklin"/>
                <a:ea typeface="Libre Franklin"/>
                <a:cs typeface="Libre Franklin"/>
                <a:sym typeface="Libre Franklin"/>
              </a:rPr>
              <a:t>End-to-end simulation of the manufacturing process gets built</a:t>
            </a:r>
            <a:endParaRPr sz="1000" b="0" i="0" u="none" strike="noStrike" cap="none">
              <a:solidFill>
                <a:schemeClr val="dk1"/>
              </a:solidFill>
              <a:latin typeface="Libre Franklin"/>
              <a:ea typeface="Libre Franklin"/>
              <a:cs typeface="Libre Franklin"/>
              <a:sym typeface="Libre Franklin"/>
            </a:endParaRPr>
          </a:p>
          <a:p>
            <a:pPr marL="182880" marR="0" lvl="0" indent="-182880" algn="l" rtl="0">
              <a:lnSpc>
                <a:spcPct val="115000"/>
              </a:lnSpc>
              <a:spcBef>
                <a:spcPts val="0"/>
              </a:spcBef>
              <a:spcAft>
                <a:spcPts val="0"/>
              </a:spcAft>
              <a:buClr>
                <a:schemeClr val="dk1"/>
              </a:buClr>
              <a:buSzPts val="1000"/>
              <a:buFont typeface="Libre Franklin"/>
              <a:buAutoNum type="arabicPeriod"/>
            </a:pPr>
            <a:r>
              <a:rPr lang="en" sz="1000" b="0" i="0" u="none" strike="noStrike" cap="none">
                <a:solidFill>
                  <a:schemeClr val="dk1"/>
                </a:solidFill>
                <a:latin typeface="Libre Franklin"/>
                <a:ea typeface="Libre Franklin"/>
                <a:cs typeface="Libre Franklin"/>
                <a:sym typeface="Libre Franklin"/>
              </a:rPr>
              <a:t>This expedites the entire experimentation and helps generate data to enable more informed decisions</a:t>
            </a:r>
            <a:endParaRPr sz="1000" b="0" i="0" u="none" strike="noStrike" cap="none">
              <a:solidFill>
                <a:srgbClr val="333333"/>
              </a:solidFill>
              <a:latin typeface="Libre Franklin"/>
              <a:ea typeface="Libre Franklin"/>
              <a:cs typeface="Libre Franklin"/>
              <a:sym typeface="Libre Franklin"/>
            </a:endParaRPr>
          </a:p>
        </p:txBody>
      </p:sp>
      <p:sp>
        <p:nvSpPr>
          <p:cNvPr id="719" name="Google Shape;719;g23f97a82ee7_0_0"/>
          <p:cNvSpPr/>
          <p:nvPr/>
        </p:nvSpPr>
        <p:spPr>
          <a:xfrm>
            <a:off x="136125" y="4424025"/>
            <a:ext cx="2151600" cy="43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Industry</a:t>
            </a:r>
            <a:r>
              <a:rPr lang="en" sz="1000" b="0" i="0" u="none" strike="noStrike" cap="none">
                <a:solidFill>
                  <a:srgbClr val="2E2E38"/>
                </a:solidFill>
                <a:latin typeface="Libre Franklin"/>
                <a:ea typeface="Libre Franklin"/>
                <a:cs typeface="Libre Franklin"/>
                <a:sym typeface="Libre Franklin"/>
              </a:rPr>
              <a:t> - LifeSciences </a:t>
            </a:r>
            <a:endParaRPr sz="1000" b="0" i="0" u="none" strike="noStrike" cap="none">
              <a:solidFill>
                <a:srgbClr val="2E2E38"/>
              </a:solidFill>
              <a:latin typeface="Libre Franklin"/>
              <a:ea typeface="Libre Franklin"/>
              <a:cs typeface="Libre Franklin"/>
              <a:sym typeface="Libre Franklin"/>
            </a:endParaRPr>
          </a:p>
        </p:txBody>
      </p:sp>
      <p:sp>
        <p:nvSpPr>
          <p:cNvPr id="720" name="Google Shape;720;g23f97a82ee7_0_0"/>
          <p:cNvSpPr/>
          <p:nvPr/>
        </p:nvSpPr>
        <p:spPr>
          <a:xfrm>
            <a:off x="137150" y="759325"/>
            <a:ext cx="2151600" cy="160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Strategy</a:t>
            </a:r>
            <a:endParaRPr sz="1000" b="1" i="0" u="sng" strike="noStrike" cap="none">
              <a:solidFill>
                <a:srgbClr val="2E2E38"/>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Develop new manufacturing process by accelerating the experimentation  using digital twin.</a:t>
            </a:r>
            <a:endParaRPr sz="1000" b="0" i="0" u="none" strike="noStrike" cap="none">
              <a:solidFill>
                <a:schemeClr val="dk1"/>
              </a:solidFill>
              <a:latin typeface="Libre Franklin"/>
              <a:ea typeface="Libre Franklin"/>
              <a:cs typeface="Libre Franklin"/>
              <a:sym typeface="Libre Franklin"/>
            </a:endParaRPr>
          </a:p>
        </p:txBody>
      </p:sp>
      <p:sp>
        <p:nvSpPr>
          <p:cNvPr id="721" name="Google Shape;721;g23f97a82ee7_0_0"/>
          <p:cNvSpPr/>
          <p:nvPr/>
        </p:nvSpPr>
        <p:spPr>
          <a:xfrm>
            <a:off x="4686900" y="2771425"/>
            <a:ext cx="2151600" cy="159773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a:solidFill>
                  <a:srgbClr val="2E2E38"/>
                </a:solidFill>
                <a:latin typeface="Libre Franklin"/>
                <a:ea typeface="Libre Franklin"/>
                <a:cs typeface="Libre Franklin"/>
                <a:sym typeface="Libre Franklin"/>
              </a:rPr>
              <a:t>Technology</a:t>
            </a:r>
            <a:endParaRPr sz="1000" b="0" i="0" u="none" strike="noStrike" cap="none">
              <a:solidFill>
                <a:srgbClr val="2E2E38"/>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Utilized digital twin to understand factors affecting tire’s lifespan</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Employ data analytics to provide insight to define PPK for fleets</a:t>
            </a:r>
            <a:endParaRPr sz="1000" b="0" i="0" u="none" strike="noStrike" cap="none">
              <a:solidFill>
                <a:schemeClr val="dk1"/>
              </a:solidFill>
              <a:latin typeface="Libre Franklin"/>
              <a:ea typeface="Libre Franklin"/>
              <a:cs typeface="Libre Franklin"/>
              <a:sym typeface="Libre Franklin"/>
            </a:endParaRPr>
          </a:p>
        </p:txBody>
      </p:sp>
      <p:sp>
        <p:nvSpPr>
          <p:cNvPr id="722" name="Google Shape;722;g23f97a82ee7_0_0"/>
          <p:cNvSpPr/>
          <p:nvPr/>
        </p:nvSpPr>
        <p:spPr>
          <a:xfrm>
            <a:off x="6908525" y="755575"/>
            <a:ext cx="2151600" cy="361358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1" i="0" u="sng" strike="noStrike" cap="none" dirty="0">
                <a:solidFill>
                  <a:srgbClr val="2E2E38"/>
                </a:solidFill>
                <a:latin typeface="Libre Franklin"/>
                <a:ea typeface="Libre Franklin"/>
                <a:cs typeface="Libre Franklin"/>
                <a:sym typeface="Libre Franklin"/>
              </a:rPr>
              <a:t>Implementation</a:t>
            </a:r>
            <a:endParaRPr sz="1000" b="1" i="0" u="sng" strike="noStrike" cap="none" dirty="0">
              <a:solidFill>
                <a:srgbClr val="2E2E38"/>
              </a:solidFill>
              <a:latin typeface="Libre Franklin"/>
              <a:ea typeface="Libre Franklin"/>
              <a:cs typeface="Libre Franklin"/>
              <a:sym typeface="Libre Franklin"/>
            </a:endParaRPr>
          </a:p>
          <a:p>
            <a:pPr marL="0" marR="0" lvl="0" indent="0" algn="ctr" rtl="0">
              <a:lnSpc>
                <a:spcPct val="90000"/>
              </a:lnSpc>
              <a:spcBef>
                <a:spcPts val="0"/>
              </a:spcBef>
              <a:spcAft>
                <a:spcPts val="0"/>
              </a:spcAft>
              <a:buClr>
                <a:srgbClr val="000000"/>
              </a:buClr>
              <a:buSzPts val="1000"/>
              <a:buFont typeface="Arial"/>
              <a:buNone/>
            </a:pPr>
            <a:endParaRPr sz="1000" b="1" i="0" u="sng" strike="noStrike" cap="none" dirty="0">
              <a:solidFill>
                <a:srgbClr val="2E2E38"/>
              </a:solidFill>
              <a:latin typeface="Libre Franklin"/>
              <a:ea typeface="Libre Franklin"/>
              <a:cs typeface="Libre Franklin"/>
              <a:sym typeface="Libre Franklin"/>
            </a:endParaRPr>
          </a:p>
          <a:p>
            <a:pPr marL="171450" marR="0" lvl="0" indent="-171450" algn="l" rtl="0">
              <a:lnSpc>
                <a:spcPct val="100000"/>
              </a:lnSpc>
              <a:spcBef>
                <a:spcPts val="0"/>
              </a:spcBef>
              <a:spcAft>
                <a:spcPts val="0"/>
              </a:spcAft>
              <a:buClr>
                <a:schemeClr val="dk1"/>
              </a:buClr>
              <a:buSzPts val="1000"/>
              <a:buFont typeface="Libre Franklin"/>
              <a:buAutoNum type="arabicPeriod"/>
            </a:pPr>
            <a:r>
              <a:rPr lang="en" sz="1000" b="0" i="0" u="none" strike="noStrike" cap="none" dirty="0">
                <a:solidFill>
                  <a:schemeClr val="dk1"/>
                </a:solidFill>
                <a:latin typeface="Libre Franklin"/>
                <a:ea typeface="Libre Franklin"/>
                <a:cs typeface="Libre Franklin"/>
                <a:sym typeface="Libre Franklin"/>
              </a:rPr>
              <a:t>Capture the multidimensional information about the tire-performance using digital twin, even if no data is still available.</a:t>
            </a:r>
            <a:endParaRPr sz="1000" b="0" i="0" u="none" strike="noStrike" cap="none" dirty="0">
              <a:solidFill>
                <a:schemeClr val="dk1"/>
              </a:solidFill>
              <a:latin typeface="Libre Franklin"/>
              <a:ea typeface="Libre Franklin"/>
              <a:cs typeface="Libre Franklin"/>
              <a:sym typeface="Libre Franklin"/>
            </a:endParaRPr>
          </a:p>
          <a:p>
            <a:pPr marL="171450" marR="0" lvl="0" indent="-171450" algn="l" rtl="0">
              <a:lnSpc>
                <a:spcPct val="100000"/>
              </a:lnSpc>
              <a:spcBef>
                <a:spcPts val="0"/>
              </a:spcBef>
              <a:spcAft>
                <a:spcPts val="0"/>
              </a:spcAft>
              <a:buClr>
                <a:schemeClr val="dk1"/>
              </a:buClr>
              <a:buSzPts val="1000"/>
              <a:buFont typeface="Libre Franklin"/>
              <a:buAutoNum type="arabicPeriod"/>
            </a:pPr>
            <a:r>
              <a:rPr lang="en" sz="1000" b="0" i="0" u="none" strike="noStrike" cap="none" dirty="0">
                <a:solidFill>
                  <a:schemeClr val="dk1"/>
                </a:solidFill>
                <a:latin typeface="Libre Franklin"/>
                <a:ea typeface="Libre Franklin"/>
                <a:cs typeface="Libre Franklin"/>
                <a:sym typeface="Libre Franklin"/>
              </a:rPr>
              <a:t>Digital simulations and analytics are applied over digital twin data</a:t>
            </a:r>
            <a:endParaRPr sz="1000" b="0" i="0" u="none" strike="noStrike" cap="none" dirty="0">
              <a:solidFill>
                <a:schemeClr val="dk1"/>
              </a:solidFill>
              <a:latin typeface="Libre Franklin"/>
              <a:ea typeface="Libre Franklin"/>
              <a:cs typeface="Libre Franklin"/>
              <a:sym typeface="Libre Franklin"/>
            </a:endParaRPr>
          </a:p>
          <a:p>
            <a:pPr marL="171450" marR="0" lvl="0" indent="-171450" algn="l" rtl="0">
              <a:lnSpc>
                <a:spcPct val="100000"/>
              </a:lnSpc>
              <a:spcBef>
                <a:spcPts val="0"/>
              </a:spcBef>
              <a:spcAft>
                <a:spcPts val="0"/>
              </a:spcAft>
              <a:buClr>
                <a:schemeClr val="dk1"/>
              </a:buClr>
              <a:buSzPts val="1000"/>
              <a:buFont typeface="Libre Franklin"/>
              <a:buAutoNum type="arabicPeriod"/>
            </a:pPr>
            <a:r>
              <a:rPr lang="en" sz="1000" b="0" i="0" u="none" strike="noStrike" cap="none" dirty="0">
                <a:solidFill>
                  <a:schemeClr val="dk1"/>
                </a:solidFill>
                <a:latin typeface="Libre Franklin"/>
                <a:ea typeface="Libre Franklin"/>
                <a:cs typeface="Libre Franklin"/>
                <a:sym typeface="Libre Franklin"/>
              </a:rPr>
              <a:t>Derive insights that inform decisions around the cost of maintenance, rotations, etc., thereby deriving appropriate pricing for PPK</a:t>
            </a:r>
            <a:endParaRPr sz="1000" b="0" i="0" u="none" strike="noStrike" cap="none" dirty="0">
              <a:solidFill>
                <a:schemeClr val="dk1"/>
              </a:solidFill>
              <a:latin typeface="Libre Franklin"/>
              <a:ea typeface="Libre Franklin"/>
              <a:cs typeface="Libre Franklin"/>
              <a:sym typeface="Libre Franklin"/>
            </a:endParaRPr>
          </a:p>
          <a:p>
            <a:pPr marL="171450" marR="0" lvl="0" indent="-171450" algn="l" rtl="0">
              <a:lnSpc>
                <a:spcPct val="100000"/>
              </a:lnSpc>
              <a:spcBef>
                <a:spcPts val="0"/>
              </a:spcBef>
              <a:spcAft>
                <a:spcPts val="0"/>
              </a:spcAft>
              <a:buClr>
                <a:schemeClr val="dk1"/>
              </a:buClr>
              <a:buSzPts val="1000"/>
              <a:buFont typeface="Libre Franklin"/>
              <a:buAutoNum type="arabicPeriod"/>
            </a:pPr>
            <a:r>
              <a:rPr lang="en" sz="1000" b="0" i="0" u="none" strike="noStrike" cap="none" dirty="0">
                <a:solidFill>
                  <a:schemeClr val="dk1"/>
                </a:solidFill>
                <a:latin typeface="Libre Franklin"/>
                <a:ea typeface="Libre Franklin"/>
                <a:cs typeface="Libre Franklin"/>
                <a:sym typeface="Libre Franklin"/>
              </a:rPr>
              <a:t>Help fleets select the appropriate tires for their specific driving conditions and reduce tire wear or avoid breakdowns</a:t>
            </a:r>
            <a:endParaRPr sz="1000" b="0" i="0" u="none" strike="noStrike" cap="none" dirty="0">
              <a:solidFill>
                <a:schemeClr val="dk1"/>
              </a:solidFill>
              <a:latin typeface="Libre Franklin"/>
              <a:ea typeface="Libre Franklin"/>
              <a:cs typeface="Libre Franklin"/>
              <a:sym typeface="Libre Franklin"/>
            </a:endParaRPr>
          </a:p>
        </p:txBody>
      </p:sp>
      <p:sp>
        <p:nvSpPr>
          <p:cNvPr id="723" name="Google Shape;723;g23f97a82ee7_0_0"/>
          <p:cNvSpPr/>
          <p:nvPr/>
        </p:nvSpPr>
        <p:spPr>
          <a:xfrm>
            <a:off x="4686900" y="759325"/>
            <a:ext cx="2151600" cy="1946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000" b="1" i="0" u="sng" strike="noStrike" cap="none" dirty="0">
                <a:solidFill>
                  <a:schemeClr val="dk1"/>
                </a:solidFill>
                <a:latin typeface="Libre Franklin"/>
                <a:ea typeface="Libre Franklin"/>
                <a:cs typeface="Libre Franklin"/>
                <a:sym typeface="Libre Franklin"/>
              </a:rPr>
              <a:t>Strategy</a:t>
            </a:r>
            <a:endParaRPr sz="1000" b="1" i="0" u="none" strike="noStrike" cap="none" dirty="0">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dk1"/>
                </a:solidFill>
                <a:latin typeface="Libre Franklin"/>
                <a:ea typeface="Libre Franklin"/>
                <a:cs typeface="Libre Franklin"/>
                <a:sym typeface="Libre Franklin"/>
              </a:rPr>
              <a:t>Utilize digital twin to expand into price-per-kilometer (PPK) subscription model with products appropriately priced to win business from large fleets</a:t>
            </a:r>
            <a:endParaRPr sz="1000" b="0" i="0" u="none" strike="noStrike" cap="none" dirty="0">
              <a:solidFill>
                <a:schemeClr val="dk1"/>
              </a:solidFill>
              <a:latin typeface="Libre Franklin"/>
              <a:ea typeface="Libre Franklin"/>
              <a:cs typeface="Libre Franklin"/>
              <a:sym typeface="Libre Franklin"/>
            </a:endParaRPr>
          </a:p>
          <a:p>
            <a:pPr marL="45720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Libre Franklin"/>
              <a:ea typeface="Libre Franklin"/>
              <a:cs typeface="Libre Franklin"/>
              <a:sym typeface="Libre Franklin"/>
            </a:endParaRPr>
          </a:p>
        </p:txBody>
      </p:sp>
      <p:sp>
        <p:nvSpPr>
          <p:cNvPr id="724" name="Google Shape;724;g23f97a82ee7_0_0"/>
          <p:cNvSpPr/>
          <p:nvPr/>
        </p:nvSpPr>
        <p:spPr>
          <a:xfrm>
            <a:off x="4686899" y="4424024"/>
            <a:ext cx="4373225" cy="40767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sng" strike="noStrike" cap="none" dirty="0">
                <a:solidFill>
                  <a:srgbClr val="2E2E38"/>
                </a:solidFill>
                <a:latin typeface="Libre Franklin"/>
                <a:ea typeface="Libre Franklin"/>
                <a:cs typeface="Libre Franklin"/>
                <a:sym typeface="Libre Franklin"/>
              </a:rPr>
              <a:t>Industry</a:t>
            </a:r>
            <a:r>
              <a:rPr lang="en" sz="1000" b="0" i="0" u="none" strike="noStrike" cap="none" dirty="0">
                <a:solidFill>
                  <a:srgbClr val="2E2E38"/>
                </a:solidFill>
                <a:latin typeface="Libre Franklin"/>
                <a:ea typeface="Libre Franklin"/>
                <a:cs typeface="Libre Franklin"/>
                <a:sym typeface="Libre Franklin"/>
              </a:rPr>
              <a:t> - Tire and rubber manufacturing </a:t>
            </a:r>
            <a:endParaRPr sz="1000" b="0" i="0" u="none" strike="noStrike" cap="none" dirty="0">
              <a:solidFill>
                <a:srgbClr val="2E2E38"/>
              </a:solidFill>
              <a:latin typeface="Libre Franklin"/>
              <a:ea typeface="Libre Franklin"/>
              <a:cs typeface="Libre Franklin"/>
              <a:sym typeface="Libre Franklin"/>
            </a:endParaRPr>
          </a:p>
        </p:txBody>
      </p:sp>
      <p:sp>
        <p:nvSpPr>
          <p:cNvPr id="725" name="Google Shape;725;g23f97a82ee7_0_0"/>
          <p:cNvSpPr/>
          <p:nvPr/>
        </p:nvSpPr>
        <p:spPr>
          <a:xfrm>
            <a:off x="3819350" y="211875"/>
            <a:ext cx="1622400" cy="494400"/>
          </a:xfrm>
          <a:prstGeom prst="rect">
            <a:avLst/>
          </a:prstGeom>
          <a:solidFill>
            <a:srgbClr val="287FD6"/>
          </a:solidFill>
          <a:ln>
            <a:noFill/>
          </a:ln>
        </p:spPr>
        <p:txBody>
          <a:bodyPr spcFirstLastPara="1" wrap="square" lIns="274325" tIns="228600" rIns="182875" bIns="22860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 sz="1900" b="1" i="0" u="none" strike="noStrike" cap="none">
                <a:solidFill>
                  <a:schemeClr val="lt1"/>
                </a:solidFill>
                <a:latin typeface="Libre Franklin"/>
                <a:ea typeface="Libre Franklin"/>
                <a:cs typeface="Libre Franklin"/>
                <a:sym typeface="Libre Franklin"/>
              </a:rPr>
              <a:t>Deloitte</a:t>
            </a:r>
            <a:endParaRPr sz="1900" b="1" i="0" u="none" strike="noStrike" cap="none">
              <a:solidFill>
                <a:schemeClr val="lt1"/>
              </a:solidFill>
              <a:latin typeface="Libre Franklin"/>
              <a:ea typeface="Libre Franklin"/>
              <a:cs typeface="Libre Franklin"/>
              <a:sym typeface="Libre Franklin"/>
            </a:endParaRPr>
          </a:p>
        </p:txBody>
      </p:sp>
      <p:sp>
        <p:nvSpPr>
          <p:cNvPr id="726" name="Google Shape;726;g23f97a82ee7_0_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cxnSp>
        <p:nvCxnSpPr>
          <p:cNvPr id="731" name="Google Shape;731;g23f97a62c81_0_5"/>
          <p:cNvCxnSpPr/>
          <p:nvPr/>
        </p:nvCxnSpPr>
        <p:spPr>
          <a:xfrm>
            <a:off x="4276825" y="894925"/>
            <a:ext cx="0" cy="3928200"/>
          </a:xfrm>
          <a:prstGeom prst="straightConnector1">
            <a:avLst/>
          </a:prstGeom>
          <a:noFill/>
          <a:ln w="9525" cap="flat" cmpd="sng">
            <a:solidFill>
              <a:schemeClr val="dk2"/>
            </a:solidFill>
            <a:prstDash val="solid"/>
            <a:round/>
            <a:headEnd type="none" w="sm" len="sm"/>
            <a:tailEnd type="none" w="sm" len="sm"/>
          </a:ln>
        </p:spPr>
      </p:cxnSp>
      <p:cxnSp>
        <p:nvCxnSpPr>
          <p:cNvPr id="732" name="Google Shape;732;g23f97a62c81_0_5"/>
          <p:cNvCxnSpPr/>
          <p:nvPr/>
        </p:nvCxnSpPr>
        <p:spPr>
          <a:xfrm>
            <a:off x="602900" y="2703625"/>
            <a:ext cx="7517400" cy="9300"/>
          </a:xfrm>
          <a:prstGeom prst="straightConnector1">
            <a:avLst/>
          </a:prstGeom>
          <a:noFill/>
          <a:ln w="9525" cap="flat" cmpd="sng">
            <a:solidFill>
              <a:schemeClr val="dk2"/>
            </a:solidFill>
            <a:prstDash val="solid"/>
            <a:round/>
            <a:headEnd type="none" w="sm" len="sm"/>
            <a:tailEnd type="none" w="sm" len="sm"/>
          </a:ln>
        </p:spPr>
      </p:cxnSp>
      <p:sp>
        <p:nvSpPr>
          <p:cNvPr id="733" name="Google Shape;733;g23f97a62c81_0_5"/>
          <p:cNvSpPr/>
          <p:nvPr/>
        </p:nvSpPr>
        <p:spPr>
          <a:xfrm>
            <a:off x="5877263" y="4295838"/>
            <a:ext cx="1368900" cy="57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Libre Franklin"/>
                <a:ea typeface="Libre Franklin"/>
                <a:cs typeface="Libre Franklin"/>
                <a:sym typeface="Libre Franklin"/>
              </a:rPr>
              <a:t>E-commerce</a:t>
            </a:r>
            <a:endParaRPr sz="1000" b="0" i="0" u="none" strike="noStrike" cap="none">
              <a:solidFill>
                <a:srgbClr val="000000"/>
              </a:solidFill>
              <a:latin typeface="Libre Franklin"/>
              <a:ea typeface="Libre Franklin"/>
              <a:cs typeface="Libre Franklin"/>
              <a:sym typeface="Libre Franklin"/>
            </a:endParaRPr>
          </a:p>
        </p:txBody>
      </p:sp>
      <p:sp>
        <p:nvSpPr>
          <p:cNvPr id="734" name="Google Shape;734;g23f97a62c81_0_5"/>
          <p:cNvSpPr/>
          <p:nvPr/>
        </p:nvSpPr>
        <p:spPr>
          <a:xfrm>
            <a:off x="1605300" y="4295838"/>
            <a:ext cx="1368900" cy="57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Libre Franklin"/>
                <a:ea typeface="Libre Franklin"/>
                <a:cs typeface="Libre Franklin"/>
                <a:sym typeface="Libre Franklin"/>
              </a:rPr>
              <a:t>Life Sciences</a:t>
            </a:r>
            <a:endParaRPr sz="1000" b="0" i="0" u="none" strike="noStrike" cap="none">
              <a:solidFill>
                <a:srgbClr val="000000"/>
              </a:solidFill>
              <a:latin typeface="Libre Franklin"/>
              <a:ea typeface="Libre Franklin"/>
              <a:cs typeface="Libre Franklin"/>
              <a:sym typeface="Libre Franklin"/>
            </a:endParaRPr>
          </a:p>
        </p:txBody>
      </p:sp>
      <p:sp>
        <p:nvSpPr>
          <p:cNvPr id="735" name="Google Shape;735;g23f97a62c81_0_5"/>
          <p:cNvSpPr/>
          <p:nvPr/>
        </p:nvSpPr>
        <p:spPr>
          <a:xfrm>
            <a:off x="5877275" y="800088"/>
            <a:ext cx="1368900" cy="57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ibre Franklin"/>
                <a:ea typeface="Libre Franklin"/>
                <a:cs typeface="Libre Franklin"/>
                <a:sym typeface="Libre Franklin"/>
              </a:rPr>
              <a:t>Manufacturing</a:t>
            </a:r>
            <a:endParaRPr sz="900" b="0" i="0" u="none" strike="noStrike" cap="none">
              <a:solidFill>
                <a:srgbClr val="000000"/>
              </a:solidFill>
              <a:latin typeface="Libre Franklin"/>
              <a:ea typeface="Libre Franklin"/>
              <a:cs typeface="Libre Franklin"/>
              <a:sym typeface="Libre Franklin"/>
            </a:endParaRPr>
          </a:p>
        </p:txBody>
      </p:sp>
      <p:sp>
        <p:nvSpPr>
          <p:cNvPr id="736" name="Google Shape;736;g23f97a62c81_0_5"/>
          <p:cNvSpPr/>
          <p:nvPr/>
        </p:nvSpPr>
        <p:spPr>
          <a:xfrm>
            <a:off x="1605300" y="800100"/>
            <a:ext cx="1368900" cy="57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Libre Franklin"/>
                <a:ea typeface="Libre Franklin"/>
                <a:cs typeface="Libre Franklin"/>
                <a:sym typeface="Libre Franklin"/>
              </a:rPr>
              <a:t>Consumer Products</a:t>
            </a:r>
            <a:endParaRPr sz="1000" b="0" i="0" u="none" strike="noStrike" cap="none">
              <a:solidFill>
                <a:srgbClr val="000000"/>
              </a:solidFill>
              <a:latin typeface="Libre Franklin"/>
              <a:ea typeface="Libre Franklin"/>
              <a:cs typeface="Libre Franklin"/>
              <a:sym typeface="Libre Franklin"/>
            </a:endParaRPr>
          </a:p>
        </p:txBody>
      </p:sp>
      <p:pic>
        <p:nvPicPr>
          <p:cNvPr id="737" name="Google Shape;737;g23f97a62c81_0_5" descr="Autodesk logo and symbol, meaning, history, PNG"/>
          <p:cNvPicPr preferRelativeResize="0"/>
          <p:nvPr/>
        </p:nvPicPr>
        <p:blipFill rotWithShape="1">
          <a:blip r:embed="rId3">
            <a:alphaModFix/>
          </a:blip>
          <a:srcRect t="33396" b="32051"/>
          <a:stretch/>
        </p:blipFill>
        <p:spPr>
          <a:xfrm>
            <a:off x="6295100" y="1462804"/>
            <a:ext cx="1230275" cy="265670"/>
          </a:xfrm>
          <a:prstGeom prst="rect">
            <a:avLst/>
          </a:prstGeom>
          <a:noFill/>
          <a:ln>
            <a:noFill/>
          </a:ln>
        </p:spPr>
      </p:pic>
      <p:pic>
        <p:nvPicPr>
          <p:cNvPr id="738" name="Google Shape;738;g23f97a62c81_0_5" descr="GE HealthCare goes public and other digital health deals | Digital Health  Business &amp; Technology"/>
          <p:cNvPicPr preferRelativeResize="0"/>
          <p:nvPr/>
        </p:nvPicPr>
        <p:blipFill rotWithShape="1">
          <a:blip r:embed="rId4">
            <a:alphaModFix/>
          </a:blip>
          <a:srcRect l="7042" t="26795" r="6331" b="27507"/>
          <a:stretch/>
        </p:blipFill>
        <p:spPr>
          <a:xfrm>
            <a:off x="2159562" y="3337661"/>
            <a:ext cx="1209900" cy="333464"/>
          </a:xfrm>
          <a:prstGeom prst="rect">
            <a:avLst/>
          </a:prstGeom>
          <a:noFill/>
          <a:ln>
            <a:noFill/>
          </a:ln>
        </p:spPr>
      </p:pic>
      <p:pic>
        <p:nvPicPr>
          <p:cNvPr id="739" name="Google Shape;739;g23f97a62c81_0_5"/>
          <p:cNvPicPr preferRelativeResize="0"/>
          <p:nvPr/>
        </p:nvPicPr>
        <p:blipFill rotWithShape="1">
          <a:blip r:embed="rId5">
            <a:alphaModFix/>
          </a:blip>
          <a:srcRect/>
          <a:stretch/>
        </p:blipFill>
        <p:spPr>
          <a:xfrm>
            <a:off x="4253700" y="1426848"/>
            <a:ext cx="841475" cy="337577"/>
          </a:xfrm>
          <a:prstGeom prst="rect">
            <a:avLst/>
          </a:prstGeom>
          <a:noFill/>
          <a:ln>
            <a:noFill/>
          </a:ln>
        </p:spPr>
      </p:pic>
      <p:pic>
        <p:nvPicPr>
          <p:cNvPr id="740" name="Google Shape;740;g23f97a62c81_0_5"/>
          <p:cNvPicPr preferRelativeResize="0"/>
          <p:nvPr/>
        </p:nvPicPr>
        <p:blipFill rotWithShape="1">
          <a:blip r:embed="rId6">
            <a:alphaModFix/>
          </a:blip>
          <a:srcRect/>
          <a:stretch/>
        </p:blipFill>
        <p:spPr>
          <a:xfrm>
            <a:off x="2487588" y="3871000"/>
            <a:ext cx="984426" cy="224973"/>
          </a:xfrm>
          <a:prstGeom prst="rect">
            <a:avLst/>
          </a:prstGeom>
          <a:noFill/>
          <a:ln>
            <a:noFill/>
          </a:ln>
        </p:spPr>
      </p:pic>
      <p:pic>
        <p:nvPicPr>
          <p:cNvPr id="741" name="Google Shape;741;g23f97a62c81_0_5"/>
          <p:cNvPicPr preferRelativeResize="0"/>
          <p:nvPr/>
        </p:nvPicPr>
        <p:blipFill rotWithShape="1">
          <a:blip r:embed="rId7">
            <a:alphaModFix/>
          </a:blip>
          <a:srcRect l="2333" t="5468" r="5431" b="4885"/>
          <a:stretch/>
        </p:blipFill>
        <p:spPr>
          <a:xfrm>
            <a:off x="2272288" y="2870660"/>
            <a:ext cx="984424" cy="309277"/>
          </a:xfrm>
          <a:prstGeom prst="rect">
            <a:avLst/>
          </a:prstGeom>
          <a:noFill/>
          <a:ln>
            <a:noFill/>
          </a:ln>
        </p:spPr>
      </p:pic>
      <p:pic>
        <p:nvPicPr>
          <p:cNvPr id="742" name="Google Shape;742;g23f97a62c81_0_5"/>
          <p:cNvPicPr preferRelativeResize="0"/>
          <p:nvPr/>
        </p:nvPicPr>
        <p:blipFill rotWithShape="1">
          <a:blip r:embed="rId8">
            <a:alphaModFix/>
          </a:blip>
          <a:srcRect/>
          <a:stretch/>
        </p:blipFill>
        <p:spPr>
          <a:xfrm>
            <a:off x="3966225" y="2289350"/>
            <a:ext cx="789603" cy="309275"/>
          </a:xfrm>
          <a:prstGeom prst="rect">
            <a:avLst/>
          </a:prstGeom>
          <a:noFill/>
          <a:ln>
            <a:noFill/>
          </a:ln>
        </p:spPr>
      </p:pic>
      <p:pic>
        <p:nvPicPr>
          <p:cNvPr id="743" name="Google Shape;743;g23f97a62c81_0_5"/>
          <p:cNvPicPr preferRelativeResize="0"/>
          <p:nvPr/>
        </p:nvPicPr>
        <p:blipFill rotWithShape="1">
          <a:blip r:embed="rId9">
            <a:alphaModFix/>
          </a:blip>
          <a:srcRect/>
          <a:stretch/>
        </p:blipFill>
        <p:spPr>
          <a:xfrm>
            <a:off x="3200071" y="1053151"/>
            <a:ext cx="1076756" cy="328925"/>
          </a:xfrm>
          <a:prstGeom prst="rect">
            <a:avLst/>
          </a:prstGeom>
          <a:noFill/>
          <a:ln>
            <a:noFill/>
          </a:ln>
        </p:spPr>
      </p:pic>
      <p:pic>
        <p:nvPicPr>
          <p:cNvPr id="744" name="Google Shape;744;g23f97a62c81_0_5"/>
          <p:cNvPicPr preferRelativeResize="0"/>
          <p:nvPr/>
        </p:nvPicPr>
        <p:blipFill rotWithShape="1">
          <a:blip r:embed="rId10">
            <a:alphaModFix/>
          </a:blip>
          <a:srcRect t="25347" b="27121"/>
          <a:stretch/>
        </p:blipFill>
        <p:spPr>
          <a:xfrm>
            <a:off x="3519557" y="2607137"/>
            <a:ext cx="841469" cy="224974"/>
          </a:xfrm>
          <a:prstGeom prst="rect">
            <a:avLst/>
          </a:prstGeom>
          <a:noFill/>
          <a:ln>
            <a:noFill/>
          </a:ln>
        </p:spPr>
      </p:pic>
      <p:pic>
        <p:nvPicPr>
          <p:cNvPr id="745" name="Google Shape;745;g23f97a62c81_0_5"/>
          <p:cNvPicPr preferRelativeResize="0"/>
          <p:nvPr/>
        </p:nvPicPr>
        <p:blipFill rotWithShape="1">
          <a:blip r:embed="rId11">
            <a:alphaModFix/>
          </a:blip>
          <a:srcRect/>
          <a:stretch/>
        </p:blipFill>
        <p:spPr>
          <a:xfrm>
            <a:off x="5197638" y="1751010"/>
            <a:ext cx="984426" cy="210013"/>
          </a:xfrm>
          <a:prstGeom prst="rect">
            <a:avLst/>
          </a:prstGeom>
          <a:noFill/>
          <a:ln>
            <a:noFill/>
          </a:ln>
        </p:spPr>
      </p:pic>
      <p:pic>
        <p:nvPicPr>
          <p:cNvPr id="747" name="Google Shape;747;g23f97a62c81_0_5"/>
          <p:cNvPicPr preferRelativeResize="0"/>
          <p:nvPr/>
        </p:nvPicPr>
        <p:blipFill rotWithShape="1">
          <a:blip r:embed="rId12">
            <a:alphaModFix/>
          </a:blip>
          <a:srcRect/>
          <a:stretch/>
        </p:blipFill>
        <p:spPr>
          <a:xfrm>
            <a:off x="5171577" y="1254129"/>
            <a:ext cx="789601" cy="444145"/>
          </a:xfrm>
          <a:prstGeom prst="rect">
            <a:avLst/>
          </a:prstGeom>
          <a:noFill/>
          <a:ln>
            <a:noFill/>
          </a:ln>
        </p:spPr>
      </p:pic>
      <p:pic>
        <p:nvPicPr>
          <p:cNvPr id="748" name="Google Shape;748;g23f97a62c81_0_5"/>
          <p:cNvPicPr preferRelativeResize="0"/>
          <p:nvPr/>
        </p:nvPicPr>
        <p:blipFill rotWithShape="1">
          <a:blip r:embed="rId13">
            <a:alphaModFix/>
          </a:blip>
          <a:srcRect/>
          <a:stretch/>
        </p:blipFill>
        <p:spPr>
          <a:xfrm>
            <a:off x="5165726" y="2103571"/>
            <a:ext cx="841475" cy="503566"/>
          </a:xfrm>
          <a:prstGeom prst="rect">
            <a:avLst/>
          </a:prstGeom>
          <a:noFill/>
          <a:ln>
            <a:noFill/>
          </a:ln>
        </p:spPr>
      </p:pic>
      <p:pic>
        <p:nvPicPr>
          <p:cNvPr id="749" name="Google Shape;749;g23f97a62c81_0_5"/>
          <p:cNvPicPr preferRelativeResize="0"/>
          <p:nvPr/>
        </p:nvPicPr>
        <p:blipFill rotWithShape="1">
          <a:blip r:embed="rId14">
            <a:alphaModFix/>
          </a:blip>
          <a:srcRect l="8090" t="36688" r="8920" b="35928"/>
          <a:stretch/>
        </p:blipFill>
        <p:spPr>
          <a:xfrm>
            <a:off x="3053937" y="1961025"/>
            <a:ext cx="1369051" cy="309275"/>
          </a:xfrm>
          <a:prstGeom prst="rect">
            <a:avLst/>
          </a:prstGeom>
          <a:noFill/>
          <a:ln>
            <a:noFill/>
          </a:ln>
        </p:spPr>
      </p:pic>
      <p:pic>
        <p:nvPicPr>
          <p:cNvPr id="750" name="Google Shape;750;g23f97a62c81_0_5"/>
          <p:cNvPicPr preferRelativeResize="0"/>
          <p:nvPr/>
        </p:nvPicPr>
        <p:blipFill rotWithShape="1">
          <a:blip r:embed="rId15">
            <a:alphaModFix/>
          </a:blip>
          <a:srcRect/>
          <a:stretch/>
        </p:blipFill>
        <p:spPr>
          <a:xfrm>
            <a:off x="3924282" y="2817925"/>
            <a:ext cx="621189" cy="493801"/>
          </a:xfrm>
          <a:prstGeom prst="rect">
            <a:avLst/>
          </a:prstGeom>
          <a:noFill/>
          <a:ln>
            <a:noFill/>
          </a:ln>
        </p:spPr>
      </p:pic>
      <p:pic>
        <p:nvPicPr>
          <p:cNvPr id="751" name="Google Shape;751;g23f97a62c81_0_5"/>
          <p:cNvPicPr preferRelativeResize="0"/>
          <p:nvPr/>
        </p:nvPicPr>
        <p:blipFill rotWithShape="1">
          <a:blip r:embed="rId16">
            <a:alphaModFix/>
          </a:blip>
          <a:srcRect/>
          <a:stretch/>
        </p:blipFill>
        <p:spPr>
          <a:xfrm>
            <a:off x="4498875" y="3718276"/>
            <a:ext cx="1368900" cy="380249"/>
          </a:xfrm>
          <a:prstGeom prst="rect">
            <a:avLst/>
          </a:prstGeom>
          <a:noFill/>
          <a:ln>
            <a:noFill/>
          </a:ln>
        </p:spPr>
      </p:pic>
      <p:pic>
        <p:nvPicPr>
          <p:cNvPr id="752" name="Google Shape;752;g23f97a62c81_0_5"/>
          <p:cNvPicPr preferRelativeResize="0"/>
          <p:nvPr/>
        </p:nvPicPr>
        <p:blipFill rotWithShape="1">
          <a:blip r:embed="rId7">
            <a:alphaModFix/>
          </a:blip>
          <a:srcRect l="2333" t="5468" r="5431" b="4885"/>
          <a:stretch/>
        </p:blipFill>
        <p:spPr>
          <a:xfrm>
            <a:off x="4883363" y="3455523"/>
            <a:ext cx="984424" cy="309277"/>
          </a:xfrm>
          <a:prstGeom prst="rect">
            <a:avLst/>
          </a:prstGeom>
          <a:noFill/>
          <a:ln>
            <a:noFill/>
          </a:ln>
        </p:spPr>
      </p:pic>
      <p:sp>
        <p:nvSpPr>
          <p:cNvPr id="753" name="Google Shape;753;g23f97a62c81_0_5"/>
          <p:cNvSpPr txBox="1">
            <a:spLocks noGrp="1"/>
          </p:cNvSpPr>
          <p:nvPr>
            <p:ph type="title"/>
          </p:nvPr>
        </p:nvSpPr>
        <p:spPr>
          <a:xfrm>
            <a:off x="0" y="0"/>
            <a:ext cx="5686800" cy="461700"/>
          </a:xfrm>
          <a:prstGeom prst="rect">
            <a:avLst/>
          </a:prstGeom>
          <a:solidFill>
            <a:schemeClr val="lt1"/>
          </a:solid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 sz="2800">
                <a:solidFill>
                  <a:schemeClr val="dk1"/>
                </a:solidFill>
              </a:rPr>
              <a:t> Technology Implementers</a:t>
            </a:r>
            <a:endParaRPr sz="2800">
              <a:solidFill>
                <a:schemeClr val="dk1"/>
              </a:solidFill>
            </a:endParaRPr>
          </a:p>
        </p:txBody>
      </p:sp>
      <p:sp>
        <p:nvSpPr>
          <p:cNvPr id="754" name="Google Shape;754;g23f97a62c81_0_5"/>
          <p:cNvSpPr/>
          <p:nvPr/>
        </p:nvSpPr>
        <p:spPr>
          <a:xfrm>
            <a:off x="7913725" y="3671125"/>
            <a:ext cx="1230300" cy="1500300"/>
          </a:xfrm>
          <a:prstGeom prst="rect">
            <a:avLst/>
          </a:prstGeom>
          <a:no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000">
                <a:solidFill>
                  <a:schemeClr val="dk1"/>
                </a:solidFill>
                <a:latin typeface="Libre Franklin"/>
                <a:ea typeface="Libre Franklin"/>
                <a:cs typeface="Libre Franklin"/>
                <a:sym typeface="Libre Franklin"/>
              </a:rPr>
              <a:t>*</a:t>
            </a:r>
            <a:r>
              <a:rPr lang="en" sz="1000" b="0" i="0" u="none" strike="noStrike" cap="none">
                <a:solidFill>
                  <a:schemeClr val="dk1"/>
                </a:solidFill>
                <a:latin typeface="Libre Franklin"/>
                <a:ea typeface="Libre Franklin"/>
                <a:cs typeface="Libre Franklin"/>
                <a:sym typeface="Libre Franklin"/>
              </a:rPr>
              <a:t>Refer to details of all implementers and their platforms in annexure- page 5</a:t>
            </a:r>
            <a:r>
              <a:rPr lang="en" sz="1000">
                <a:solidFill>
                  <a:schemeClr val="dk1"/>
                </a:solidFill>
                <a:latin typeface="Libre Franklin"/>
                <a:ea typeface="Libre Franklin"/>
                <a:cs typeface="Libre Franklin"/>
                <a:sym typeface="Libre Franklin"/>
              </a:rPr>
              <a:t>1</a:t>
            </a:r>
            <a:r>
              <a:rPr lang="en" sz="1000" b="0" i="0" u="none" strike="noStrike" cap="none">
                <a:solidFill>
                  <a:schemeClr val="dk1"/>
                </a:solidFill>
                <a:latin typeface="Libre Franklin"/>
                <a:ea typeface="Libre Franklin"/>
                <a:cs typeface="Libre Franklin"/>
                <a:sym typeface="Libre Franklin"/>
              </a:rPr>
              <a:t>-6</a:t>
            </a:r>
            <a:r>
              <a:rPr lang="en" sz="1000">
                <a:solidFill>
                  <a:schemeClr val="dk1"/>
                </a:solidFill>
                <a:latin typeface="Libre Franklin"/>
                <a:ea typeface="Libre Franklin"/>
                <a:cs typeface="Libre Franklin"/>
                <a:sym typeface="Libre Franklin"/>
              </a:rPr>
              <a:t>0</a:t>
            </a:r>
            <a:endParaRPr sz="1000" b="0" i="0" u="none" strike="noStrike" cap="none">
              <a:solidFill>
                <a:schemeClr val="dk1"/>
              </a:solidFill>
              <a:latin typeface="Libre Franklin"/>
              <a:ea typeface="Libre Franklin"/>
              <a:cs typeface="Libre Franklin"/>
              <a:sym typeface="Libre Franklin"/>
            </a:endParaRPr>
          </a:p>
        </p:txBody>
      </p:sp>
      <p:sp>
        <p:nvSpPr>
          <p:cNvPr id="755" name="Google Shape;755;g23f97a62c81_0_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aphicFrame>
        <p:nvGraphicFramePr>
          <p:cNvPr id="169" name="Google Shape;169;p8"/>
          <p:cNvGraphicFramePr/>
          <p:nvPr/>
        </p:nvGraphicFramePr>
        <p:xfrm>
          <a:off x="292608" y="649589"/>
          <a:ext cx="8399725" cy="3778950"/>
        </p:xfrm>
        <a:graphic>
          <a:graphicData uri="http://schemas.openxmlformats.org/drawingml/2006/table">
            <a:tbl>
              <a:tblPr>
                <a:noFill/>
                <a:tableStyleId>{EA4827B4-25AA-4A69-BAE6-D7990F768AE2}</a:tableStyleId>
              </a:tblPr>
              <a:tblGrid>
                <a:gridCol w="847725">
                  <a:extLst>
                    <a:ext uri="{9D8B030D-6E8A-4147-A177-3AD203B41FA5}">
                      <a16:colId xmlns:a16="http://schemas.microsoft.com/office/drawing/2014/main" val="20000"/>
                    </a:ext>
                  </a:extLst>
                </a:gridCol>
                <a:gridCol w="7552000">
                  <a:extLst>
                    <a:ext uri="{9D8B030D-6E8A-4147-A177-3AD203B41FA5}">
                      <a16:colId xmlns:a16="http://schemas.microsoft.com/office/drawing/2014/main" val="20001"/>
                    </a:ext>
                  </a:extLst>
                </a:gridCol>
              </a:tblGrid>
              <a:tr h="417425">
                <a:tc>
                  <a:txBody>
                    <a:bodyPr/>
                    <a:lstStyle/>
                    <a:p>
                      <a:pPr marL="0" marR="0" lvl="0" indent="0" algn="ctr" rtl="0">
                        <a:lnSpc>
                          <a:spcPct val="90000"/>
                        </a:lnSpc>
                        <a:spcBef>
                          <a:spcPts val="0"/>
                        </a:spcBef>
                        <a:spcAft>
                          <a:spcPts val="0"/>
                        </a:spcAft>
                        <a:buClr>
                          <a:schemeClr val="dk2"/>
                        </a:buClr>
                        <a:buSzPts val="2400"/>
                        <a:buFont typeface="Libre Franklin"/>
                        <a:buNone/>
                      </a:pPr>
                      <a:r>
                        <a:rPr lang="en" sz="2400" b="1" u="none" strike="noStrike" cap="none">
                          <a:solidFill>
                            <a:srgbClr val="1655A2"/>
                          </a:solidFill>
                          <a:latin typeface="Libre Franklin"/>
                          <a:ea typeface="Libre Franklin"/>
                          <a:cs typeface="Libre Franklin"/>
                          <a:sym typeface="Libre Franklin"/>
                        </a:rPr>
                        <a:t>01</a:t>
                      </a:r>
                      <a:endParaRPr sz="110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400"/>
                        <a:buFont typeface="Arial"/>
                        <a:buNone/>
                      </a:pPr>
                      <a:r>
                        <a:rPr lang="en" sz="1400" b="1" u="none" strike="noStrike" cap="none">
                          <a:latin typeface="Libre Franklin"/>
                          <a:ea typeface="Libre Franklin"/>
                          <a:cs typeface="Libre Franklin"/>
                          <a:sym typeface="Libre Franklin"/>
                        </a:rPr>
                        <a:t>Introductions</a:t>
                      </a:r>
                      <a:endParaRPr sz="1100"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417425">
                <a:tc>
                  <a:txBody>
                    <a:bodyPr/>
                    <a:lstStyle/>
                    <a:p>
                      <a:pPr marL="0" marR="0" lvl="0" indent="0" algn="ctr" rtl="0">
                        <a:lnSpc>
                          <a:spcPct val="90000"/>
                        </a:lnSpc>
                        <a:spcBef>
                          <a:spcPts val="0"/>
                        </a:spcBef>
                        <a:spcAft>
                          <a:spcPts val="0"/>
                        </a:spcAft>
                        <a:buClr>
                          <a:srgbClr val="1655A2"/>
                        </a:buClr>
                        <a:buSzPts val="2400"/>
                        <a:buFont typeface="Libre Franklin"/>
                        <a:buNone/>
                      </a:pPr>
                      <a:r>
                        <a:rPr lang="en" sz="2400" b="1" i="0" u="none" strike="noStrike" cap="none">
                          <a:solidFill>
                            <a:srgbClr val="1655A2"/>
                          </a:solidFill>
                          <a:latin typeface="Libre Franklin"/>
                          <a:ea typeface="Libre Franklin"/>
                          <a:cs typeface="Libre Franklin"/>
                          <a:sym typeface="Libre Franklin"/>
                        </a:rPr>
                        <a:t>02</a:t>
                      </a:r>
                      <a:endParaRPr sz="110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100"/>
                        <a:buFont typeface="Arial"/>
                        <a:buNone/>
                      </a:pPr>
                      <a:r>
                        <a:rPr lang="en" sz="1400" b="1" u="none" strike="noStrike" cap="none">
                          <a:latin typeface="Libre Franklin"/>
                          <a:ea typeface="Libre Franklin"/>
                          <a:cs typeface="Libre Franklin"/>
                          <a:sym typeface="Libre Franklin"/>
                        </a:rPr>
                        <a:t>What is a Digital Twin</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417425">
                <a:tc>
                  <a:txBody>
                    <a:bodyPr/>
                    <a:lstStyle/>
                    <a:p>
                      <a:pPr marL="0" marR="0" lvl="0" indent="0" algn="ctr" rtl="0">
                        <a:lnSpc>
                          <a:spcPct val="90000"/>
                        </a:lnSpc>
                        <a:spcBef>
                          <a:spcPts val="0"/>
                        </a:spcBef>
                        <a:spcAft>
                          <a:spcPts val="0"/>
                        </a:spcAft>
                        <a:buClr>
                          <a:srgbClr val="1655A2"/>
                        </a:buClr>
                        <a:buSzPts val="2400"/>
                        <a:buFont typeface="Libre Franklin"/>
                        <a:buNone/>
                      </a:pPr>
                      <a:r>
                        <a:rPr lang="en" sz="2400" b="1" i="0" u="none" strike="noStrike" cap="none">
                          <a:solidFill>
                            <a:srgbClr val="1655A2"/>
                          </a:solidFill>
                          <a:latin typeface="Libre Franklin"/>
                          <a:ea typeface="Libre Franklin"/>
                          <a:cs typeface="Libre Franklin"/>
                          <a:sym typeface="Libre Franklin"/>
                        </a:rPr>
                        <a:t>03</a:t>
                      </a:r>
                      <a:endParaRPr sz="110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Digital Twin Market</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417425">
                <a:tc>
                  <a:txBody>
                    <a:bodyPr/>
                    <a:lstStyle/>
                    <a:p>
                      <a:pPr marL="0" marR="0" lvl="0" indent="0" algn="ctr" rtl="0">
                        <a:lnSpc>
                          <a:spcPct val="90000"/>
                        </a:lnSpc>
                        <a:spcBef>
                          <a:spcPts val="0"/>
                        </a:spcBef>
                        <a:spcAft>
                          <a:spcPts val="0"/>
                        </a:spcAft>
                        <a:buClr>
                          <a:srgbClr val="1655A2"/>
                        </a:buClr>
                        <a:buSzPts val="2400"/>
                        <a:buFont typeface="Libre Franklin"/>
                        <a:buNone/>
                      </a:pPr>
                      <a:r>
                        <a:rPr lang="en" sz="2400" b="1" i="0" u="none" strike="noStrike" cap="none">
                          <a:solidFill>
                            <a:srgbClr val="1655A2"/>
                          </a:solidFill>
                          <a:latin typeface="Libre Franklin"/>
                          <a:ea typeface="Libre Franklin"/>
                          <a:cs typeface="Libre Franklin"/>
                          <a:sym typeface="Libre Franklin"/>
                        </a:rPr>
                        <a:t>04</a:t>
                      </a:r>
                      <a:endParaRPr sz="110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Consumer Products &amp; Li</a:t>
                      </a:r>
                      <a:r>
                        <a:rPr lang="en" b="1">
                          <a:latin typeface="Libre Franklin"/>
                          <a:ea typeface="Libre Franklin"/>
                          <a:cs typeface="Libre Franklin"/>
                          <a:sym typeface="Libre Franklin"/>
                        </a:rPr>
                        <a:t>fe </a:t>
                      </a:r>
                      <a:r>
                        <a:rPr lang="en" sz="1400" b="1" u="none" strike="noStrike" cap="none">
                          <a:latin typeface="Libre Franklin"/>
                          <a:ea typeface="Libre Franklin"/>
                          <a:cs typeface="Libre Franklin"/>
                          <a:sym typeface="Libre Franklin"/>
                        </a:rPr>
                        <a:t>Science Case </a:t>
                      </a:r>
                      <a:r>
                        <a:rPr lang="en" b="1">
                          <a:latin typeface="Libre Franklin"/>
                          <a:ea typeface="Libre Franklin"/>
                          <a:cs typeface="Libre Franklin"/>
                          <a:sym typeface="Libre Franklin"/>
                        </a:rPr>
                        <a:t>S</a:t>
                      </a:r>
                      <a:r>
                        <a:rPr lang="en" sz="1400" b="1" u="none" strike="noStrike" cap="none">
                          <a:latin typeface="Libre Franklin"/>
                          <a:ea typeface="Libre Franklin"/>
                          <a:cs typeface="Libre Franklin"/>
                          <a:sym typeface="Libre Franklin"/>
                        </a:rPr>
                        <a:t>tory</a:t>
                      </a:r>
                      <a:endParaRPr sz="1100"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21850">
                <a:tc>
                  <a:txBody>
                    <a:bodyPr/>
                    <a:lstStyle/>
                    <a:p>
                      <a:pPr marL="0" marR="0" lvl="0" indent="0" algn="ctr" rtl="0">
                        <a:lnSpc>
                          <a:spcPct val="90000"/>
                        </a:lnSpc>
                        <a:spcBef>
                          <a:spcPts val="0"/>
                        </a:spcBef>
                        <a:spcAft>
                          <a:spcPts val="0"/>
                        </a:spcAft>
                        <a:buClr>
                          <a:schemeClr val="dk2"/>
                        </a:buClr>
                        <a:buSzPts val="2400"/>
                        <a:buFont typeface="Libre Franklin"/>
                        <a:buNone/>
                      </a:pPr>
                      <a:r>
                        <a:rPr lang="en" sz="2400" b="1" u="none" strike="noStrike" cap="none">
                          <a:solidFill>
                            <a:srgbClr val="1655A2"/>
                          </a:solidFill>
                          <a:latin typeface="Libre Franklin"/>
                          <a:ea typeface="Libre Franklin"/>
                          <a:cs typeface="Libre Franklin"/>
                          <a:sym typeface="Libre Franklin"/>
                        </a:rPr>
                        <a:t>05</a:t>
                      </a:r>
                      <a:endParaRPr sz="2400" b="1" i="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Supplementary Real World Use Cases </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421850">
                <a:tc>
                  <a:txBody>
                    <a:bodyPr/>
                    <a:lstStyle/>
                    <a:p>
                      <a:pPr marL="0" marR="0" lvl="0" indent="0" algn="ctr" rtl="0">
                        <a:lnSpc>
                          <a:spcPct val="90000"/>
                        </a:lnSpc>
                        <a:spcBef>
                          <a:spcPts val="0"/>
                        </a:spcBef>
                        <a:spcAft>
                          <a:spcPts val="0"/>
                        </a:spcAft>
                        <a:buClr>
                          <a:schemeClr val="dk2"/>
                        </a:buClr>
                        <a:buSzPts val="2400"/>
                        <a:buFont typeface="Libre Franklin"/>
                        <a:buNone/>
                      </a:pPr>
                      <a:r>
                        <a:rPr lang="en" sz="2400" b="1" u="none" strike="noStrike" cap="none">
                          <a:solidFill>
                            <a:srgbClr val="1655A2"/>
                          </a:solidFill>
                          <a:latin typeface="Libre Franklin"/>
                          <a:ea typeface="Libre Franklin"/>
                          <a:cs typeface="Libre Franklin"/>
                          <a:sym typeface="Libre Franklin"/>
                        </a:rPr>
                        <a:t>06</a:t>
                      </a:r>
                      <a:endParaRPr sz="2400" b="1" i="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Implementation Partners</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r h="421850">
                <a:tc>
                  <a:txBody>
                    <a:bodyPr/>
                    <a:lstStyle/>
                    <a:p>
                      <a:pPr marL="0" marR="0" lvl="0" indent="0" algn="ctr" rtl="0">
                        <a:lnSpc>
                          <a:spcPct val="90000"/>
                        </a:lnSpc>
                        <a:spcBef>
                          <a:spcPts val="0"/>
                        </a:spcBef>
                        <a:spcAft>
                          <a:spcPts val="0"/>
                        </a:spcAft>
                        <a:buClr>
                          <a:schemeClr val="dk2"/>
                        </a:buClr>
                        <a:buSzPts val="2400"/>
                        <a:buFont typeface="Libre Franklin"/>
                        <a:buNone/>
                      </a:pPr>
                      <a:r>
                        <a:rPr lang="en" sz="2400" b="1" u="none" strike="noStrike" cap="none">
                          <a:solidFill>
                            <a:srgbClr val="1655A2"/>
                          </a:solidFill>
                          <a:latin typeface="Libre Franklin"/>
                          <a:ea typeface="Libre Franklin"/>
                          <a:cs typeface="Libre Franklin"/>
                          <a:sym typeface="Libre Franklin"/>
                        </a:rPr>
                        <a:t>07</a:t>
                      </a:r>
                      <a:endParaRPr sz="2400" b="1" i="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Consulting Competitive Analysis</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421850">
                <a:tc>
                  <a:txBody>
                    <a:bodyPr/>
                    <a:lstStyle/>
                    <a:p>
                      <a:pPr marL="0" marR="0" lvl="0" indent="0" algn="ctr" rtl="0">
                        <a:lnSpc>
                          <a:spcPct val="90000"/>
                        </a:lnSpc>
                        <a:spcBef>
                          <a:spcPts val="0"/>
                        </a:spcBef>
                        <a:spcAft>
                          <a:spcPts val="0"/>
                        </a:spcAft>
                        <a:buClr>
                          <a:schemeClr val="dk2"/>
                        </a:buClr>
                        <a:buSzPts val="2400"/>
                        <a:buFont typeface="Libre Franklin"/>
                        <a:buNone/>
                      </a:pPr>
                      <a:r>
                        <a:rPr lang="en" sz="2400" b="1" u="none" strike="noStrike" cap="none">
                          <a:solidFill>
                            <a:srgbClr val="1655A2"/>
                          </a:solidFill>
                          <a:latin typeface="Libre Franklin"/>
                          <a:ea typeface="Libre Franklin"/>
                          <a:cs typeface="Libre Franklin"/>
                          <a:sym typeface="Libre Franklin"/>
                        </a:rPr>
                        <a:t>08</a:t>
                      </a:r>
                      <a:endParaRPr sz="2400" b="1" i="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400"/>
                        <a:buFont typeface="Libre Franklin"/>
                        <a:buNone/>
                      </a:pPr>
                      <a:r>
                        <a:rPr lang="en" sz="1400" b="1" u="none" strike="noStrike" cap="none">
                          <a:latin typeface="Libre Franklin"/>
                          <a:ea typeface="Libre Franklin"/>
                          <a:cs typeface="Libre Franklin"/>
                          <a:sym typeface="Libre Franklin"/>
                        </a:rPr>
                        <a:t>Final Takeaways / Recommendations</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7"/>
                  </a:ext>
                </a:extLst>
              </a:tr>
              <a:tr h="421850">
                <a:tc>
                  <a:txBody>
                    <a:bodyPr/>
                    <a:lstStyle/>
                    <a:p>
                      <a:pPr marL="0" marR="0" lvl="0" indent="0" algn="ctr" rtl="0">
                        <a:lnSpc>
                          <a:spcPct val="90000"/>
                        </a:lnSpc>
                        <a:spcBef>
                          <a:spcPts val="0"/>
                        </a:spcBef>
                        <a:spcAft>
                          <a:spcPts val="0"/>
                        </a:spcAft>
                        <a:buClr>
                          <a:srgbClr val="000000"/>
                        </a:buClr>
                        <a:buSzPts val="2400"/>
                        <a:buFont typeface="Arial"/>
                        <a:buNone/>
                      </a:pPr>
                      <a:r>
                        <a:rPr lang="en" sz="2400" b="1" u="none" strike="noStrike" cap="none">
                          <a:solidFill>
                            <a:srgbClr val="1655A2"/>
                          </a:solidFill>
                          <a:latin typeface="Libre Franklin"/>
                          <a:ea typeface="Libre Franklin"/>
                          <a:cs typeface="Libre Franklin"/>
                          <a:sym typeface="Libre Franklin"/>
                        </a:rPr>
                        <a:t>09</a:t>
                      </a:r>
                      <a:endParaRPr sz="2400" b="1" i="0" u="none" strike="noStrike" cap="none">
                        <a:solidFill>
                          <a:srgbClr val="1655A2"/>
                        </a:solidFill>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100"/>
                        <a:buFont typeface="Arial"/>
                        <a:buNone/>
                      </a:pPr>
                      <a:r>
                        <a:rPr lang="en" sz="1400" b="1" u="none" strike="noStrike" cap="none">
                          <a:latin typeface="Libre Franklin"/>
                          <a:ea typeface="Libre Franklin"/>
                          <a:cs typeface="Libre Franklin"/>
                          <a:sym typeface="Libre Franklin"/>
                        </a:rPr>
                        <a:t>Appendix (detailed case studies, details about implementation)</a:t>
                      </a:r>
                      <a:endParaRPr sz="1400" b="1" u="none" strike="noStrike" cap="none">
                        <a:latin typeface="Libre Franklin"/>
                        <a:ea typeface="Libre Franklin"/>
                        <a:cs typeface="Libre Franklin"/>
                        <a:sym typeface="Libre Franklin"/>
                      </a:endParaRPr>
                    </a:p>
                  </a:txBody>
                  <a:tcPr marL="68600" marR="68600" marT="34300" marB="34300"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70" name="Google Shape;170;p8"/>
          <p:cNvPicPr preferRelativeResize="0"/>
          <p:nvPr/>
        </p:nvPicPr>
        <p:blipFill rotWithShape="1">
          <a:blip r:embed="rId3">
            <a:alphaModFix/>
          </a:blip>
          <a:srcRect/>
          <a:stretch/>
        </p:blipFill>
        <p:spPr>
          <a:xfrm>
            <a:off x="8099450" y="40750"/>
            <a:ext cx="961200" cy="483601"/>
          </a:xfrm>
          <a:prstGeom prst="rect">
            <a:avLst/>
          </a:prstGeom>
          <a:noFill/>
          <a:ln>
            <a:noFill/>
          </a:ln>
        </p:spPr>
      </p:pic>
      <p:sp>
        <p:nvSpPr>
          <p:cNvPr id="171" name="Google Shape;171;p8"/>
          <p:cNvSpPr txBox="1"/>
          <p:nvPr/>
        </p:nvSpPr>
        <p:spPr>
          <a:xfrm>
            <a:off x="0" y="0"/>
            <a:ext cx="4674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AGENDA</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72" name="Google Shape;172;p8"/>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0" y="0"/>
            <a:ext cx="9144000" cy="458100"/>
          </a:xfrm>
          <a:prstGeom prst="rect">
            <a:avLst/>
          </a:prstGeom>
          <a:solidFill>
            <a:schemeClr val="lt1"/>
          </a:solid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 sz="2800">
                <a:solidFill>
                  <a:schemeClr val="dk1"/>
                </a:solidFill>
              </a:rPr>
              <a:t>  Digital Twin | Implementation Process Flow</a:t>
            </a:r>
            <a:endParaRPr sz="2800">
              <a:solidFill>
                <a:schemeClr val="dk1"/>
              </a:solidFill>
            </a:endParaRPr>
          </a:p>
        </p:txBody>
      </p:sp>
      <p:pic>
        <p:nvPicPr>
          <p:cNvPr id="761" name="Google Shape;761;p19"/>
          <p:cNvPicPr preferRelativeResize="0"/>
          <p:nvPr/>
        </p:nvPicPr>
        <p:blipFill rotWithShape="1">
          <a:blip r:embed="rId3">
            <a:alphaModFix/>
          </a:blip>
          <a:srcRect l="12316" t="42531" r="78621" b="47163"/>
          <a:stretch/>
        </p:blipFill>
        <p:spPr>
          <a:xfrm>
            <a:off x="266270" y="454800"/>
            <a:ext cx="974961" cy="578985"/>
          </a:xfrm>
          <a:prstGeom prst="rect">
            <a:avLst/>
          </a:prstGeom>
          <a:noFill/>
          <a:ln>
            <a:noFill/>
          </a:ln>
        </p:spPr>
      </p:pic>
      <p:pic>
        <p:nvPicPr>
          <p:cNvPr id="762" name="Google Shape;762;p19"/>
          <p:cNvPicPr preferRelativeResize="0"/>
          <p:nvPr/>
        </p:nvPicPr>
        <p:blipFill rotWithShape="1">
          <a:blip r:embed="rId3">
            <a:alphaModFix/>
          </a:blip>
          <a:srcRect l="21917" t="38691" r="67793" b="49606"/>
          <a:stretch/>
        </p:blipFill>
        <p:spPr>
          <a:xfrm>
            <a:off x="1541308" y="454800"/>
            <a:ext cx="974961" cy="578985"/>
          </a:xfrm>
          <a:prstGeom prst="rect">
            <a:avLst/>
          </a:prstGeom>
          <a:noFill/>
          <a:ln>
            <a:noFill/>
          </a:ln>
        </p:spPr>
      </p:pic>
      <p:pic>
        <p:nvPicPr>
          <p:cNvPr id="763" name="Google Shape;763;p19"/>
          <p:cNvPicPr preferRelativeResize="0"/>
          <p:nvPr/>
        </p:nvPicPr>
        <p:blipFill rotWithShape="1">
          <a:blip r:embed="rId3">
            <a:alphaModFix/>
          </a:blip>
          <a:srcRect l="32696" t="36420" r="57180" b="50538"/>
          <a:stretch/>
        </p:blipFill>
        <p:spPr>
          <a:xfrm>
            <a:off x="2961667" y="454800"/>
            <a:ext cx="877002" cy="589922"/>
          </a:xfrm>
          <a:prstGeom prst="rect">
            <a:avLst/>
          </a:prstGeom>
          <a:noFill/>
          <a:ln>
            <a:noFill/>
          </a:ln>
        </p:spPr>
      </p:pic>
      <p:pic>
        <p:nvPicPr>
          <p:cNvPr id="764" name="Google Shape;764;p19"/>
          <p:cNvPicPr preferRelativeResize="0"/>
          <p:nvPr/>
        </p:nvPicPr>
        <p:blipFill rotWithShape="1">
          <a:blip r:embed="rId3">
            <a:alphaModFix/>
          </a:blip>
          <a:srcRect l="42929" t="33188" r="47214" b="55603"/>
          <a:stretch/>
        </p:blipFill>
        <p:spPr>
          <a:xfrm>
            <a:off x="4117031" y="454800"/>
            <a:ext cx="974961" cy="578985"/>
          </a:xfrm>
          <a:prstGeom prst="rect">
            <a:avLst/>
          </a:prstGeom>
          <a:noFill/>
          <a:ln>
            <a:noFill/>
          </a:ln>
        </p:spPr>
      </p:pic>
      <p:pic>
        <p:nvPicPr>
          <p:cNvPr id="765" name="Google Shape;765;p19"/>
          <p:cNvPicPr preferRelativeResize="0"/>
          <p:nvPr/>
        </p:nvPicPr>
        <p:blipFill rotWithShape="1">
          <a:blip r:embed="rId3">
            <a:alphaModFix/>
          </a:blip>
          <a:srcRect l="53468" t="31566" r="36458" b="58200"/>
          <a:stretch/>
        </p:blipFill>
        <p:spPr>
          <a:xfrm>
            <a:off x="5410158" y="454800"/>
            <a:ext cx="1042807" cy="553081"/>
          </a:xfrm>
          <a:prstGeom prst="rect">
            <a:avLst/>
          </a:prstGeom>
          <a:noFill/>
          <a:ln>
            <a:noFill/>
          </a:ln>
        </p:spPr>
      </p:pic>
      <p:pic>
        <p:nvPicPr>
          <p:cNvPr id="766" name="Google Shape;766;p19"/>
          <p:cNvPicPr preferRelativeResize="0"/>
          <p:nvPr/>
        </p:nvPicPr>
        <p:blipFill rotWithShape="1">
          <a:blip r:embed="rId3">
            <a:alphaModFix/>
          </a:blip>
          <a:srcRect l="64262" t="28795" r="25665" b="60293"/>
          <a:stretch/>
        </p:blipFill>
        <p:spPr>
          <a:xfrm>
            <a:off x="6642295" y="454800"/>
            <a:ext cx="1042812" cy="589922"/>
          </a:xfrm>
          <a:prstGeom prst="rect">
            <a:avLst/>
          </a:prstGeom>
          <a:noFill/>
          <a:ln>
            <a:noFill/>
          </a:ln>
        </p:spPr>
      </p:pic>
      <p:pic>
        <p:nvPicPr>
          <p:cNvPr id="767" name="Google Shape;767;p19"/>
          <p:cNvPicPr preferRelativeResize="0"/>
          <p:nvPr/>
        </p:nvPicPr>
        <p:blipFill rotWithShape="1">
          <a:blip r:embed="rId3">
            <a:alphaModFix/>
          </a:blip>
          <a:srcRect l="74657" t="27379" r="15920" b="61102"/>
          <a:stretch/>
        </p:blipFill>
        <p:spPr>
          <a:xfrm>
            <a:off x="8024481" y="454800"/>
            <a:ext cx="896261" cy="572091"/>
          </a:xfrm>
          <a:prstGeom prst="rect">
            <a:avLst/>
          </a:prstGeom>
          <a:noFill/>
          <a:ln>
            <a:noFill/>
          </a:ln>
        </p:spPr>
      </p:pic>
      <p:grpSp>
        <p:nvGrpSpPr>
          <p:cNvPr id="768" name="Google Shape;768;p19"/>
          <p:cNvGrpSpPr/>
          <p:nvPr/>
        </p:nvGrpSpPr>
        <p:grpSpPr>
          <a:xfrm>
            <a:off x="92463" y="1154244"/>
            <a:ext cx="1272130" cy="461764"/>
            <a:chOff x="94493" y="1309188"/>
            <a:chExt cx="1267314" cy="472200"/>
          </a:xfrm>
        </p:grpSpPr>
        <p:pic>
          <p:nvPicPr>
            <p:cNvPr id="769" name="Google Shape;769;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70" name="Google Shape;770;p19"/>
            <p:cNvSpPr txBox="1"/>
            <p:nvPr/>
          </p:nvSpPr>
          <p:spPr>
            <a:xfrm>
              <a:off x="195724" y="1309188"/>
              <a:ext cx="11397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Digitize</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71" name="Google Shape;771;p19"/>
          <p:cNvGrpSpPr/>
          <p:nvPr/>
        </p:nvGrpSpPr>
        <p:grpSpPr>
          <a:xfrm>
            <a:off x="1378576" y="1154244"/>
            <a:ext cx="1272130" cy="461764"/>
            <a:chOff x="94493" y="1309188"/>
            <a:chExt cx="1267314" cy="472200"/>
          </a:xfrm>
        </p:grpSpPr>
        <p:pic>
          <p:nvPicPr>
            <p:cNvPr id="772" name="Google Shape;772;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73" name="Google Shape;773;p19"/>
            <p:cNvSpPr txBox="1"/>
            <p:nvPr/>
          </p:nvSpPr>
          <p:spPr>
            <a:xfrm>
              <a:off x="195724" y="1309188"/>
              <a:ext cx="11397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Visualize</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74" name="Google Shape;774;p19"/>
          <p:cNvGrpSpPr/>
          <p:nvPr/>
        </p:nvGrpSpPr>
        <p:grpSpPr>
          <a:xfrm>
            <a:off x="2664689" y="1154256"/>
            <a:ext cx="1373642" cy="461764"/>
            <a:chOff x="94493" y="1309200"/>
            <a:chExt cx="1368442" cy="472200"/>
          </a:xfrm>
        </p:grpSpPr>
        <p:pic>
          <p:nvPicPr>
            <p:cNvPr id="775" name="Google Shape;775;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76" name="Google Shape;776;p19"/>
            <p:cNvSpPr txBox="1"/>
            <p:nvPr/>
          </p:nvSpPr>
          <p:spPr>
            <a:xfrm>
              <a:off x="195735" y="1309200"/>
              <a:ext cx="12672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Stimulate</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77" name="Google Shape;777;p19"/>
          <p:cNvGrpSpPr/>
          <p:nvPr/>
        </p:nvGrpSpPr>
        <p:grpSpPr>
          <a:xfrm>
            <a:off x="3950802" y="1154244"/>
            <a:ext cx="1272130" cy="461764"/>
            <a:chOff x="94493" y="1309188"/>
            <a:chExt cx="1267314" cy="472200"/>
          </a:xfrm>
        </p:grpSpPr>
        <p:pic>
          <p:nvPicPr>
            <p:cNvPr id="778" name="Google Shape;778;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79" name="Google Shape;779;p19"/>
            <p:cNvSpPr txBox="1"/>
            <p:nvPr/>
          </p:nvSpPr>
          <p:spPr>
            <a:xfrm>
              <a:off x="195724" y="1309188"/>
              <a:ext cx="11397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Emulate</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80" name="Google Shape;780;p19"/>
          <p:cNvGrpSpPr/>
          <p:nvPr/>
        </p:nvGrpSpPr>
        <p:grpSpPr>
          <a:xfrm>
            <a:off x="5236915" y="1154244"/>
            <a:ext cx="1272130" cy="461764"/>
            <a:chOff x="94493" y="1309188"/>
            <a:chExt cx="1267314" cy="472200"/>
          </a:xfrm>
        </p:grpSpPr>
        <p:pic>
          <p:nvPicPr>
            <p:cNvPr id="781" name="Google Shape;781;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82" name="Google Shape;782;p19"/>
            <p:cNvSpPr txBox="1"/>
            <p:nvPr/>
          </p:nvSpPr>
          <p:spPr>
            <a:xfrm>
              <a:off x="195724" y="1309188"/>
              <a:ext cx="11397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Extract</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83" name="Google Shape;783;p19"/>
          <p:cNvGrpSpPr/>
          <p:nvPr/>
        </p:nvGrpSpPr>
        <p:grpSpPr>
          <a:xfrm>
            <a:off x="6520335" y="1154244"/>
            <a:ext cx="1315681" cy="738706"/>
            <a:chOff x="91810" y="1309188"/>
            <a:chExt cx="1310700" cy="755400"/>
          </a:xfrm>
        </p:grpSpPr>
        <p:pic>
          <p:nvPicPr>
            <p:cNvPr id="784" name="Google Shape;784;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85" name="Google Shape;785;p19"/>
            <p:cNvSpPr txBox="1"/>
            <p:nvPr/>
          </p:nvSpPr>
          <p:spPr>
            <a:xfrm>
              <a:off x="91810" y="1309188"/>
              <a:ext cx="1310700" cy="75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Orchestrate</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grpSp>
        <p:nvGrpSpPr>
          <p:cNvPr id="786" name="Google Shape;786;p19"/>
          <p:cNvGrpSpPr/>
          <p:nvPr/>
        </p:nvGrpSpPr>
        <p:grpSpPr>
          <a:xfrm>
            <a:off x="7809143" y="1154244"/>
            <a:ext cx="1272130" cy="461764"/>
            <a:chOff x="94493" y="1309188"/>
            <a:chExt cx="1267314" cy="472200"/>
          </a:xfrm>
        </p:grpSpPr>
        <p:pic>
          <p:nvPicPr>
            <p:cNvPr id="787" name="Google Shape;787;p19" descr="A picture containing clothing&#10;&#10;Description automatically generated"/>
            <p:cNvPicPr preferRelativeResize="0"/>
            <p:nvPr/>
          </p:nvPicPr>
          <p:blipFill rotWithShape="1">
            <a:blip r:embed="rId4">
              <a:alphaModFix/>
            </a:blip>
            <a:srcRect t="4925" r="-20" b="4371"/>
            <a:stretch/>
          </p:blipFill>
          <p:spPr>
            <a:xfrm>
              <a:off x="94493" y="1359424"/>
              <a:ext cx="1267314" cy="380635"/>
            </a:xfrm>
            <a:prstGeom prst="rect">
              <a:avLst/>
            </a:prstGeom>
            <a:noFill/>
            <a:ln>
              <a:noFill/>
            </a:ln>
          </p:spPr>
        </p:pic>
        <p:sp>
          <p:nvSpPr>
            <p:cNvPr id="788" name="Google Shape;788;p19"/>
            <p:cNvSpPr txBox="1"/>
            <p:nvPr/>
          </p:nvSpPr>
          <p:spPr>
            <a:xfrm>
              <a:off x="195724" y="1309188"/>
              <a:ext cx="1139700" cy="47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Playfair Display Medium"/>
                  <a:ea typeface="Playfair Display Medium"/>
                  <a:cs typeface="Playfair Display Medium"/>
                  <a:sym typeface="Playfair Display Medium"/>
                </a:rPr>
                <a:t>Predict</a:t>
              </a:r>
              <a:endParaRPr sz="1800" b="0" i="0" u="none" strike="noStrike" cap="none">
                <a:solidFill>
                  <a:schemeClr val="lt1"/>
                </a:solidFill>
                <a:latin typeface="Playfair Display Medium"/>
                <a:ea typeface="Playfair Display Medium"/>
                <a:cs typeface="Playfair Display Medium"/>
                <a:sym typeface="Playfair Display Medium"/>
              </a:endParaRPr>
            </a:p>
          </p:txBody>
        </p:sp>
      </p:grpSp>
      <p:sp>
        <p:nvSpPr>
          <p:cNvPr id="789" name="Google Shape;789;p19"/>
          <p:cNvSpPr/>
          <p:nvPr/>
        </p:nvSpPr>
        <p:spPr>
          <a:xfrm>
            <a:off x="80217" y="1723132"/>
            <a:ext cx="1213043" cy="1072591"/>
          </a:xfrm>
          <a:custGeom>
            <a:avLst/>
            <a:gdLst/>
            <a:ahLst/>
            <a:cxnLst/>
            <a:rect l="l" t="t" r="r" b="b"/>
            <a:pathLst>
              <a:path w="1207008" h="1097280" extrusionOk="0">
                <a:moveTo>
                  <a:pt x="0" y="0"/>
                </a:moveTo>
                <a:cubicBezTo>
                  <a:pt x="200842" y="5130"/>
                  <a:pt x="481126" y="14710"/>
                  <a:pt x="615574" y="0"/>
                </a:cubicBezTo>
                <a:cubicBezTo>
                  <a:pt x="750022" y="-14710"/>
                  <a:pt x="916046" y="28960"/>
                  <a:pt x="1207008" y="0"/>
                </a:cubicBezTo>
                <a:cubicBezTo>
                  <a:pt x="1199084" y="138002"/>
                  <a:pt x="1181445" y="313934"/>
                  <a:pt x="1207008" y="526694"/>
                </a:cubicBezTo>
                <a:cubicBezTo>
                  <a:pt x="1232571" y="739454"/>
                  <a:pt x="1234043" y="931178"/>
                  <a:pt x="1207008" y="1097280"/>
                </a:cubicBezTo>
                <a:cubicBezTo>
                  <a:pt x="977109" y="1106783"/>
                  <a:pt x="708976" y="1091319"/>
                  <a:pt x="579364" y="1097280"/>
                </a:cubicBezTo>
                <a:cubicBezTo>
                  <a:pt x="449752" y="1103241"/>
                  <a:pt x="270693" y="1088690"/>
                  <a:pt x="0" y="1097280"/>
                </a:cubicBezTo>
                <a:cubicBezTo>
                  <a:pt x="23604" y="884613"/>
                  <a:pt x="-18660" y="729260"/>
                  <a:pt x="0" y="570586"/>
                </a:cubicBezTo>
                <a:cubicBezTo>
                  <a:pt x="18660" y="411912"/>
                  <a:pt x="2363" y="138624"/>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Any digitized information</a:t>
            </a:r>
            <a:endParaRPr sz="1100" b="0" i="0" u="none" strike="noStrike" cap="none">
              <a:solidFill>
                <a:schemeClr val="dk1"/>
              </a:solidFill>
              <a:latin typeface="Libre Franklin"/>
              <a:ea typeface="Libre Franklin"/>
              <a:cs typeface="Libre Franklin"/>
              <a:sym typeface="Libre Franklin"/>
            </a:endParaRPr>
          </a:p>
        </p:txBody>
      </p:sp>
      <p:sp>
        <p:nvSpPr>
          <p:cNvPr id="790" name="Google Shape;790;p19"/>
          <p:cNvSpPr/>
          <p:nvPr/>
        </p:nvSpPr>
        <p:spPr>
          <a:xfrm>
            <a:off x="1380500" y="1723132"/>
            <a:ext cx="1213043" cy="1072591"/>
          </a:xfrm>
          <a:custGeom>
            <a:avLst/>
            <a:gdLst/>
            <a:ahLst/>
            <a:cxnLst/>
            <a:rect l="l" t="t" r="r" b="b"/>
            <a:pathLst>
              <a:path w="1207008" h="1097280" extrusionOk="0">
                <a:moveTo>
                  <a:pt x="0" y="0"/>
                </a:moveTo>
                <a:cubicBezTo>
                  <a:pt x="218563" y="2456"/>
                  <a:pt x="422580" y="27881"/>
                  <a:pt x="615574" y="0"/>
                </a:cubicBezTo>
                <a:cubicBezTo>
                  <a:pt x="808568" y="-27881"/>
                  <a:pt x="918533" y="-27407"/>
                  <a:pt x="1207008" y="0"/>
                </a:cubicBezTo>
                <a:cubicBezTo>
                  <a:pt x="1197389" y="210142"/>
                  <a:pt x="1223855" y="315769"/>
                  <a:pt x="1207008" y="526694"/>
                </a:cubicBezTo>
                <a:cubicBezTo>
                  <a:pt x="1190161" y="737619"/>
                  <a:pt x="1188493" y="896756"/>
                  <a:pt x="1207008" y="1097280"/>
                </a:cubicBezTo>
                <a:cubicBezTo>
                  <a:pt x="939732" y="1079987"/>
                  <a:pt x="863379" y="1105689"/>
                  <a:pt x="627644" y="1097280"/>
                </a:cubicBezTo>
                <a:cubicBezTo>
                  <a:pt x="391909" y="1088871"/>
                  <a:pt x="153408" y="1074678"/>
                  <a:pt x="0" y="1097280"/>
                </a:cubicBezTo>
                <a:cubicBezTo>
                  <a:pt x="-12672" y="932054"/>
                  <a:pt x="23897" y="830543"/>
                  <a:pt x="0" y="570586"/>
                </a:cubicBezTo>
                <a:cubicBezTo>
                  <a:pt x="-23897" y="310629"/>
                  <a:pt x="8025" y="153357"/>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Basic digitized representation of a physical copy</a:t>
            </a:r>
            <a:endParaRPr sz="1100" b="0" i="0" u="none" strike="noStrike" cap="none">
              <a:solidFill>
                <a:schemeClr val="dk1"/>
              </a:solidFill>
              <a:latin typeface="Libre Franklin"/>
              <a:ea typeface="Libre Franklin"/>
              <a:cs typeface="Libre Franklin"/>
              <a:sym typeface="Libre Franklin"/>
            </a:endParaRPr>
          </a:p>
        </p:txBody>
      </p:sp>
      <p:sp>
        <p:nvSpPr>
          <p:cNvPr id="791" name="Google Shape;791;p19"/>
          <p:cNvSpPr/>
          <p:nvPr/>
        </p:nvSpPr>
        <p:spPr>
          <a:xfrm>
            <a:off x="2680783" y="1723132"/>
            <a:ext cx="1213043" cy="1072591"/>
          </a:xfrm>
          <a:custGeom>
            <a:avLst/>
            <a:gdLst/>
            <a:ahLst/>
            <a:cxnLst/>
            <a:rect l="l" t="t" r="r" b="b"/>
            <a:pathLst>
              <a:path w="1207008" h="1097280" extrusionOk="0">
                <a:moveTo>
                  <a:pt x="0" y="0"/>
                </a:moveTo>
                <a:cubicBezTo>
                  <a:pt x="259907" y="5839"/>
                  <a:pt x="437294" y="-17072"/>
                  <a:pt x="567294" y="0"/>
                </a:cubicBezTo>
                <a:cubicBezTo>
                  <a:pt x="697294" y="17072"/>
                  <a:pt x="902160" y="25833"/>
                  <a:pt x="1207008" y="0"/>
                </a:cubicBezTo>
                <a:cubicBezTo>
                  <a:pt x="1206487" y="219435"/>
                  <a:pt x="1201061" y="304602"/>
                  <a:pt x="1207008" y="515722"/>
                </a:cubicBezTo>
                <a:cubicBezTo>
                  <a:pt x="1212955" y="726842"/>
                  <a:pt x="1200841" y="892363"/>
                  <a:pt x="1207008" y="1097280"/>
                </a:cubicBezTo>
                <a:cubicBezTo>
                  <a:pt x="914006" y="1066556"/>
                  <a:pt x="883246" y="1069687"/>
                  <a:pt x="591434" y="1097280"/>
                </a:cubicBezTo>
                <a:cubicBezTo>
                  <a:pt x="299622" y="1124873"/>
                  <a:pt x="170270" y="1107018"/>
                  <a:pt x="0" y="1097280"/>
                </a:cubicBezTo>
                <a:cubicBezTo>
                  <a:pt x="-21361" y="888800"/>
                  <a:pt x="21951" y="722005"/>
                  <a:pt x="0" y="581558"/>
                </a:cubicBezTo>
                <a:cubicBezTo>
                  <a:pt x="-21951" y="441111"/>
                  <a:pt x="15407" y="148867"/>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Simulation of a physical system in its environment</a:t>
            </a:r>
            <a:endParaRPr sz="1100" b="0" i="0" u="none" strike="noStrike" cap="none">
              <a:solidFill>
                <a:schemeClr val="dk1"/>
              </a:solidFill>
              <a:latin typeface="Libre Franklin"/>
              <a:ea typeface="Libre Franklin"/>
              <a:cs typeface="Libre Franklin"/>
              <a:sym typeface="Libre Franklin"/>
            </a:endParaRPr>
          </a:p>
        </p:txBody>
      </p:sp>
      <p:sp>
        <p:nvSpPr>
          <p:cNvPr id="792" name="Google Shape;792;p19"/>
          <p:cNvSpPr/>
          <p:nvPr/>
        </p:nvSpPr>
        <p:spPr>
          <a:xfrm>
            <a:off x="3981067" y="1723132"/>
            <a:ext cx="1213043" cy="1072591"/>
          </a:xfrm>
          <a:custGeom>
            <a:avLst/>
            <a:gdLst/>
            <a:ahLst/>
            <a:cxnLst/>
            <a:rect l="l" t="t" r="r" b="b"/>
            <a:pathLst>
              <a:path w="1207008" h="1097280" extrusionOk="0">
                <a:moveTo>
                  <a:pt x="0" y="0"/>
                </a:moveTo>
                <a:cubicBezTo>
                  <a:pt x="226298" y="1316"/>
                  <a:pt x="322445" y="10808"/>
                  <a:pt x="579364" y="0"/>
                </a:cubicBezTo>
                <a:cubicBezTo>
                  <a:pt x="836283" y="-10808"/>
                  <a:pt x="1075235" y="14524"/>
                  <a:pt x="1207008" y="0"/>
                </a:cubicBezTo>
                <a:cubicBezTo>
                  <a:pt x="1212132" y="109230"/>
                  <a:pt x="1190958" y="379126"/>
                  <a:pt x="1207008" y="537667"/>
                </a:cubicBezTo>
                <a:cubicBezTo>
                  <a:pt x="1223058" y="696208"/>
                  <a:pt x="1183595" y="887603"/>
                  <a:pt x="1207008" y="1097280"/>
                </a:cubicBezTo>
                <a:cubicBezTo>
                  <a:pt x="1071003" y="1074845"/>
                  <a:pt x="869837" y="1098605"/>
                  <a:pt x="603504" y="1097280"/>
                </a:cubicBezTo>
                <a:cubicBezTo>
                  <a:pt x="337171" y="1095955"/>
                  <a:pt x="122288" y="1076666"/>
                  <a:pt x="0" y="1097280"/>
                </a:cubicBezTo>
                <a:cubicBezTo>
                  <a:pt x="-37" y="957122"/>
                  <a:pt x="-14059" y="810435"/>
                  <a:pt x="0" y="581558"/>
                </a:cubicBezTo>
                <a:cubicBezTo>
                  <a:pt x="14059" y="352681"/>
                  <a:pt x="-7164" y="164958"/>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Emulation model of a physical system with the real software</a:t>
            </a:r>
            <a:endParaRPr sz="1100" b="0" i="0" u="none" strike="noStrike" cap="none">
              <a:solidFill>
                <a:schemeClr val="dk1"/>
              </a:solidFill>
              <a:latin typeface="Libre Franklin"/>
              <a:ea typeface="Libre Franklin"/>
              <a:cs typeface="Libre Franklin"/>
              <a:sym typeface="Libre Franklin"/>
            </a:endParaRPr>
          </a:p>
        </p:txBody>
      </p:sp>
      <p:sp>
        <p:nvSpPr>
          <p:cNvPr id="793" name="Google Shape;793;p19"/>
          <p:cNvSpPr/>
          <p:nvPr/>
        </p:nvSpPr>
        <p:spPr>
          <a:xfrm>
            <a:off x="5281350" y="1723132"/>
            <a:ext cx="1213043" cy="1072591"/>
          </a:xfrm>
          <a:custGeom>
            <a:avLst/>
            <a:gdLst/>
            <a:ahLst/>
            <a:cxnLst/>
            <a:rect l="l" t="t" r="r" b="b"/>
            <a:pathLst>
              <a:path w="1207008" h="1097280" extrusionOk="0">
                <a:moveTo>
                  <a:pt x="0" y="0"/>
                </a:moveTo>
                <a:cubicBezTo>
                  <a:pt x="303220" y="11053"/>
                  <a:pt x="382066" y="27507"/>
                  <a:pt x="615574" y="0"/>
                </a:cubicBezTo>
                <a:cubicBezTo>
                  <a:pt x="849082" y="-27507"/>
                  <a:pt x="955961" y="-24512"/>
                  <a:pt x="1207008" y="0"/>
                </a:cubicBezTo>
                <a:cubicBezTo>
                  <a:pt x="1191612" y="128618"/>
                  <a:pt x="1197543" y="363297"/>
                  <a:pt x="1207008" y="526694"/>
                </a:cubicBezTo>
                <a:cubicBezTo>
                  <a:pt x="1216473" y="690091"/>
                  <a:pt x="1226514" y="932143"/>
                  <a:pt x="1207008" y="1097280"/>
                </a:cubicBezTo>
                <a:cubicBezTo>
                  <a:pt x="1074814" y="1084157"/>
                  <a:pt x="800630" y="1096534"/>
                  <a:pt x="603504" y="1097280"/>
                </a:cubicBezTo>
                <a:cubicBezTo>
                  <a:pt x="406378" y="1098026"/>
                  <a:pt x="261289" y="1104561"/>
                  <a:pt x="0" y="1097280"/>
                </a:cubicBezTo>
                <a:cubicBezTo>
                  <a:pt x="13573" y="945550"/>
                  <a:pt x="-17445" y="791395"/>
                  <a:pt x="0" y="581558"/>
                </a:cubicBezTo>
                <a:cubicBezTo>
                  <a:pt x="17445" y="371721"/>
                  <a:pt x="8275" y="249530"/>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Extraction model of real time data streams, physical to virtual system</a:t>
            </a:r>
            <a:endParaRPr sz="1100" b="0" i="0" u="none" strike="noStrike" cap="none">
              <a:solidFill>
                <a:schemeClr val="dk1"/>
              </a:solidFill>
              <a:latin typeface="Libre Franklin"/>
              <a:ea typeface="Libre Franklin"/>
              <a:cs typeface="Libre Franklin"/>
              <a:sym typeface="Libre Franklin"/>
            </a:endParaRPr>
          </a:p>
        </p:txBody>
      </p:sp>
      <p:sp>
        <p:nvSpPr>
          <p:cNvPr id="794" name="Google Shape;794;p19"/>
          <p:cNvSpPr/>
          <p:nvPr/>
        </p:nvSpPr>
        <p:spPr>
          <a:xfrm>
            <a:off x="6581633" y="1723132"/>
            <a:ext cx="1213043" cy="1072591"/>
          </a:xfrm>
          <a:custGeom>
            <a:avLst/>
            <a:gdLst/>
            <a:ahLst/>
            <a:cxnLst/>
            <a:rect l="l" t="t" r="r" b="b"/>
            <a:pathLst>
              <a:path w="1207008" h="1097280" extrusionOk="0">
                <a:moveTo>
                  <a:pt x="0" y="0"/>
                </a:moveTo>
                <a:cubicBezTo>
                  <a:pt x="142539" y="-1711"/>
                  <a:pt x="371843" y="-18856"/>
                  <a:pt x="615574" y="0"/>
                </a:cubicBezTo>
                <a:cubicBezTo>
                  <a:pt x="859305" y="18856"/>
                  <a:pt x="1032725" y="-18019"/>
                  <a:pt x="1207008" y="0"/>
                </a:cubicBezTo>
                <a:cubicBezTo>
                  <a:pt x="1207450" y="246295"/>
                  <a:pt x="1208093" y="369079"/>
                  <a:pt x="1207008" y="570586"/>
                </a:cubicBezTo>
                <a:cubicBezTo>
                  <a:pt x="1205923" y="772093"/>
                  <a:pt x="1192137" y="887332"/>
                  <a:pt x="1207008" y="1097280"/>
                </a:cubicBezTo>
                <a:cubicBezTo>
                  <a:pt x="1000557" y="1114079"/>
                  <a:pt x="907859" y="1125139"/>
                  <a:pt x="627644" y="1097280"/>
                </a:cubicBezTo>
                <a:cubicBezTo>
                  <a:pt x="347429" y="1069421"/>
                  <a:pt x="129363" y="1087687"/>
                  <a:pt x="0" y="1097280"/>
                </a:cubicBezTo>
                <a:cubicBezTo>
                  <a:pt x="-24423" y="875258"/>
                  <a:pt x="17748" y="705298"/>
                  <a:pt x="0" y="526694"/>
                </a:cubicBezTo>
                <a:cubicBezTo>
                  <a:pt x="-17748" y="348090"/>
                  <a:pt x="-163" y="177880"/>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Orchestration model for virtual control/ updating of physical devices  </a:t>
            </a:r>
            <a:endParaRPr sz="1100" b="0" i="0" u="none" strike="noStrike" cap="none">
              <a:solidFill>
                <a:schemeClr val="dk1"/>
              </a:solidFill>
              <a:latin typeface="Libre Franklin"/>
              <a:ea typeface="Libre Franklin"/>
              <a:cs typeface="Libre Franklin"/>
              <a:sym typeface="Libre Franklin"/>
            </a:endParaRPr>
          </a:p>
        </p:txBody>
      </p:sp>
      <p:sp>
        <p:nvSpPr>
          <p:cNvPr id="795" name="Google Shape;795;p19"/>
          <p:cNvSpPr/>
          <p:nvPr/>
        </p:nvSpPr>
        <p:spPr>
          <a:xfrm>
            <a:off x="7881916" y="1723132"/>
            <a:ext cx="1213043" cy="1072591"/>
          </a:xfrm>
          <a:custGeom>
            <a:avLst/>
            <a:gdLst/>
            <a:ahLst/>
            <a:cxnLst/>
            <a:rect l="l" t="t" r="r" b="b"/>
            <a:pathLst>
              <a:path w="1207008" h="1097280" extrusionOk="0">
                <a:moveTo>
                  <a:pt x="0" y="0"/>
                </a:moveTo>
                <a:cubicBezTo>
                  <a:pt x="182735" y="18751"/>
                  <a:pt x="432229" y="-14783"/>
                  <a:pt x="603504" y="0"/>
                </a:cubicBezTo>
                <a:cubicBezTo>
                  <a:pt x="774779" y="14783"/>
                  <a:pt x="969235" y="3034"/>
                  <a:pt x="1207008" y="0"/>
                </a:cubicBezTo>
                <a:cubicBezTo>
                  <a:pt x="1227257" y="277030"/>
                  <a:pt x="1179096" y="347475"/>
                  <a:pt x="1207008" y="570586"/>
                </a:cubicBezTo>
                <a:cubicBezTo>
                  <a:pt x="1234920" y="793697"/>
                  <a:pt x="1198847" y="955853"/>
                  <a:pt x="1207008" y="1097280"/>
                </a:cubicBezTo>
                <a:cubicBezTo>
                  <a:pt x="1038105" y="1093550"/>
                  <a:pt x="825693" y="1112189"/>
                  <a:pt x="627644" y="1097280"/>
                </a:cubicBezTo>
                <a:cubicBezTo>
                  <a:pt x="429595" y="1082371"/>
                  <a:pt x="155313" y="1070943"/>
                  <a:pt x="0" y="1097280"/>
                </a:cubicBezTo>
                <a:cubicBezTo>
                  <a:pt x="24421" y="928157"/>
                  <a:pt x="5406" y="796029"/>
                  <a:pt x="0" y="526694"/>
                </a:cubicBezTo>
                <a:cubicBezTo>
                  <a:pt x="-5406" y="257359"/>
                  <a:pt x="-18012" y="254122"/>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Prediction model to predict future behaviour of physical system</a:t>
            </a:r>
            <a:endParaRPr sz="1100" b="0" i="0" u="none" strike="noStrike" cap="none">
              <a:solidFill>
                <a:schemeClr val="dk1"/>
              </a:solidFill>
              <a:latin typeface="Libre Franklin"/>
              <a:ea typeface="Libre Franklin"/>
              <a:cs typeface="Libre Franklin"/>
              <a:sym typeface="Libre Franklin"/>
            </a:endParaRPr>
          </a:p>
        </p:txBody>
      </p:sp>
      <p:sp>
        <p:nvSpPr>
          <p:cNvPr id="796" name="Google Shape;796;p19"/>
          <p:cNvSpPr/>
          <p:nvPr/>
        </p:nvSpPr>
        <p:spPr>
          <a:xfrm>
            <a:off x="76175" y="3522182"/>
            <a:ext cx="1213043" cy="1166509"/>
          </a:xfrm>
          <a:custGeom>
            <a:avLst/>
            <a:gdLst/>
            <a:ahLst/>
            <a:cxnLst/>
            <a:rect l="l" t="t" r="r" b="b"/>
            <a:pathLst>
              <a:path w="1207008" h="1097280" extrusionOk="0">
                <a:moveTo>
                  <a:pt x="0" y="0"/>
                </a:moveTo>
                <a:cubicBezTo>
                  <a:pt x="281511" y="28285"/>
                  <a:pt x="295305" y="3705"/>
                  <a:pt x="579364" y="0"/>
                </a:cubicBezTo>
                <a:cubicBezTo>
                  <a:pt x="863423" y="-3705"/>
                  <a:pt x="1053716" y="-7521"/>
                  <a:pt x="1207008" y="0"/>
                </a:cubicBezTo>
                <a:cubicBezTo>
                  <a:pt x="1225708" y="210829"/>
                  <a:pt x="1187025" y="412296"/>
                  <a:pt x="1207008" y="526694"/>
                </a:cubicBezTo>
                <a:cubicBezTo>
                  <a:pt x="1226991" y="641092"/>
                  <a:pt x="1223964" y="850309"/>
                  <a:pt x="1207008" y="1097280"/>
                </a:cubicBezTo>
                <a:cubicBezTo>
                  <a:pt x="1069960" y="1079134"/>
                  <a:pt x="816508" y="1087773"/>
                  <a:pt x="639714" y="1097280"/>
                </a:cubicBezTo>
                <a:cubicBezTo>
                  <a:pt x="462920" y="1106787"/>
                  <a:pt x="193200" y="1092477"/>
                  <a:pt x="0" y="1097280"/>
                </a:cubicBezTo>
                <a:cubicBezTo>
                  <a:pt x="-21200" y="950610"/>
                  <a:pt x="-17124" y="654383"/>
                  <a:pt x="0" y="537667"/>
                </a:cubicBezTo>
                <a:cubicBezTo>
                  <a:pt x="17124" y="420951"/>
                  <a:pt x="-19079" y="267427"/>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Most basic informational construct like 1d sketches, 2D blueprints </a:t>
            </a:r>
            <a:endParaRPr sz="1100" b="0" i="0" u="none" strike="noStrike" cap="none">
              <a:solidFill>
                <a:schemeClr val="dk1"/>
              </a:solidFill>
              <a:latin typeface="Libre Franklin"/>
              <a:ea typeface="Libre Franklin"/>
              <a:cs typeface="Libre Franklin"/>
              <a:sym typeface="Libre Franklin"/>
            </a:endParaRPr>
          </a:p>
        </p:txBody>
      </p:sp>
      <p:sp>
        <p:nvSpPr>
          <p:cNvPr id="797" name="Google Shape;797;p19"/>
          <p:cNvSpPr/>
          <p:nvPr/>
        </p:nvSpPr>
        <p:spPr>
          <a:xfrm>
            <a:off x="1378497" y="3522173"/>
            <a:ext cx="1273393" cy="1166518"/>
          </a:xfrm>
          <a:custGeom>
            <a:avLst/>
            <a:gdLst/>
            <a:ahLst/>
            <a:cxnLst/>
            <a:rect l="l" t="t" r="r" b="b"/>
            <a:pathLst>
              <a:path w="1207008" h="1097280" extrusionOk="0">
                <a:moveTo>
                  <a:pt x="0" y="0"/>
                </a:moveTo>
                <a:cubicBezTo>
                  <a:pt x="204932" y="-9036"/>
                  <a:pt x="413712" y="-14416"/>
                  <a:pt x="627644" y="0"/>
                </a:cubicBezTo>
                <a:cubicBezTo>
                  <a:pt x="841576" y="14416"/>
                  <a:pt x="917642" y="-23916"/>
                  <a:pt x="1207008" y="0"/>
                </a:cubicBezTo>
                <a:cubicBezTo>
                  <a:pt x="1189108" y="156418"/>
                  <a:pt x="1196836" y="334167"/>
                  <a:pt x="1207008" y="559613"/>
                </a:cubicBezTo>
                <a:cubicBezTo>
                  <a:pt x="1217180" y="785059"/>
                  <a:pt x="1214048" y="943313"/>
                  <a:pt x="1207008" y="1097280"/>
                </a:cubicBezTo>
                <a:cubicBezTo>
                  <a:pt x="926694" y="1108554"/>
                  <a:pt x="864520" y="1102315"/>
                  <a:pt x="591434" y="1097280"/>
                </a:cubicBezTo>
                <a:cubicBezTo>
                  <a:pt x="318348" y="1092245"/>
                  <a:pt x="152977" y="1094812"/>
                  <a:pt x="0" y="1097280"/>
                </a:cubicBezTo>
                <a:cubicBezTo>
                  <a:pt x="-24988" y="872392"/>
                  <a:pt x="737" y="676972"/>
                  <a:pt x="0" y="570586"/>
                </a:cubicBezTo>
                <a:cubicBezTo>
                  <a:pt x="-737" y="464200"/>
                  <a:pt x="-20896" y="118565"/>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dirty="0">
                <a:solidFill>
                  <a:schemeClr val="dk1"/>
                </a:solidFill>
                <a:latin typeface="Libre Franklin"/>
                <a:ea typeface="Libre Franklin"/>
                <a:cs typeface="Libre Franklin"/>
                <a:sym typeface="Libre Franklin"/>
              </a:rPr>
              <a:t>Skeuomorphic models designed in a digital environment like CAD designs</a:t>
            </a:r>
            <a:endParaRPr sz="1100" b="0" i="0" u="none" strike="noStrike" cap="none" dirty="0">
              <a:solidFill>
                <a:schemeClr val="dk1"/>
              </a:solidFill>
              <a:latin typeface="Libre Franklin"/>
              <a:ea typeface="Libre Franklin"/>
              <a:cs typeface="Libre Franklin"/>
              <a:sym typeface="Libre Franklin"/>
            </a:endParaRPr>
          </a:p>
        </p:txBody>
      </p:sp>
      <p:sp>
        <p:nvSpPr>
          <p:cNvPr id="798" name="Google Shape;798;p19"/>
          <p:cNvSpPr/>
          <p:nvPr/>
        </p:nvSpPr>
        <p:spPr>
          <a:xfrm>
            <a:off x="2711107" y="3522182"/>
            <a:ext cx="1213043" cy="1166518"/>
          </a:xfrm>
          <a:custGeom>
            <a:avLst/>
            <a:gdLst/>
            <a:ahLst/>
            <a:cxnLst/>
            <a:rect l="l" t="t" r="r" b="b"/>
            <a:pathLst>
              <a:path w="1207008" h="1097280" extrusionOk="0">
                <a:moveTo>
                  <a:pt x="0" y="0"/>
                </a:moveTo>
                <a:cubicBezTo>
                  <a:pt x="228683" y="16638"/>
                  <a:pt x="437152" y="4412"/>
                  <a:pt x="627644" y="0"/>
                </a:cubicBezTo>
                <a:cubicBezTo>
                  <a:pt x="818136" y="-4412"/>
                  <a:pt x="1050328" y="-10485"/>
                  <a:pt x="1207008" y="0"/>
                </a:cubicBezTo>
                <a:cubicBezTo>
                  <a:pt x="1222505" y="219884"/>
                  <a:pt x="1219992" y="301214"/>
                  <a:pt x="1207008" y="537667"/>
                </a:cubicBezTo>
                <a:cubicBezTo>
                  <a:pt x="1194024" y="774120"/>
                  <a:pt x="1196240" y="932012"/>
                  <a:pt x="1207008" y="1097280"/>
                </a:cubicBezTo>
                <a:cubicBezTo>
                  <a:pt x="967945" y="1078708"/>
                  <a:pt x="800109" y="1110649"/>
                  <a:pt x="615574" y="1097280"/>
                </a:cubicBezTo>
                <a:cubicBezTo>
                  <a:pt x="431039" y="1083911"/>
                  <a:pt x="235229" y="1083720"/>
                  <a:pt x="0" y="1097280"/>
                </a:cubicBezTo>
                <a:cubicBezTo>
                  <a:pt x="-3729" y="824757"/>
                  <a:pt x="-24055" y="777230"/>
                  <a:pt x="0" y="548640"/>
                </a:cubicBezTo>
                <a:cubicBezTo>
                  <a:pt x="24055" y="320050"/>
                  <a:pt x="12902" y="228190"/>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Computer aided simulation of how the object performs in the real world. </a:t>
            </a:r>
            <a:endParaRPr sz="1100" b="0" i="0" u="none" strike="noStrike" cap="none">
              <a:solidFill>
                <a:schemeClr val="dk1"/>
              </a:solidFill>
              <a:latin typeface="Libre Franklin"/>
              <a:ea typeface="Libre Franklin"/>
              <a:cs typeface="Libre Franklin"/>
              <a:sym typeface="Libre Franklin"/>
            </a:endParaRPr>
          </a:p>
        </p:txBody>
      </p:sp>
      <p:sp>
        <p:nvSpPr>
          <p:cNvPr id="799" name="Google Shape;799;p19"/>
          <p:cNvSpPr/>
          <p:nvPr/>
        </p:nvSpPr>
        <p:spPr>
          <a:xfrm>
            <a:off x="3983158" y="3522182"/>
            <a:ext cx="1213043" cy="1166518"/>
          </a:xfrm>
          <a:custGeom>
            <a:avLst/>
            <a:gdLst/>
            <a:ahLst/>
            <a:cxnLst/>
            <a:rect l="l" t="t" r="r" b="b"/>
            <a:pathLst>
              <a:path w="1207008" h="1097280" extrusionOk="0">
                <a:moveTo>
                  <a:pt x="0" y="0"/>
                </a:moveTo>
                <a:cubicBezTo>
                  <a:pt x="208385" y="-29262"/>
                  <a:pt x="420666" y="-31351"/>
                  <a:pt x="627644" y="0"/>
                </a:cubicBezTo>
                <a:cubicBezTo>
                  <a:pt x="834622" y="31351"/>
                  <a:pt x="1058810" y="-8846"/>
                  <a:pt x="1207008" y="0"/>
                </a:cubicBezTo>
                <a:cubicBezTo>
                  <a:pt x="1230362" y="115525"/>
                  <a:pt x="1213987" y="326319"/>
                  <a:pt x="1207008" y="559613"/>
                </a:cubicBezTo>
                <a:cubicBezTo>
                  <a:pt x="1200029" y="792907"/>
                  <a:pt x="1183326" y="852888"/>
                  <a:pt x="1207008" y="1097280"/>
                </a:cubicBezTo>
                <a:cubicBezTo>
                  <a:pt x="894852" y="1108801"/>
                  <a:pt x="762790" y="1080087"/>
                  <a:pt x="579364" y="1097280"/>
                </a:cubicBezTo>
                <a:cubicBezTo>
                  <a:pt x="395938" y="1114473"/>
                  <a:pt x="119842" y="1101493"/>
                  <a:pt x="0" y="1097280"/>
                </a:cubicBezTo>
                <a:cubicBezTo>
                  <a:pt x="12683" y="831480"/>
                  <a:pt x="-24037" y="739527"/>
                  <a:pt x="0" y="559613"/>
                </a:cubicBezTo>
                <a:cubicBezTo>
                  <a:pt x="24037" y="379699"/>
                  <a:pt x="23933" y="257057"/>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Machine level assembly language emulators</a:t>
            </a:r>
            <a:endParaRPr sz="1100" b="0" i="0" u="none" strike="noStrike" cap="none">
              <a:solidFill>
                <a:schemeClr val="dk1"/>
              </a:solidFill>
              <a:latin typeface="Libre Franklin"/>
              <a:ea typeface="Libre Franklin"/>
              <a:cs typeface="Libre Franklin"/>
              <a:sym typeface="Libre Franklin"/>
            </a:endParaRPr>
          </a:p>
        </p:txBody>
      </p:sp>
      <p:sp>
        <p:nvSpPr>
          <p:cNvPr id="800" name="Google Shape;800;p19"/>
          <p:cNvSpPr/>
          <p:nvPr/>
        </p:nvSpPr>
        <p:spPr>
          <a:xfrm>
            <a:off x="5285486" y="3522182"/>
            <a:ext cx="1213043" cy="1166518"/>
          </a:xfrm>
          <a:custGeom>
            <a:avLst/>
            <a:gdLst/>
            <a:ahLst/>
            <a:cxnLst/>
            <a:rect l="l" t="t" r="r" b="b"/>
            <a:pathLst>
              <a:path w="1207008" h="1097280" extrusionOk="0">
                <a:moveTo>
                  <a:pt x="0" y="0"/>
                </a:moveTo>
                <a:cubicBezTo>
                  <a:pt x="149768" y="-14040"/>
                  <a:pt x="303111" y="-5265"/>
                  <a:pt x="591434" y="0"/>
                </a:cubicBezTo>
                <a:cubicBezTo>
                  <a:pt x="879757" y="5265"/>
                  <a:pt x="1019755" y="-13398"/>
                  <a:pt x="1207008" y="0"/>
                </a:cubicBezTo>
                <a:cubicBezTo>
                  <a:pt x="1220418" y="146121"/>
                  <a:pt x="1190407" y="327360"/>
                  <a:pt x="1207008" y="515722"/>
                </a:cubicBezTo>
                <a:cubicBezTo>
                  <a:pt x="1223609" y="704084"/>
                  <a:pt x="1181285" y="941868"/>
                  <a:pt x="1207008" y="1097280"/>
                </a:cubicBezTo>
                <a:cubicBezTo>
                  <a:pt x="1061766" y="1113045"/>
                  <a:pt x="864503" y="1103185"/>
                  <a:pt x="627644" y="1097280"/>
                </a:cubicBezTo>
                <a:cubicBezTo>
                  <a:pt x="390785" y="1091375"/>
                  <a:pt x="233055" y="1098338"/>
                  <a:pt x="0" y="1097280"/>
                </a:cubicBezTo>
                <a:cubicBezTo>
                  <a:pt x="20477" y="888943"/>
                  <a:pt x="12179" y="702446"/>
                  <a:pt x="0" y="581558"/>
                </a:cubicBezTo>
                <a:cubicBezTo>
                  <a:pt x="-12179" y="460670"/>
                  <a:pt x="13753" y="172914"/>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Incorporate and extract data from physical sensors/ readings</a:t>
            </a:r>
            <a:endParaRPr sz="1100" b="0" i="0" u="none" strike="noStrike" cap="none">
              <a:solidFill>
                <a:schemeClr val="dk1"/>
              </a:solidFill>
              <a:latin typeface="Libre Franklin"/>
              <a:ea typeface="Libre Franklin"/>
              <a:cs typeface="Libre Franklin"/>
              <a:sym typeface="Libre Franklin"/>
            </a:endParaRPr>
          </a:p>
        </p:txBody>
      </p:sp>
      <p:sp>
        <p:nvSpPr>
          <p:cNvPr id="801" name="Google Shape;801;p19"/>
          <p:cNvSpPr/>
          <p:nvPr/>
        </p:nvSpPr>
        <p:spPr>
          <a:xfrm>
            <a:off x="6587825" y="3522175"/>
            <a:ext cx="1213043" cy="1201522"/>
          </a:xfrm>
          <a:custGeom>
            <a:avLst/>
            <a:gdLst/>
            <a:ahLst/>
            <a:cxnLst/>
            <a:rect l="l" t="t" r="r" b="b"/>
            <a:pathLst>
              <a:path w="1207008" h="1097280" extrusionOk="0">
                <a:moveTo>
                  <a:pt x="0" y="0"/>
                </a:moveTo>
                <a:cubicBezTo>
                  <a:pt x="195060" y="29030"/>
                  <a:pt x="448407" y="-6432"/>
                  <a:pt x="615574" y="0"/>
                </a:cubicBezTo>
                <a:cubicBezTo>
                  <a:pt x="782741" y="6432"/>
                  <a:pt x="963684" y="26237"/>
                  <a:pt x="1207008" y="0"/>
                </a:cubicBezTo>
                <a:cubicBezTo>
                  <a:pt x="1201019" y="217628"/>
                  <a:pt x="1211639" y="400233"/>
                  <a:pt x="1207008" y="537667"/>
                </a:cubicBezTo>
                <a:cubicBezTo>
                  <a:pt x="1202377" y="675101"/>
                  <a:pt x="1182257" y="871201"/>
                  <a:pt x="1207008" y="1097280"/>
                </a:cubicBezTo>
                <a:cubicBezTo>
                  <a:pt x="980809" y="1089044"/>
                  <a:pt x="824598" y="1105679"/>
                  <a:pt x="627644" y="1097280"/>
                </a:cubicBezTo>
                <a:cubicBezTo>
                  <a:pt x="430690" y="1088881"/>
                  <a:pt x="286626" y="1084220"/>
                  <a:pt x="0" y="1097280"/>
                </a:cubicBezTo>
                <a:cubicBezTo>
                  <a:pt x="23055" y="928181"/>
                  <a:pt x="2269" y="746056"/>
                  <a:pt x="0" y="548640"/>
                </a:cubicBezTo>
                <a:cubicBezTo>
                  <a:pt x="-2269" y="351224"/>
                  <a:pt x="-27122" y="197124"/>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Updating data into digital twin and transferring updates to physical systems</a:t>
            </a:r>
            <a:endParaRPr sz="1100" b="0" i="0" u="none" strike="noStrike" cap="none">
              <a:solidFill>
                <a:schemeClr val="dk1"/>
              </a:solidFill>
              <a:latin typeface="Libre Franklin"/>
              <a:ea typeface="Libre Franklin"/>
              <a:cs typeface="Libre Franklin"/>
              <a:sym typeface="Libre Franklin"/>
            </a:endParaRPr>
          </a:p>
        </p:txBody>
      </p:sp>
      <p:sp>
        <p:nvSpPr>
          <p:cNvPr id="802" name="Google Shape;802;p19"/>
          <p:cNvSpPr/>
          <p:nvPr/>
        </p:nvSpPr>
        <p:spPr>
          <a:xfrm>
            <a:off x="7890150" y="3522175"/>
            <a:ext cx="1213043" cy="1201522"/>
          </a:xfrm>
          <a:custGeom>
            <a:avLst/>
            <a:gdLst/>
            <a:ahLst/>
            <a:cxnLst/>
            <a:rect l="l" t="t" r="r" b="b"/>
            <a:pathLst>
              <a:path w="1207008" h="1097280" extrusionOk="0">
                <a:moveTo>
                  <a:pt x="0" y="0"/>
                </a:moveTo>
                <a:cubicBezTo>
                  <a:pt x="229557" y="2261"/>
                  <a:pt x="393760" y="12090"/>
                  <a:pt x="627644" y="0"/>
                </a:cubicBezTo>
                <a:cubicBezTo>
                  <a:pt x="861528" y="-12090"/>
                  <a:pt x="971066" y="18737"/>
                  <a:pt x="1207008" y="0"/>
                </a:cubicBezTo>
                <a:cubicBezTo>
                  <a:pt x="1210386" y="166644"/>
                  <a:pt x="1188119" y="280180"/>
                  <a:pt x="1207008" y="526694"/>
                </a:cubicBezTo>
                <a:cubicBezTo>
                  <a:pt x="1225897" y="773208"/>
                  <a:pt x="1184809" y="921581"/>
                  <a:pt x="1207008" y="1097280"/>
                </a:cubicBezTo>
                <a:cubicBezTo>
                  <a:pt x="1025606" y="1070187"/>
                  <a:pt x="852096" y="1071939"/>
                  <a:pt x="627644" y="1097280"/>
                </a:cubicBezTo>
                <a:cubicBezTo>
                  <a:pt x="403192" y="1122621"/>
                  <a:pt x="302105" y="1079882"/>
                  <a:pt x="0" y="1097280"/>
                </a:cubicBezTo>
                <a:cubicBezTo>
                  <a:pt x="-4723" y="849606"/>
                  <a:pt x="10983" y="826655"/>
                  <a:pt x="0" y="581558"/>
                </a:cubicBezTo>
                <a:cubicBezTo>
                  <a:pt x="-10983" y="336461"/>
                  <a:pt x="-3382" y="285336"/>
                  <a:pt x="0" y="0"/>
                </a:cubicBezTo>
                <a:close/>
              </a:path>
            </a:pathLst>
          </a:custGeom>
          <a:no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Running simulations &amp; continuously assimilating real world data to refine the output</a:t>
            </a:r>
            <a:endParaRPr sz="1100" b="0" i="0" u="none" strike="noStrike" cap="none">
              <a:solidFill>
                <a:schemeClr val="dk1"/>
              </a:solidFill>
              <a:latin typeface="Libre Franklin"/>
              <a:ea typeface="Libre Franklin"/>
              <a:cs typeface="Libre Franklin"/>
              <a:sym typeface="Libre Franklin"/>
            </a:endParaRPr>
          </a:p>
        </p:txBody>
      </p:sp>
      <p:sp>
        <p:nvSpPr>
          <p:cNvPr id="803" name="Google Shape;803;p19"/>
          <p:cNvSpPr/>
          <p:nvPr/>
        </p:nvSpPr>
        <p:spPr>
          <a:xfrm>
            <a:off x="7113183"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9"/>
          <p:cNvSpPr/>
          <p:nvPr/>
        </p:nvSpPr>
        <p:spPr>
          <a:xfrm>
            <a:off x="8412063"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9"/>
          <p:cNvSpPr/>
          <p:nvPr/>
        </p:nvSpPr>
        <p:spPr>
          <a:xfrm>
            <a:off x="4511214"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9"/>
          <p:cNvSpPr/>
          <p:nvPr/>
        </p:nvSpPr>
        <p:spPr>
          <a:xfrm>
            <a:off x="5810093"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9"/>
          <p:cNvSpPr/>
          <p:nvPr/>
        </p:nvSpPr>
        <p:spPr>
          <a:xfrm>
            <a:off x="1917772"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9"/>
          <p:cNvSpPr/>
          <p:nvPr/>
        </p:nvSpPr>
        <p:spPr>
          <a:xfrm>
            <a:off x="3216652"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9"/>
          <p:cNvSpPr/>
          <p:nvPr/>
        </p:nvSpPr>
        <p:spPr>
          <a:xfrm>
            <a:off x="586219" y="2796199"/>
            <a:ext cx="142800" cy="698400"/>
          </a:xfrm>
          <a:prstGeom prst="downArrow">
            <a:avLst>
              <a:gd name="adj1" fmla="val 50000"/>
              <a:gd name="adj2" fmla="val 50000"/>
            </a:avLst>
          </a:prstGeom>
          <a:solidFill>
            <a:srgbClr val="A5A5A5"/>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9"/>
          <p:cNvSpPr/>
          <p:nvPr/>
        </p:nvSpPr>
        <p:spPr>
          <a:xfrm>
            <a:off x="3893825" y="4751275"/>
            <a:ext cx="4922400" cy="394500"/>
          </a:xfrm>
          <a:prstGeom prst="rect">
            <a:avLst/>
          </a:prstGeom>
          <a:noFill/>
          <a:ln>
            <a:noFill/>
          </a:ln>
        </p:spPr>
        <p:txBody>
          <a:bodyPr spcFirstLastPara="1" wrap="square" lIns="182875" tIns="182875" rIns="182875" bIns="18287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900">
                <a:solidFill>
                  <a:schemeClr val="dk1"/>
                </a:solidFill>
                <a:latin typeface="Libre Franklin"/>
                <a:ea typeface="Libre Franklin"/>
                <a:cs typeface="Libre Franklin"/>
                <a:sym typeface="Libre Franklin"/>
              </a:rPr>
              <a:t>*</a:t>
            </a:r>
            <a:r>
              <a:rPr lang="en" sz="900" b="0" i="0" u="none" strike="noStrike" cap="none">
                <a:solidFill>
                  <a:schemeClr val="dk1"/>
                </a:solidFill>
                <a:latin typeface="Libre Franklin"/>
                <a:ea typeface="Libre Franklin"/>
                <a:cs typeface="Libre Franklin"/>
                <a:sym typeface="Libre Franklin"/>
              </a:rPr>
              <a:t>Refer to details of implementation and </a:t>
            </a:r>
            <a:r>
              <a:rPr lang="en" sz="900">
                <a:solidFill>
                  <a:schemeClr val="dk1"/>
                </a:solidFill>
                <a:latin typeface="Libre Franklin"/>
                <a:ea typeface="Libre Franklin"/>
                <a:cs typeface="Libre Franklin"/>
                <a:sym typeface="Libre Franklin"/>
              </a:rPr>
              <a:t>digital twin</a:t>
            </a:r>
            <a:r>
              <a:rPr lang="en" sz="900" b="0" i="0" u="none" strike="noStrike" cap="none">
                <a:solidFill>
                  <a:schemeClr val="dk1"/>
                </a:solidFill>
                <a:latin typeface="Libre Franklin"/>
                <a:ea typeface="Libre Franklin"/>
                <a:cs typeface="Libre Franklin"/>
                <a:sym typeface="Libre Franklin"/>
              </a:rPr>
              <a:t> architecture from page 45-</a:t>
            </a:r>
            <a:r>
              <a:rPr lang="en" sz="900">
                <a:solidFill>
                  <a:schemeClr val="dk1"/>
                </a:solidFill>
                <a:latin typeface="Libre Franklin"/>
                <a:ea typeface="Libre Franklin"/>
                <a:cs typeface="Libre Franklin"/>
                <a:sym typeface="Libre Franklin"/>
              </a:rPr>
              <a:t>49</a:t>
            </a:r>
            <a:endParaRPr sz="900" b="0" i="0" u="none" strike="noStrike" cap="none">
              <a:solidFill>
                <a:schemeClr val="dk1"/>
              </a:solidFill>
              <a:latin typeface="Libre Franklin"/>
              <a:ea typeface="Libre Franklin"/>
              <a:cs typeface="Libre Franklin"/>
              <a:sym typeface="Libre Franklin"/>
            </a:endParaRPr>
          </a:p>
        </p:txBody>
      </p:sp>
      <p:sp>
        <p:nvSpPr>
          <p:cNvPr id="811" name="Google Shape;811;p1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3d0cd3e07f_2_135"/>
          <p:cNvSpPr/>
          <p:nvPr/>
        </p:nvSpPr>
        <p:spPr>
          <a:xfrm rot="10800000">
            <a:off x="6209809" y="3051332"/>
            <a:ext cx="544500" cy="589500"/>
          </a:xfrm>
          <a:prstGeom prst="bentArrow">
            <a:avLst>
              <a:gd name="adj1" fmla="val 5904"/>
              <a:gd name="adj2" fmla="val 9301"/>
              <a:gd name="adj3" fmla="val 12699"/>
              <a:gd name="adj4" fmla="val 37633"/>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17" name="Google Shape;817;g23d0cd3e07f_2_135"/>
          <p:cNvSpPr/>
          <p:nvPr/>
        </p:nvSpPr>
        <p:spPr>
          <a:xfrm>
            <a:off x="4951263" y="1807229"/>
            <a:ext cx="618300" cy="623400"/>
          </a:xfrm>
          <a:prstGeom prst="bentArrow">
            <a:avLst>
              <a:gd name="adj1" fmla="val 5470"/>
              <a:gd name="adj2" fmla="val 9301"/>
              <a:gd name="adj3" fmla="val 12699"/>
              <a:gd name="adj4" fmla="val 39549"/>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18" name="Google Shape;818;g23d0cd3e07f_2_135"/>
          <p:cNvSpPr/>
          <p:nvPr/>
        </p:nvSpPr>
        <p:spPr>
          <a:xfrm rot="-5400000">
            <a:off x="4979153" y="2988832"/>
            <a:ext cx="550200" cy="672000"/>
          </a:xfrm>
          <a:prstGeom prst="bentArrow">
            <a:avLst>
              <a:gd name="adj1" fmla="val 5470"/>
              <a:gd name="adj2" fmla="val 9301"/>
              <a:gd name="adj3" fmla="val 12699"/>
              <a:gd name="adj4" fmla="val 44027"/>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19" name="Google Shape;819;g23d0cd3e07f_2_135"/>
          <p:cNvSpPr/>
          <p:nvPr/>
        </p:nvSpPr>
        <p:spPr>
          <a:xfrm rot="5400000">
            <a:off x="6178148" y="1787756"/>
            <a:ext cx="589500" cy="666000"/>
          </a:xfrm>
          <a:prstGeom prst="bentArrow">
            <a:avLst>
              <a:gd name="adj1" fmla="val 5470"/>
              <a:gd name="adj2" fmla="val 9301"/>
              <a:gd name="adj3" fmla="val 12699"/>
              <a:gd name="adj4" fmla="val 39482"/>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820" name="Google Shape;820;g23d0cd3e07f_2_135"/>
          <p:cNvGrpSpPr/>
          <p:nvPr/>
        </p:nvGrpSpPr>
        <p:grpSpPr>
          <a:xfrm>
            <a:off x="5578697" y="3254064"/>
            <a:ext cx="640920" cy="644445"/>
            <a:chOff x="785729" y="2435672"/>
            <a:chExt cx="600000" cy="603300"/>
          </a:xfrm>
        </p:grpSpPr>
        <p:sp>
          <p:nvSpPr>
            <p:cNvPr id="821" name="Google Shape;821;g23d0cd3e07f_2_135"/>
            <p:cNvSpPr/>
            <p:nvPr/>
          </p:nvSpPr>
          <p:spPr>
            <a:xfrm>
              <a:off x="785729" y="2435672"/>
              <a:ext cx="600000" cy="603300"/>
            </a:xfrm>
            <a:prstGeom prst="ellipse">
              <a:avLst/>
            </a:prstGeom>
            <a:solidFill>
              <a:srgbClr val="008DA1"/>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nvGrpSpPr>
            <p:cNvPr id="822" name="Google Shape;822;g23d0cd3e07f_2_135"/>
            <p:cNvGrpSpPr/>
            <p:nvPr/>
          </p:nvGrpSpPr>
          <p:grpSpPr>
            <a:xfrm>
              <a:off x="862013" y="2624931"/>
              <a:ext cx="430213" cy="242888"/>
              <a:chOff x="862013" y="2847975"/>
              <a:chExt cx="430213" cy="242888"/>
            </a:xfrm>
          </p:grpSpPr>
          <p:sp>
            <p:nvSpPr>
              <p:cNvPr id="823" name="Google Shape;823;g23d0cd3e07f_2_135"/>
              <p:cNvSpPr/>
              <p:nvPr/>
            </p:nvSpPr>
            <p:spPr>
              <a:xfrm>
                <a:off x="957263" y="2847975"/>
                <a:ext cx="334963" cy="242888"/>
              </a:xfrm>
              <a:custGeom>
                <a:avLst/>
                <a:gdLst/>
                <a:ahLst/>
                <a:cxnLst/>
                <a:rect l="l" t="t" r="r" b="b"/>
                <a:pathLst>
                  <a:path w="197" h="143" extrusionOk="0">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chemeClr val="lt1"/>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24" name="Google Shape;824;g23d0cd3e07f_2_135"/>
              <p:cNvSpPr/>
              <p:nvPr/>
            </p:nvSpPr>
            <p:spPr>
              <a:xfrm>
                <a:off x="862013" y="2847975"/>
                <a:ext cx="76200" cy="7938"/>
              </a:xfrm>
              <a:custGeom>
                <a:avLst/>
                <a:gdLst/>
                <a:ahLst/>
                <a:cxnLst/>
                <a:rect l="l" t="t" r="r" b="b"/>
                <a:pathLst>
                  <a:path w="45" h="4" extrusionOk="0">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chemeClr val="lt1"/>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25" name="Google Shape;825;g23d0cd3e07f_2_135"/>
              <p:cNvSpPr/>
              <p:nvPr/>
            </p:nvSpPr>
            <p:spPr>
              <a:xfrm>
                <a:off x="877888" y="2886075"/>
                <a:ext cx="60325" cy="6350"/>
              </a:xfrm>
              <a:custGeom>
                <a:avLst/>
                <a:gdLst/>
                <a:ahLst/>
                <a:cxnLst/>
                <a:rect l="l" t="t" r="r" b="b"/>
                <a:pathLst>
                  <a:path w="35" h="4" extrusionOk="0">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chemeClr val="lt1"/>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26" name="Google Shape;826;g23d0cd3e07f_2_135"/>
              <p:cNvSpPr/>
              <p:nvPr/>
            </p:nvSpPr>
            <p:spPr>
              <a:xfrm>
                <a:off x="895350" y="2922588"/>
                <a:ext cx="42863" cy="9525"/>
              </a:xfrm>
              <a:custGeom>
                <a:avLst/>
                <a:gdLst/>
                <a:ahLst/>
                <a:cxnLst/>
                <a:rect l="l" t="t" r="r" b="b"/>
                <a:pathLst>
                  <a:path w="25" h="5" extrusionOk="0">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chemeClr val="lt1"/>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grpSp>
      <p:grpSp>
        <p:nvGrpSpPr>
          <p:cNvPr id="827" name="Google Shape;827;g23d0cd3e07f_2_135"/>
          <p:cNvGrpSpPr/>
          <p:nvPr/>
        </p:nvGrpSpPr>
        <p:grpSpPr>
          <a:xfrm>
            <a:off x="6415928" y="2419173"/>
            <a:ext cx="640920" cy="642843"/>
            <a:chOff x="-4842" y="2452445"/>
            <a:chExt cx="600000" cy="601800"/>
          </a:xfrm>
        </p:grpSpPr>
        <p:sp>
          <p:nvSpPr>
            <p:cNvPr id="828" name="Google Shape;828;g23d0cd3e07f_2_135"/>
            <p:cNvSpPr/>
            <p:nvPr/>
          </p:nvSpPr>
          <p:spPr>
            <a:xfrm>
              <a:off x="-4842" y="2452445"/>
              <a:ext cx="600000" cy="601800"/>
            </a:xfrm>
            <a:prstGeom prst="ellipse">
              <a:avLst/>
            </a:prstGeom>
            <a:solidFill>
              <a:srgbClr val="2184C6"/>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nvGrpSpPr>
            <p:cNvPr id="829" name="Google Shape;829;g23d0cd3e07f_2_135"/>
            <p:cNvGrpSpPr/>
            <p:nvPr/>
          </p:nvGrpSpPr>
          <p:grpSpPr>
            <a:xfrm>
              <a:off x="119063" y="2594769"/>
              <a:ext cx="361950" cy="303213"/>
              <a:chOff x="119063" y="2792413"/>
              <a:chExt cx="361950" cy="303213"/>
            </a:xfrm>
          </p:grpSpPr>
          <p:sp>
            <p:nvSpPr>
              <p:cNvPr id="830" name="Google Shape;830;g23d0cd3e07f_2_135"/>
              <p:cNvSpPr/>
              <p:nvPr/>
            </p:nvSpPr>
            <p:spPr>
              <a:xfrm>
                <a:off x="119063" y="2792413"/>
                <a:ext cx="361950" cy="303213"/>
              </a:xfrm>
              <a:custGeom>
                <a:avLst/>
                <a:gdLst/>
                <a:ahLst/>
                <a:cxnLst/>
                <a:rect l="l" t="t" r="r" b="b"/>
                <a:pathLst>
                  <a:path w="214" h="179" extrusionOk="0">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31" name="Google Shape;831;g23d0cd3e07f_2_135"/>
              <p:cNvSpPr/>
              <p:nvPr/>
            </p:nvSpPr>
            <p:spPr>
              <a:xfrm>
                <a:off x="317500" y="2817813"/>
                <a:ext cx="53975" cy="52388"/>
              </a:xfrm>
              <a:custGeom>
                <a:avLst/>
                <a:gdLst/>
                <a:ahLst/>
                <a:cxnLst/>
                <a:rect l="l" t="t" r="r" b="b"/>
                <a:pathLst>
                  <a:path w="32" h="31" extrusionOk="0">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grpSp>
      <p:grpSp>
        <p:nvGrpSpPr>
          <p:cNvPr id="832" name="Google Shape;832;g23d0cd3e07f_2_135"/>
          <p:cNvGrpSpPr/>
          <p:nvPr/>
        </p:nvGrpSpPr>
        <p:grpSpPr>
          <a:xfrm>
            <a:off x="4656872" y="2411909"/>
            <a:ext cx="642825" cy="642825"/>
            <a:chOff x="6209163" y="3171274"/>
            <a:chExt cx="857100" cy="857100"/>
          </a:xfrm>
        </p:grpSpPr>
        <p:sp>
          <p:nvSpPr>
            <p:cNvPr id="833" name="Google Shape;833;g23d0cd3e07f_2_135"/>
            <p:cNvSpPr/>
            <p:nvPr/>
          </p:nvSpPr>
          <p:spPr>
            <a:xfrm>
              <a:off x="6209163" y="3171274"/>
              <a:ext cx="857100" cy="857100"/>
            </a:xfrm>
            <a:prstGeom prst="ellipse">
              <a:avLst/>
            </a:prstGeom>
            <a:solidFill>
              <a:schemeClr val="accent3"/>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nvGrpSpPr>
            <p:cNvPr id="834" name="Google Shape;834;g23d0cd3e07f_2_135"/>
            <p:cNvGrpSpPr/>
            <p:nvPr/>
          </p:nvGrpSpPr>
          <p:grpSpPr>
            <a:xfrm>
              <a:off x="6405842" y="3320439"/>
              <a:ext cx="465782" cy="558487"/>
              <a:chOff x="1712913" y="2809875"/>
              <a:chExt cx="327025" cy="392113"/>
            </a:xfrm>
          </p:grpSpPr>
          <p:sp>
            <p:nvSpPr>
              <p:cNvPr id="835" name="Google Shape;835;g23d0cd3e07f_2_135"/>
              <p:cNvSpPr/>
              <p:nvPr/>
            </p:nvSpPr>
            <p:spPr>
              <a:xfrm>
                <a:off x="1846263" y="3060700"/>
                <a:ext cx="47625" cy="82550"/>
              </a:xfrm>
              <a:custGeom>
                <a:avLst/>
                <a:gdLst/>
                <a:ahLst/>
                <a:cxnLst/>
                <a:rect l="l" t="t" r="r" b="b"/>
                <a:pathLst>
                  <a:path w="28" h="49" extrusionOk="0">
                    <a:moveTo>
                      <a:pt x="2" y="49"/>
                    </a:moveTo>
                    <a:cubicBezTo>
                      <a:pt x="25" y="49"/>
                      <a:pt x="25" y="49"/>
                      <a:pt x="25" y="49"/>
                    </a:cubicBezTo>
                    <a:cubicBezTo>
                      <a:pt x="27" y="49"/>
                      <a:pt x="28" y="48"/>
                      <a:pt x="28" y="47"/>
                    </a:cubicBezTo>
                    <a:cubicBezTo>
                      <a:pt x="28" y="3"/>
                      <a:pt x="28" y="3"/>
                      <a:pt x="28" y="3"/>
                    </a:cubicBezTo>
                    <a:cubicBezTo>
                      <a:pt x="28" y="1"/>
                      <a:pt x="27" y="0"/>
                      <a:pt x="25" y="0"/>
                    </a:cubicBezTo>
                    <a:cubicBezTo>
                      <a:pt x="2" y="0"/>
                      <a:pt x="2" y="0"/>
                      <a:pt x="2" y="0"/>
                    </a:cubicBezTo>
                    <a:cubicBezTo>
                      <a:pt x="1" y="0"/>
                      <a:pt x="0" y="1"/>
                      <a:pt x="0" y="3"/>
                    </a:cubicBezTo>
                    <a:cubicBezTo>
                      <a:pt x="0" y="47"/>
                      <a:pt x="0" y="47"/>
                      <a:pt x="0" y="47"/>
                    </a:cubicBezTo>
                    <a:cubicBezTo>
                      <a:pt x="0" y="48"/>
                      <a:pt x="1" y="49"/>
                      <a:pt x="2" y="49"/>
                    </a:cubicBezTo>
                    <a:close/>
                    <a:moveTo>
                      <a:pt x="4" y="5"/>
                    </a:moveTo>
                    <a:cubicBezTo>
                      <a:pt x="23" y="5"/>
                      <a:pt x="23" y="5"/>
                      <a:pt x="23" y="5"/>
                    </a:cubicBezTo>
                    <a:cubicBezTo>
                      <a:pt x="23" y="44"/>
                      <a:pt x="23" y="44"/>
                      <a:pt x="23" y="44"/>
                    </a:cubicBezTo>
                    <a:cubicBezTo>
                      <a:pt x="4" y="44"/>
                      <a:pt x="4" y="44"/>
                      <a:pt x="4" y="44"/>
                    </a:cubicBezTo>
                    <a:lnTo>
                      <a:pt x="4" y="5"/>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36" name="Google Shape;836;g23d0cd3e07f_2_135"/>
              <p:cNvSpPr/>
              <p:nvPr/>
            </p:nvSpPr>
            <p:spPr>
              <a:xfrm>
                <a:off x="1912938" y="3060700"/>
                <a:ext cx="49213" cy="82550"/>
              </a:xfrm>
              <a:custGeom>
                <a:avLst/>
                <a:gdLst/>
                <a:ahLst/>
                <a:cxnLst/>
                <a:rect l="l" t="t" r="r" b="b"/>
                <a:pathLst>
                  <a:path w="29" h="49" extrusionOk="0">
                    <a:moveTo>
                      <a:pt x="3" y="49"/>
                    </a:moveTo>
                    <a:cubicBezTo>
                      <a:pt x="26" y="49"/>
                      <a:pt x="26" y="49"/>
                      <a:pt x="26" y="49"/>
                    </a:cubicBezTo>
                    <a:cubicBezTo>
                      <a:pt x="28" y="49"/>
                      <a:pt x="29" y="48"/>
                      <a:pt x="29" y="47"/>
                    </a:cubicBezTo>
                    <a:cubicBezTo>
                      <a:pt x="29" y="3"/>
                      <a:pt x="29" y="3"/>
                      <a:pt x="29" y="3"/>
                    </a:cubicBezTo>
                    <a:cubicBezTo>
                      <a:pt x="29" y="1"/>
                      <a:pt x="28"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4" y="5"/>
                      <a:pt x="24" y="5"/>
                      <a:pt x="24" y="5"/>
                    </a:cubicBezTo>
                    <a:cubicBezTo>
                      <a:pt x="24" y="44"/>
                      <a:pt x="24" y="44"/>
                      <a:pt x="24" y="44"/>
                    </a:cubicBezTo>
                    <a:cubicBezTo>
                      <a:pt x="5" y="44"/>
                      <a:pt x="5" y="44"/>
                      <a:pt x="5" y="44"/>
                    </a:cubicBezTo>
                    <a:lnTo>
                      <a:pt x="5" y="5"/>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37" name="Google Shape;837;g23d0cd3e07f_2_135"/>
              <p:cNvSpPr/>
              <p:nvPr/>
            </p:nvSpPr>
            <p:spPr>
              <a:xfrm>
                <a:off x="1778000" y="3060700"/>
                <a:ext cx="47625" cy="82550"/>
              </a:xfrm>
              <a:custGeom>
                <a:avLst/>
                <a:gdLst/>
                <a:ahLst/>
                <a:cxnLst/>
                <a:rect l="l" t="t" r="r" b="b"/>
                <a:pathLst>
                  <a:path w="28" h="49" extrusionOk="0">
                    <a:moveTo>
                      <a:pt x="3" y="49"/>
                    </a:moveTo>
                    <a:cubicBezTo>
                      <a:pt x="26" y="49"/>
                      <a:pt x="26" y="49"/>
                      <a:pt x="26" y="49"/>
                    </a:cubicBezTo>
                    <a:cubicBezTo>
                      <a:pt x="27" y="49"/>
                      <a:pt x="28" y="48"/>
                      <a:pt x="28" y="47"/>
                    </a:cubicBezTo>
                    <a:cubicBezTo>
                      <a:pt x="28" y="3"/>
                      <a:pt x="28" y="3"/>
                      <a:pt x="28" y="3"/>
                    </a:cubicBezTo>
                    <a:cubicBezTo>
                      <a:pt x="28" y="1"/>
                      <a:pt x="27"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3" y="5"/>
                      <a:pt x="23" y="5"/>
                      <a:pt x="23" y="5"/>
                    </a:cubicBezTo>
                    <a:cubicBezTo>
                      <a:pt x="23" y="44"/>
                      <a:pt x="23" y="44"/>
                      <a:pt x="23" y="44"/>
                    </a:cubicBezTo>
                    <a:cubicBezTo>
                      <a:pt x="5" y="44"/>
                      <a:pt x="5" y="44"/>
                      <a:pt x="5" y="44"/>
                    </a:cubicBezTo>
                    <a:lnTo>
                      <a:pt x="5" y="5"/>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38" name="Google Shape;838;g23d0cd3e07f_2_135"/>
              <p:cNvSpPr/>
              <p:nvPr/>
            </p:nvSpPr>
            <p:spPr>
              <a:xfrm>
                <a:off x="1712913" y="2809875"/>
                <a:ext cx="327025" cy="392113"/>
              </a:xfrm>
              <a:custGeom>
                <a:avLst/>
                <a:gdLst/>
                <a:ahLst/>
                <a:cxnLst/>
                <a:rect l="l" t="t" r="r" b="b"/>
                <a:pathLst>
                  <a:path w="193" h="231" extrusionOk="0">
                    <a:moveTo>
                      <a:pt x="175" y="32"/>
                    </a:moveTo>
                    <a:cubicBezTo>
                      <a:pt x="173" y="32"/>
                      <a:pt x="172" y="32"/>
                      <a:pt x="170" y="33"/>
                    </a:cubicBezTo>
                    <a:cubicBezTo>
                      <a:pt x="168" y="19"/>
                      <a:pt x="156" y="8"/>
                      <a:pt x="141" y="8"/>
                    </a:cubicBezTo>
                    <a:cubicBezTo>
                      <a:pt x="133" y="8"/>
                      <a:pt x="126" y="11"/>
                      <a:pt x="121" y="17"/>
                    </a:cubicBezTo>
                    <a:cubicBezTo>
                      <a:pt x="113" y="6"/>
                      <a:pt x="100" y="0"/>
                      <a:pt x="87" y="0"/>
                    </a:cubicBezTo>
                    <a:cubicBezTo>
                      <a:pt x="64" y="0"/>
                      <a:pt x="45" y="19"/>
                      <a:pt x="45" y="43"/>
                    </a:cubicBezTo>
                    <a:cubicBezTo>
                      <a:pt x="45" y="46"/>
                      <a:pt x="45" y="50"/>
                      <a:pt x="46" y="53"/>
                    </a:cubicBezTo>
                    <a:cubicBezTo>
                      <a:pt x="45" y="55"/>
                      <a:pt x="44" y="56"/>
                      <a:pt x="43" y="57"/>
                    </a:cubicBezTo>
                    <a:cubicBezTo>
                      <a:pt x="41" y="57"/>
                      <a:pt x="39" y="56"/>
                      <a:pt x="38" y="56"/>
                    </a:cubicBezTo>
                    <a:cubicBezTo>
                      <a:pt x="29" y="56"/>
                      <a:pt x="22" y="63"/>
                      <a:pt x="22" y="72"/>
                    </a:cubicBezTo>
                    <a:cubicBezTo>
                      <a:pt x="22" y="73"/>
                      <a:pt x="22" y="74"/>
                      <a:pt x="22" y="75"/>
                    </a:cubicBezTo>
                    <a:cubicBezTo>
                      <a:pt x="14" y="79"/>
                      <a:pt x="8" y="87"/>
                      <a:pt x="7" y="96"/>
                    </a:cubicBezTo>
                    <a:cubicBezTo>
                      <a:pt x="6" y="96"/>
                      <a:pt x="6" y="96"/>
                      <a:pt x="6" y="96"/>
                    </a:cubicBezTo>
                    <a:cubicBezTo>
                      <a:pt x="3" y="96"/>
                      <a:pt x="0" y="99"/>
                      <a:pt x="0" y="102"/>
                    </a:cubicBezTo>
                    <a:cubicBezTo>
                      <a:pt x="0" y="226"/>
                      <a:pt x="0" y="226"/>
                      <a:pt x="0" y="226"/>
                    </a:cubicBezTo>
                    <a:cubicBezTo>
                      <a:pt x="0" y="229"/>
                      <a:pt x="3" y="231"/>
                      <a:pt x="6" y="231"/>
                    </a:cubicBezTo>
                    <a:cubicBezTo>
                      <a:pt x="158" y="231"/>
                      <a:pt x="158" y="231"/>
                      <a:pt x="158" y="231"/>
                    </a:cubicBezTo>
                    <a:cubicBezTo>
                      <a:pt x="161" y="231"/>
                      <a:pt x="163" y="229"/>
                      <a:pt x="163" y="226"/>
                    </a:cubicBezTo>
                    <a:cubicBezTo>
                      <a:pt x="163" y="135"/>
                      <a:pt x="163" y="135"/>
                      <a:pt x="163" y="135"/>
                    </a:cubicBezTo>
                    <a:cubicBezTo>
                      <a:pt x="163" y="132"/>
                      <a:pt x="161" y="130"/>
                      <a:pt x="158" y="130"/>
                    </a:cubicBezTo>
                    <a:cubicBezTo>
                      <a:pt x="44" y="130"/>
                      <a:pt x="44" y="130"/>
                      <a:pt x="44" y="130"/>
                    </a:cubicBezTo>
                    <a:cubicBezTo>
                      <a:pt x="44" y="102"/>
                      <a:pt x="44" y="102"/>
                      <a:pt x="44" y="102"/>
                    </a:cubicBezTo>
                    <a:cubicBezTo>
                      <a:pt x="44" y="101"/>
                      <a:pt x="44" y="100"/>
                      <a:pt x="43" y="99"/>
                    </a:cubicBezTo>
                    <a:cubicBezTo>
                      <a:pt x="45" y="97"/>
                      <a:pt x="47" y="96"/>
                      <a:pt x="48" y="94"/>
                    </a:cubicBezTo>
                    <a:cubicBezTo>
                      <a:pt x="53" y="96"/>
                      <a:pt x="58" y="97"/>
                      <a:pt x="63" y="97"/>
                    </a:cubicBezTo>
                    <a:cubicBezTo>
                      <a:pt x="67" y="97"/>
                      <a:pt x="72" y="96"/>
                      <a:pt x="76" y="95"/>
                    </a:cubicBezTo>
                    <a:cubicBezTo>
                      <a:pt x="83" y="91"/>
                      <a:pt x="89" y="85"/>
                      <a:pt x="92" y="78"/>
                    </a:cubicBezTo>
                    <a:cubicBezTo>
                      <a:pt x="100" y="83"/>
                      <a:pt x="110" y="84"/>
                      <a:pt x="119" y="82"/>
                    </a:cubicBezTo>
                    <a:cubicBezTo>
                      <a:pt x="125" y="80"/>
                      <a:pt x="131" y="76"/>
                      <a:pt x="135" y="71"/>
                    </a:cubicBezTo>
                    <a:cubicBezTo>
                      <a:pt x="139" y="76"/>
                      <a:pt x="146" y="78"/>
                      <a:pt x="152" y="78"/>
                    </a:cubicBezTo>
                    <a:cubicBezTo>
                      <a:pt x="160" y="78"/>
                      <a:pt x="168" y="74"/>
                      <a:pt x="172" y="68"/>
                    </a:cubicBezTo>
                    <a:cubicBezTo>
                      <a:pt x="183" y="69"/>
                      <a:pt x="193" y="61"/>
                      <a:pt x="193" y="50"/>
                    </a:cubicBezTo>
                    <a:cubicBezTo>
                      <a:pt x="193" y="40"/>
                      <a:pt x="185" y="32"/>
                      <a:pt x="175" y="32"/>
                    </a:cubicBezTo>
                    <a:close/>
                    <a:moveTo>
                      <a:pt x="38" y="101"/>
                    </a:moveTo>
                    <a:cubicBezTo>
                      <a:pt x="39" y="101"/>
                      <a:pt x="39" y="101"/>
                      <a:pt x="39" y="102"/>
                    </a:cubicBezTo>
                    <a:cubicBezTo>
                      <a:pt x="39" y="132"/>
                      <a:pt x="39" y="132"/>
                      <a:pt x="39" y="132"/>
                    </a:cubicBezTo>
                    <a:cubicBezTo>
                      <a:pt x="39" y="133"/>
                      <a:pt x="40" y="134"/>
                      <a:pt x="42" y="134"/>
                    </a:cubicBezTo>
                    <a:cubicBezTo>
                      <a:pt x="158" y="134"/>
                      <a:pt x="158" y="134"/>
                      <a:pt x="158" y="134"/>
                    </a:cubicBezTo>
                    <a:cubicBezTo>
                      <a:pt x="158" y="134"/>
                      <a:pt x="159" y="135"/>
                      <a:pt x="159" y="135"/>
                    </a:cubicBezTo>
                    <a:cubicBezTo>
                      <a:pt x="159" y="226"/>
                      <a:pt x="159" y="226"/>
                      <a:pt x="159" y="226"/>
                    </a:cubicBezTo>
                    <a:cubicBezTo>
                      <a:pt x="159" y="226"/>
                      <a:pt x="158" y="227"/>
                      <a:pt x="158" y="227"/>
                    </a:cubicBezTo>
                    <a:cubicBezTo>
                      <a:pt x="6" y="227"/>
                      <a:pt x="6" y="227"/>
                      <a:pt x="6" y="227"/>
                    </a:cubicBezTo>
                    <a:cubicBezTo>
                      <a:pt x="5" y="227"/>
                      <a:pt x="5" y="226"/>
                      <a:pt x="5" y="226"/>
                    </a:cubicBezTo>
                    <a:cubicBezTo>
                      <a:pt x="5" y="102"/>
                      <a:pt x="5" y="102"/>
                      <a:pt x="5" y="102"/>
                    </a:cubicBezTo>
                    <a:cubicBezTo>
                      <a:pt x="5" y="101"/>
                      <a:pt x="5" y="101"/>
                      <a:pt x="6" y="101"/>
                    </a:cubicBezTo>
                    <a:cubicBezTo>
                      <a:pt x="9" y="101"/>
                      <a:pt x="9" y="101"/>
                      <a:pt x="9" y="101"/>
                    </a:cubicBezTo>
                    <a:cubicBezTo>
                      <a:pt x="35" y="101"/>
                      <a:pt x="35" y="101"/>
                      <a:pt x="35" y="101"/>
                    </a:cubicBezTo>
                    <a:lnTo>
                      <a:pt x="38" y="101"/>
                    </a:lnTo>
                    <a:close/>
                    <a:moveTo>
                      <a:pt x="172" y="63"/>
                    </a:moveTo>
                    <a:cubicBezTo>
                      <a:pt x="171" y="63"/>
                      <a:pt x="170" y="63"/>
                      <a:pt x="169" y="64"/>
                    </a:cubicBezTo>
                    <a:cubicBezTo>
                      <a:pt x="166" y="70"/>
                      <a:pt x="159" y="74"/>
                      <a:pt x="152" y="74"/>
                    </a:cubicBezTo>
                    <a:cubicBezTo>
                      <a:pt x="146" y="74"/>
                      <a:pt x="140" y="71"/>
                      <a:pt x="136" y="66"/>
                    </a:cubicBezTo>
                    <a:cubicBezTo>
                      <a:pt x="136" y="65"/>
                      <a:pt x="135" y="65"/>
                      <a:pt x="135" y="65"/>
                    </a:cubicBezTo>
                    <a:cubicBezTo>
                      <a:pt x="134" y="65"/>
                      <a:pt x="133" y="66"/>
                      <a:pt x="133" y="66"/>
                    </a:cubicBezTo>
                    <a:cubicBezTo>
                      <a:pt x="129" y="71"/>
                      <a:pt x="124" y="75"/>
                      <a:pt x="118" y="77"/>
                    </a:cubicBezTo>
                    <a:cubicBezTo>
                      <a:pt x="115" y="78"/>
                      <a:pt x="112" y="78"/>
                      <a:pt x="109" y="78"/>
                    </a:cubicBezTo>
                    <a:cubicBezTo>
                      <a:pt x="103" y="78"/>
                      <a:pt x="97" y="76"/>
                      <a:pt x="92" y="73"/>
                    </a:cubicBezTo>
                    <a:cubicBezTo>
                      <a:pt x="91" y="72"/>
                      <a:pt x="91" y="72"/>
                      <a:pt x="90" y="72"/>
                    </a:cubicBezTo>
                    <a:cubicBezTo>
                      <a:pt x="89" y="73"/>
                      <a:pt x="89" y="73"/>
                      <a:pt x="88" y="74"/>
                    </a:cubicBezTo>
                    <a:cubicBezTo>
                      <a:pt x="86" y="81"/>
                      <a:pt x="81" y="87"/>
                      <a:pt x="74" y="90"/>
                    </a:cubicBezTo>
                    <a:cubicBezTo>
                      <a:pt x="70" y="92"/>
                      <a:pt x="67" y="93"/>
                      <a:pt x="63" y="93"/>
                    </a:cubicBezTo>
                    <a:cubicBezTo>
                      <a:pt x="58" y="93"/>
                      <a:pt x="53" y="91"/>
                      <a:pt x="48" y="88"/>
                    </a:cubicBezTo>
                    <a:cubicBezTo>
                      <a:pt x="48" y="88"/>
                      <a:pt x="47" y="88"/>
                      <a:pt x="46" y="88"/>
                    </a:cubicBezTo>
                    <a:cubicBezTo>
                      <a:pt x="46" y="88"/>
                      <a:pt x="45" y="89"/>
                      <a:pt x="45" y="89"/>
                    </a:cubicBezTo>
                    <a:cubicBezTo>
                      <a:pt x="43" y="94"/>
                      <a:pt x="40" y="96"/>
                      <a:pt x="35" y="96"/>
                    </a:cubicBezTo>
                    <a:cubicBezTo>
                      <a:pt x="12" y="96"/>
                      <a:pt x="12" y="96"/>
                      <a:pt x="12" y="96"/>
                    </a:cubicBezTo>
                    <a:cubicBezTo>
                      <a:pt x="13" y="88"/>
                      <a:pt x="18" y="81"/>
                      <a:pt x="26" y="78"/>
                    </a:cubicBezTo>
                    <a:cubicBezTo>
                      <a:pt x="27" y="78"/>
                      <a:pt x="27" y="76"/>
                      <a:pt x="27" y="75"/>
                    </a:cubicBezTo>
                    <a:cubicBezTo>
                      <a:pt x="27" y="74"/>
                      <a:pt x="27" y="73"/>
                      <a:pt x="27" y="72"/>
                    </a:cubicBezTo>
                    <a:cubicBezTo>
                      <a:pt x="27" y="66"/>
                      <a:pt x="32" y="61"/>
                      <a:pt x="38" y="61"/>
                    </a:cubicBezTo>
                    <a:cubicBezTo>
                      <a:pt x="39" y="61"/>
                      <a:pt x="41" y="61"/>
                      <a:pt x="42" y="62"/>
                    </a:cubicBezTo>
                    <a:cubicBezTo>
                      <a:pt x="44" y="62"/>
                      <a:pt x="45" y="62"/>
                      <a:pt x="45" y="61"/>
                    </a:cubicBezTo>
                    <a:cubicBezTo>
                      <a:pt x="47" y="59"/>
                      <a:pt x="48" y="58"/>
                      <a:pt x="50" y="56"/>
                    </a:cubicBezTo>
                    <a:cubicBezTo>
                      <a:pt x="51" y="56"/>
                      <a:pt x="51" y="55"/>
                      <a:pt x="51" y="54"/>
                    </a:cubicBezTo>
                    <a:cubicBezTo>
                      <a:pt x="50" y="50"/>
                      <a:pt x="49" y="46"/>
                      <a:pt x="49" y="43"/>
                    </a:cubicBezTo>
                    <a:cubicBezTo>
                      <a:pt x="49" y="22"/>
                      <a:pt x="66" y="5"/>
                      <a:pt x="87" y="5"/>
                    </a:cubicBezTo>
                    <a:cubicBezTo>
                      <a:pt x="100" y="5"/>
                      <a:pt x="111" y="11"/>
                      <a:pt x="118" y="22"/>
                    </a:cubicBezTo>
                    <a:cubicBezTo>
                      <a:pt x="119" y="22"/>
                      <a:pt x="119" y="23"/>
                      <a:pt x="120" y="23"/>
                    </a:cubicBezTo>
                    <a:cubicBezTo>
                      <a:pt x="121" y="23"/>
                      <a:pt x="122" y="23"/>
                      <a:pt x="122" y="22"/>
                    </a:cubicBezTo>
                    <a:cubicBezTo>
                      <a:pt x="127" y="16"/>
                      <a:pt x="134" y="13"/>
                      <a:pt x="141" y="13"/>
                    </a:cubicBezTo>
                    <a:cubicBezTo>
                      <a:pt x="154" y="13"/>
                      <a:pt x="165" y="23"/>
                      <a:pt x="166" y="36"/>
                    </a:cubicBezTo>
                    <a:cubicBezTo>
                      <a:pt x="166" y="37"/>
                      <a:pt x="166" y="38"/>
                      <a:pt x="167" y="38"/>
                    </a:cubicBezTo>
                    <a:cubicBezTo>
                      <a:pt x="168" y="38"/>
                      <a:pt x="169" y="38"/>
                      <a:pt x="169" y="38"/>
                    </a:cubicBezTo>
                    <a:cubicBezTo>
                      <a:pt x="171" y="37"/>
                      <a:pt x="173" y="37"/>
                      <a:pt x="175" y="37"/>
                    </a:cubicBezTo>
                    <a:cubicBezTo>
                      <a:pt x="182" y="37"/>
                      <a:pt x="188" y="43"/>
                      <a:pt x="188" y="50"/>
                    </a:cubicBezTo>
                    <a:cubicBezTo>
                      <a:pt x="188" y="58"/>
                      <a:pt x="180" y="65"/>
                      <a:pt x="172" y="63"/>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grpSp>
      <p:grpSp>
        <p:nvGrpSpPr>
          <p:cNvPr id="839" name="Google Shape;839;g23d0cd3e07f_2_135"/>
          <p:cNvGrpSpPr/>
          <p:nvPr/>
        </p:nvGrpSpPr>
        <p:grpSpPr>
          <a:xfrm>
            <a:off x="5570200" y="1496959"/>
            <a:ext cx="640920" cy="642843"/>
            <a:chOff x="-774868" y="2424959"/>
            <a:chExt cx="600000" cy="601800"/>
          </a:xfrm>
        </p:grpSpPr>
        <p:sp>
          <p:nvSpPr>
            <p:cNvPr id="840" name="Google Shape;840;g23d0cd3e07f_2_135"/>
            <p:cNvSpPr/>
            <p:nvPr/>
          </p:nvSpPr>
          <p:spPr>
            <a:xfrm>
              <a:off x="-774868" y="2424959"/>
              <a:ext cx="600000" cy="601800"/>
            </a:xfrm>
            <a:prstGeom prst="ellipse">
              <a:avLst/>
            </a:prstGeom>
            <a:solidFill>
              <a:srgbClr val="00B09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nvGrpSpPr>
            <p:cNvPr id="841" name="Google Shape;841;g23d0cd3e07f_2_135"/>
            <p:cNvGrpSpPr/>
            <p:nvPr/>
          </p:nvGrpSpPr>
          <p:grpSpPr>
            <a:xfrm>
              <a:off x="-606426" y="2534444"/>
              <a:ext cx="260350" cy="423863"/>
              <a:chOff x="2832100" y="2760663"/>
              <a:chExt cx="260350" cy="423863"/>
            </a:xfrm>
          </p:grpSpPr>
          <p:sp>
            <p:nvSpPr>
              <p:cNvPr id="842" name="Google Shape;842;g23d0cd3e07f_2_135"/>
              <p:cNvSpPr/>
              <p:nvPr/>
            </p:nvSpPr>
            <p:spPr>
              <a:xfrm>
                <a:off x="2898775" y="3095625"/>
                <a:ext cx="123825" cy="38100"/>
              </a:xfrm>
              <a:custGeom>
                <a:avLst/>
                <a:gdLst/>
                <a:ahLst/>
                <a:cxnLst/>
                <a:rect l="l" t="t" r="r" b="b"/>
                <a:pathLst>
                  <a:path w="73" h="22" extrusionOk="0">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43" name="Google Shape;843;g23d0cd3e07f_2_135"/>
              <p:cNvSpPr/>
              <p:nvPr/>
            </p:nvSpPr>
            <p:spPr>
              <a:xfrm>
                <a:off x="2898775" y="3127375"/>
                <a:ext cx="123825" cy="36513"/>
              </a:xfrm>
              <a:custGeom>
                <a:avLst/>
                <a:gdLst/>
                <a:ahLst/>
                <a:cxnLst/>
                <a:rect l="l" t="t" r="r" b="b"/>
                <a:pathLst>
                  <a:path w="73" h="22" extrusionOk="0">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44" name="Google Shape;844;g23d0cd3e07f_2_135"/>
              <p:cNvSpPr/>
              <p:nvPr/>
            </p:nvSpPr>
            <p:spPr>
              <a:xfrm>
                <a:off x="2921000" y="3157538"/>
                <a:ext cx="80963" cy="26988"/>
              </a:xfrm>
              <a:custGeom>
                <a:avLst/>
                <a:gdLst/>
                <a:ahLst/>
                <a:cxnLst/>
                <a:rect l="l" t="t" r="r" b="b"/>
                <a:pathLst>
                  <a:path w="48" h="16" extrusionOk="0">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45" name="Google Shape;845;g23d0cd3e07f_2_135"/>
              <p:cNvSpPr/>
              <p:nvPr/>
            </p:nvSpPr>
            <p:spPr>
              <a:xfrm>
                <a:off x="2832100" y="2760663"/>
                <a:ext cx="260350" cy="314325"/>
              </a:xfrm>
              <a:custGeom>
                <a:avLst/>
                <a:gdLst/>
                <a:ahLst/>
                <a:cxnLst/>
                <a:rect l="l" t="t" r="r" b="b"/>
                <a:pathLst>
                  <a:path w="154" h="185" extrusionOk="0">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sp>
            <p:nvSpPr>
              <p:cNvPr id="846" name="Google Shape;846;g23d0cd3e07f_2_135"/>
              <p:cNvSpPr/>
              <p:nvPr/>
            </p:nvSpPr>
            <p:spPr>
              <a:xfrm>
                <a:off x="2898775" y="3065463"/>
                <a:ext cx="123825" cy="39688"/>
              </a:xfrm>
              <a:custGeom>
                <a:avLst/>
                <a:gdLst/>
                <a:ahLst/>
                <a:cxnLst/>
                <a:rect l="l" t="t" r="r" b="b"/>
                <a:pathLst>
                  <a:path w="73" h="23" extrusionOk="0">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Libre Franklin"/>
                  <a:ea typeface="Libre Franklin"/>
                  <a:cs typeface="Libre Franklin"/>
                  <a:sym typeface="Libre Franklin"/>
                </a:endParaRPr>
              </a:p>
            </p:txBody>
          </p:sp>
        </p:grpSp>
      </p:grpSp>
      <p:sp>
        <p:nvSpPr>
          <p:cNvPr id="847" name="Google Shape;847;g23d0cd3e07f_2_135"/>
          <p:cNvSpPr/>
          <p:nvPr/>
        </p:nvSpPr>
        <p:spPr>
          <a:xfrm>
            <a:off x="7056850" y="2012000"/>
            <a:ext cx="1767600" cy="132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1" i="0" u="none" strike="noStrike" cap="none" dirty="0">
                <a:solidFill>
                  <a:schemeClr val="dk1"/>
                </a:solidFill>
                <a:latin typeface="Libre Franklin"/>
                <a:ea typeface="Libre Franklin"/>
                <a:cs typeface="Libre Franklin"/>
                <a:sym typeface="Libre Franklin"/>
              </a:rPr>
              <a:t>IMPROVE PRODUCT QUALITY/ INCREASE ONLINE SALES</a:t>
            </a:r>
            <a:endParaRPr sz="1200" b="1" i="0" u="none" strike="noStrike" cap="none" dirty="0">
              <a:solidFill>
                <a:schemeClr val="dk1"/>
              </a:solidFill>
              <a:latin typeface="Libre Franklin"/>
              <a:ea typeface="Libre Franklin"/>
              <a:cs typeface="Libre Franklin"/>
              <a:sym typeface="Libre Franklin"/>
            </a:endParaRPr>
          </a:p>
          <a:p>
            <a:pPr marL="0" marR="0" lvl="0" indent="0" algn="ctr" rtl="0">
              <a:lnSpc>
                <a:spcPct val="95000"/>
              </a:lnSpc>
              <a:spcBef>
                <a:spcPts val="0"/>
              </a:spcBef>
              <a:spcAft>
                <a:spcPts val="0"/>
              </a:spcAft>
              <a:buClr>
                <a:srgbClr val="000000"/>
              </a:buClr>
              <a:buSzPts val="1600"/>
              <a:buFont typeface="Arial"/>
              <a:buNone/>
            </a:pPr>
            <a:endParaRPr sz="1600" b="0"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chemeClr val="dk1"/>
                </a:solidFill>
                <a:latin typeface="Libre Franklin"/>
                <a:ea typeface="Libre Franklin"/>
                <a:cs typeface="Libre Franklin"/>
                <a:sym typeface="Libre Franklin"/>
              </a:rPr>
              <a:t>Increase product quality up to 30% and increase online sales up to 50%</a:t>
            </a:r>
            <a:endParaRPr sz="1100" b="0" i="0" u="none" strike="noStrike" cap="none" dirty="0">
              <a:solidFill>
                <a:schemeClr val="dk1"/>
              </a:solidFill>
              <a:latin typeface="Libre Franklin"/>
              <a:ea typeface="Libre Franklin"/>
              <a:cs typeface="Libre Franklin"/>
              <a:sym typeface="Libre Franklin"/>
            </a:endParaRPr>
          </a:p>
        </p:txBody>
      </p:sp>
      <p:sp>
        <p:nvSpPr>
          <p:cNvPr id="848" name="Google Shape;848;g23d0cd3e07f_2_135"/>
          <p:cNvSpPr/>
          <p:nvPr/>
        </p:nvSpPr>
        <p:spPr>
          <a:xfrm>
            <a:off x="2932525" y="1826000"/>
            <a:ext cx="1880100" cy="1696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Libre Franklin"/>
                <a:ea typeface="Libre Franklin"/>
                <a:cs typeface="Libre Franklin"/>
                <a:sym typeface="Libre Franklin"/>
              </a:rPr>
              <a:t>BE ON THE FOREFRONT OF COST CUTTING/EQUIPMENT FAILURES</a:t>
            </a:r>
            <a:endParaRPr sz="12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chemeClr val="dk1"/>
                </a:solidFill>
                <a:latin typeface="Libre Franklin"/>
                <a:ea typeface="Libre Franklin"/>
                <a:cs typeface="Libre Franklin"/>
                <a:sym typeface="Libre Franklin"/>
              </a:rPr>
              <a:t>Reduce costs between 10-20% and equipment failure rates up to 13%</a:t>
            </a:r>
            <a:endParaRPr sz="1100" b="0" i="0" u="none" strike="noStrike" cap="none" dirty="0">
              <a:solidFill>
                <a:schemeClr val="dk1"/>
              </a:solidFill>
              <a:latin typeface="Libre Franklin"/>
              <a:ea typeface="Libre Franklin"/>
              <a:cs typeface="Libre Franklin"/>
              <a:sym typeface="Libre Franklin"/>
            </a:endParaRPr>
          </a:p>
        </p:txBody>
      </p:sp>
      <p:sp>
        <p:nvSpPr>
          <p:cNvPr id="849" name="Google Shape;849;g23d0cd3e07f_2_135"/>
          <p:cNvSpPr/>
          <p:nvPr/>
        </p:nvSpPr>
        <p:spPr>
          <a:xfrm>
            <a:off x="4760213" y="3898500"/>
            <a:ext cx="2277900" cy="869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i="0" u="none" strike="noStrike" cap="none" dirty="0">
                <a:solidFill>
                  <a:schemeClr val="dk1"/>
                </a:solidFill>
                <a:latin typeface="Libre Franklin"/>
                <a:ea typeface="Libre Franklin"/>
                <a:cs typeface="Libre Franklin"/>
                <a:sym typeface="Libre Franklin"/>
              </a:rPr>
              <a:t>BE ON THE FOREFRONT OF SUPPLY CHAIN DECISION MAKING</a:t>
            </a:r>
            <a:endParaRPr sz="11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200"/>
              <a:buFont typeface="Arial"/>
              <a:buNone/>
            </a:pPr>
            <a:endParaRPr sz="11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000"/>
              <a:buFont typeface="Arial"/>
              <a:buNone/>
            </a:pPr>
            <a:r>
              <a:rPr lang="en" sz="900" b="0" i="0" u="none" strike="noStrike" cap="none" dirty="0">
                <a:solidFill>
                  <a:schemeClr val="dk1"/>
                </a:solidFill>
                <a:latin typeface="Libre Franklin"/>
                <a:ea typeface="Libre Franklin"/>
                <a:cs typeface="Libre Franklin"/>
                <a:sym typeface="Libre Franklin"/>
              </a:rPr>
              <a:t> </a:t>
            </a:r>
            <a:r>
              <a:rPr lang="en" sz="1000" b="0" i="0" u="none" strike="noStrike" cap="none" dirty="0">
                <a:solidFill>
                  <a:schemeClr val="dk1"/>
                </a:solidFill>
                <a:latin typeface="Libre Franklin"/>
                <a:ea typeface="Libre Franklin"/>
                <a:cs typeface="Libre Franklin"/>
                <a:sym typeface="Libre Franklin"/>
              </a:rPr>
              <a:t>Up to 35% more efficient in supply chain decision making</a:t>
            </a:r>
            <a:endParaRPr sz="1000" b="0" i="0" u="none" strike="noStrike" cap="none" dirty="0">
              <a:solidFill>
                <a:schemeClr val="dk1"/>
              </a:solidFill>
              <a:latin typeface="Libre Franklin"/>
              <a:ea typeface="Libre Franklin"/>
              <a:cs typeface="Libre Franklin"/>
              <a:sym typeface="Libre Franklin"/>
            </a:endParaRPr>
          </a:p>
        </p:txBody>
      </p:sp>
      <p:sp>
        <p:nvSpPr>
          <p:cNvPr id="850" name="Google Shape;850;g23d0cd3e07f_2_135"/>
          <p:cNvSpPr/>
          <p:nvPr/>
        </p:nvSpPr>
        <p:spPr>
          <a:xfrm>
            <a:off x="4579596" y="497701"/>
            <a:ext cx="2615782" cy="1134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i="0" u="none" strike="noStrike" cap="none" dirty="0">
                <a:solidFill>
                  <a:schemeClr val="dk1"/>
                </a:solidFill>
                <a:latin typeface="Libre Franklin"/>
                <a:ea typeface="Libre Franklin"/>
                <a:cs typeface="Libre Franklin"/>
                <a:sym typeface="Libre Franklin"/>
              </a:rPr>
              <a:t>BECOMING A GREENER AND EFFICIENT COMPANY</a:t>
            </a:r>
            <a:endParaRPr sz="11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200"/>
              <a:buFont typeface="Arial"/>
              <a:buNone/>
            </a:pPr>
            <a:endParaRPr sz="1100" b="1" i="0" u="none" strike="noStrike" cap="none"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1"/>
              </a:buClr>
              <a:buSzPts val="1000"/>
              <a:buFont typeface="Arial"/>
              <a:buNone/>
            </a:pPr>
            <a:r>
              <a:rPr lang="en" sz="1000" b="0" i="0" u="none" strike="noStrike" cap="none" dirty="0">
                <a:solidFill>
                  <a:schemeClr val="dk1"/>
                </a:solidFill>
                <a:latin typeface="Libre Franklin"/>
                <a:ea typeface="Libre Franklin"/>
                <a:cs typeface="Libre Franklin"/>
                <a:sym typeface="Libre Franklin"/>
              </a:rPr>
              <a:t>Reduce electricity and other resource wastage -  Between 9-25% depending on industry and proficiency on learning curve</a:t>
            </a:r>
            <a:endParaRPr sz="1000" b="0" i="0" u="none" strike="noStrike" cap="none" dirty="0">
              <a:solidFill>
                <a:schemeClr val="dk1"/>
              </a:solidFill>
              <a:latin typeface="Libre Franklin"/>
              <a:ea typeface="Libre Franklin"/>
              <a:cs typeface="Libre Franklin"/>
              <a:sym typeface="Libre Franklin"/>
            </a:endParaRPr>
          </a:p>
        </p:txBody>
      </p:sp>
      <p:sp>
        <p:nvSpPr>
          <p:cNvPr id="851" name="Google Shape;851;g23d0cd3e07f_2_135"/>
          <p:cNvSpPr txBox="1"/>
          <p:nvPr/>
        </p:nvSpPr>
        <p:spPr>
          <a:xfrm>
            <a:off x="217500" y="1147963"/>
            <a:ext cx="2277900" cy="3170700"/>
          </a:xfrm>
          <a:prstGeom prst="rect">
            <a:avLst/>
          </a:prstGeom>
          <a:noFill/>
          <a:ln w="28575" cap="flat" cmpd="sng">
            <a:solidFill>
              <a:schemeClr val="dk1"/>
            </a:solidFill>
            <a:prstDash val="solid"/>
            <a:round/>
            <a:headEnd type="none" w="sm" len="sm"/>
            <a:tailEnd type="none" w="sm" len="sm"/>
          </a:ln>
        </p:spPr>
        <p:txBody>
          <a:bodyPr spcFirstLastPara="1" wrap="square" lIns="91425" tIns="45725" rIns="91425" bIns="45725" anchor="b" anchorCtr="0">
            <a:spAutoFit/>
          </a:bodyPr>
          <a:lstStyle/>
          <a:p>
            <a:pPr marL="0" marR="0" lvl="0" indent="0" algn="ctr" rtl="0">
              <a:lnSpc>
                <a:spcPct val="100000"/>
              </a:lnSpc>
              <a:spcBef>
                <a:spcPts val="0"/>
              </a:spcBef>
              <a:spcAft>
                <a:spcPts val="0"/>
              </a:spcAft>
              <a:buClr>
                <a:schemeClr val="dk1"/>
              </a:buClr>
              <a:buSzPts val="2400"/>
              <a:buFont typeface="Arial"/>
              <a:buNone/>
            </a:pPr>
            <a:r>
              <a:rPr lang="en" sz="4000" b="0" i="0" u="none" strike="noStrike" cap="none">
                <a:solidFill>
                  <a:schemeClr val="dk1"/>
                </a:solidFill>
                <a:latin typeface="Libre Franklin"/>
                <a:ea typeface="Libre Franklin"/>
                <a:cs typeface="Libre Franklin"/>
                <a:sym typeface="Libre Franklin"/>
              </a:rPr>
              <a:t>DIGITAL TWIN IS THE WAY TO GO! </a:t>
            </a:r>
            <a:endParaRPr sz="3400" b="1" i="0" u="none" strike="noStrike" cap="none">
              <a:solidFill>
                <a:srgbClr val="00529B"/>
              </a:solidFill>
              <a:latin typeface="Libre Franklin"/>
              <a:ea typeface="Libre Franklin"/>
              <a:cs typeface="Libre Franklin"/>
              <a:sym typeface="Libre Franklin"/>
            </a:endParaRPr>
          </a:p>
        </p:txBody>
      </p:sp>
      <p:sp>
        <p:nvSpPr>
          <p:cNvPr id="852" name="Google Shape;852;g23d0cd3e07f_2_135"/>
          <p:cNvSpPr/>
          <p:nvPr/>
        </p:nvSpPr>
        <p:spPr>
          <a:xfrm>
            <a:off x="75625" y="59050"/>
            <a:ext cx="4648200" cy="445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Insights &amp; Results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853" name="Google Shape;853;g23d0cd3e07f_2_13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g23d0cd3e07f_1_184"/>
          <p:cNvSpPr txBox="1"/>
          <p:nvPr/>
        </p:nvSpPr>
        <p:spPr>
          <a:xfrm>
            <a:off x="0" y="0"/>
            <a:ext cx="6044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Summary | What We Have Learned</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859" name="Google Shape;859;g23d0cd3e07f_1_184"/>
          <p:cNvSpPr txBox="1"/>
          <p:nvPr/>
        </p:nvSpPr>
        <p:spPr>
          <a:xfrm>
            <a:off x="1474725" y="606413"/>
            <a:ext cx="5481600" cy="58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2600" b="0" i="0" u="none" strike="noStrike" cap="none">
                <a:solidFill>
                  <a:schemeClr val="dk1"/>
                </a:solidFill>
                <a:latin typeface="Libre Franklin"/>
                <a:ea typeface="Libre Franklin"/>
                <a:cs typeface="Libre Franklin"/>
                <a:sym typeface="Libre Franklin"/>
              </a:rPr>
              <a:t>What we have learned so far!</a:t>
            </a:r>
            <a:endParaRPr sz="2600" b="0" i="0" u="none" strike="noStrike" cap="none">
              <a:solidFill>
                <a:schemeClr val="dk1"/>
              </a:solidFill>
              <a:latin typeface="Libre Franklin"/>
              <a:ea typeface="Libre Franklin"/>
              <a:cs typeface="Libre Franklin"/>
              <a:sym typeface="Libre Franklin"/>
            </a:endParaRPr>
          </a:p>
        </p:txBody>
      </p:sp>
      <p:sp>
        <p:nvSpPr>
          <p:cNvPr id="860" name="Google Shape;860;g23d0cd3e07f_1_184"/>
          <p:cNvSpPr txBox="1"/>
          <p:nvPr/>
        </p:nvSpPr>
        <p:spPr>
          <a:xfrm>
            <a:off x="2188725" y="1305225"/>
            <a:ext cx="40536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Digital twin overview summary</a:t>
            </a:r>
            <a:endParaRPr sz="1700" b="0" i="0" u="none" strike="noStrike" cap="none">
              <a:solidFill>
                <a:schemeClr val="dk1"/>
              </a:solidFill>
              <a:latin typeface="Libre Franklin"/>
              <a:ea typeface="Libre Franklin"/>
              <a:cs typeface="Libre Franklin"/>
              <a:sym typeface="Libre Franklin"/>
            </a:endParaRPr>
          </a:p>
        </p:txBody>
      </p:sp>
      <p:sp>
        <p:nvSpPr>
          <p:cNvPr id="861" name="Google Shape;861;g23d0cd3e07f_1_184"/>
          <p:cNvSpPr txBox="1"/>
          <p:nvPr/>
        </p:nvSpPr>
        <p:spPr>
          <a:xfrm>
            <a:off x="2188725" y="1880743"/>
            <a:ext cx="40536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Sam’s CP Success Story</a:t>
            </a:r>
            <a:endParaRPr sz="1700" b="0" i="0" u="none" strike="noStrike" cap="none">
              <a:solidFill>
                <a:schemeClr val="dk1"/>
              </a:solidFill>
              <a:latin typeface="Libre Franklin"/>
              <a:ea typeface="Libre Franklin"/>
              <a:cs typeface="Libre Franklin"/>
              <a:sym typeface="Libre Franklin"/>
            </a:endParaRPr>
          </a:p>
        </p:txBody>
      </p:sp>
      <p:sp>
        <p:nvSpPr>
          <p:cNvPr id="862" name="Google Shape;862;g23d0cd3e07f_1_184"/>
          <p:cNvSpPr txBox="1"/>
          <p:nvPr/>
        </p:nvSpPr>
        <p:spPr>
          <a:xfrm>
            <a:off x="2188725" y="2456262"/>
            <a:ext cx="40536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Sally’s LS Success Story</a:t>
            </a:r>
            <a:endParaRPr sz="1700" b="0" i="0" u="none" strike="noStrike" cap="none">
              <a:solidFill>
                <a:schemeClr val="dk1"/>
              </a:solidFill>
              <a:latin typeface="Libre Franklin"/>
              <a:ea typeface="Libre Franklin"/>
              <a:cs typeface="Libre Franklin"/>
              <a:sym typeface="Libre Franklin"/>
            </a:endParaRPr>
          </a:p>
        </p:txBody>
      </p:sp>
      <p:sp>
        <p:nvSpPr>
          <p:cNvPr id="863" name="Google Shape;863;g23d0cd3e07f_1_184"/>
          <p:cNvSpPr txBox="1"/>
          <p:nvPr/>
        </p:nvSpPr>
        <p:spPr>
          <a:xfrm>
            <a:off x="2188725" y="3029888"/>
            <a:ext cx="40536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What Peers &amp; Competition is doing!</a:t>
            </a:r>
            <a:endParaRPr sz="1700" b="0" i="0" u="none" strike="noStrike" cap="none">
              <a:solidFill>
                <a:schemeClr val="dk1"/>
              </a:solidFill>
              <a:latin typeface="Libre Franklin"/>
              <a:ea typeface="Libre Franklin"/>
              <a:cs typeface="Libre Franklin"/>
              <a:sym typeface="Libre Franklin"/>
            </a:endParaRPr>
          </a:p>
        </p:txBody>
      </p:sp>
      <p:sp>
        <p:nvSpPr>
          <p:cNvPr id="864" name="Google Shape;864;g23d0cd3e07f_1_184"/>
          <p:cNvSpPr txBox="1"/>
          <p:nvPr/>
        </p:nvSpPr>
        <p:spPr>
          <a:xfrm>
            <a:off x="2188725" y="3603501"/>
            <a:ext cx="4053600" cy="72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Implementors &amp; Implementation Process</a:t>
            </a:r>
            <a:endParaRPr sz="1700" b="0" i="0" u="none" strike="noStrike" cap="none">
              <a:solidFill>
                <a:schemeClr val="dk1"/>
              </a:solidFill>
              <a:latin typeface="Libre Franklin"/>
              <a:ea typeface="Libre Franklin"/>
              <a:cs typeface="Libre Franklin"/>
              <a:sym typeface="Libre Franklin"/>
            </a:endParaRPr>
          </a:p>
        </p:txBody>
      </p:sp>
      <p:sp>
        <p:nvSpPr>
          <p:cNvPr id="865" name="Google Shape;865;g23d0cd3e07f_1_184"/>
          <p:cNvSpPr txBox="1"/>
          <p:nvPr/>
        </p:nvSpPr>
        <p:spPr>
          <a:xfrm>
            <a:off x="2188725" y="4459401"/>
            <a:ext cx="40536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7916"/>
              </a:lnSpc>
              <a:spcBef>
                <a:spcPts val="0"/>
              </a:spcBef>
              <a:spcAft>
                <a:spcPts val="0"/>
              </a:spcAft>
              <a:buClr>
                <a:srgbClr val="000000"/>
              </a:buClr>
              <a:buSzPts val="1600"/>
              <a:buFont typeface="Arial"/>
              <a:buNone/>
            </a:pPr>
            <a:r>
              <a:rPr lang="en" sz="1700" b="0" i="0" u="none" strike="noStrike" cap="none">
                <a:solidFill>
                  <a:schemeClr val="dk1"/>
                </a:solidFill>
                <a:latin typeface="Libre Franklin"/>
                <a:ea typeface="Libre Franklin"/>
                <a:cs typeface="Libre Franklin"/>
                <a:sym typeface="Libre Franklin"/>
              </a:rPr>
              <a:t>Insights &amp; Results</a:t>
            </a:r>
            <a:endParaRPr sz="1700" b="0" i="0" u="none" strike="noStrike" cap="none">
              <a:solidFill>
                <a:schemeClr val="dk1"/>
              </a:solidFill>
              <a:latin typeface="Libre Franklin"/>
              <a:ea typeface="Libre Franklin"/>
              <a:cs typeface="Libre Franklin"/>
              <a:sym typeface="Libre Franklin"/>
            </a:endParaRPr>
          </a:p>
        </p:txBody>
      </p:sp>
      <p:sp>
        <p:nvSpPr>
          <p:cNvPr id="866" name="Google Shape;866;g23d0cd3e07f_1_184"/>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1"/>
          <p:cNvSpPr txBox="1"/>
          <p:nvPr/>
        </p:nvSpPr>
        <p:spPr>
          <a:xfrm>
            <a:off x="98450" y="0"/>
            <a:ext cx="2885400" cy="873900"/>
          </a:xfrm>
          <a:prstGeom prst="rect">
            <a:avLst/>
          </a:prstGeom>
          <a:solidFill>
            <a:schemeClr val="l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2000" b="0" i="0" u="none" strike="noStrike" cap="none">
                <a:solidFill>
                  <a:schemeClr val="dk1"/>
                </a:solidFill>
                <a:latin typeface="Libre Franklin Medium"/>
                <a:ea typeface="Libre Franklin Medium"/>
                <a:cs typeface="Libre Franklin Medium"/>
                <a:sym typeface="Libre Franklin Medium"/>
              </a:rPr>
              <a:t>McKinsey's THREE </a:t>
            </a:r>
            <a:endParaRPr sz="20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100000"/>
              </a:lnSpc>
              <a:spcBef>
                <a:spcPts val="0"/>
              </a:spcBef>
              <a:spcAft>
                <a:spcPts val="0"/>
              </a:spcAft>
              <a:buClr>
                <a:srgbClr val="000000"/>
              </a:buClr>
              <a:buSzPts val="1100"/>
              <a:buFont typeface="Arial"/>
              <a:buNone/>
            </a:pPr>
            <a:r>
              <a:rPr lang="en" sz="2000" b="0" i="0" u="none" strike="noStrike" cap="none">
                <a:solidFill>
                  <a:schemeClr val="dk1"/>
                </a:solidFill>
                <a:latin typeface="Libre Franklin Medium"/>
                <a:ea typeface="Libre Franklin Medium"/>
                <a:cs typeface="Libre Franklin Medium"/>
                <a:sym typeface="Libre Franklin Medium"/>
              </a:rPr>
              <a:t>HORIZONS DECISION </a:t>
            </a:r>
            <a:endParaRPr sz="20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100000"/>
              </a:lnSpc>
              <a:spcBef>
                <a:spcPts val="0"/>
              </a:spcBef>
              <a:spcAft>
                <a:spcPts val="0"/>
              </a:spcAft>
              <a:buClr>
                <a:srgbClr val="000000"/>
              </a:buClr>
              <a:buSzPts val="1100"/>
              <a:buFont typeface="Arial"/>
              <a:buNone/>
            </a:pPr>
            <a:r>
              <a:rPr lang="en" sz="2000" b="0" i="0" u="none" strike="noStrike" cap="none">
                <a:solidFill>
                  <a:schemeClr val="dk1"/>
                </a:solidFill>
                <a:latin typeface="Libre Franklin Medium"/>
                <a:ea typeface="Libre Franklin Medium"/>
                <a:cs typeface="Libre Franklin Medium"/>
                <a:sym typeface="Libre Franklin Medium"/>
              </a:rPr>
              <a:t>MATRIX</a:t>
            </a:r>
            <a:endParaRPr sz="2000" b="0" i="0" u="none" strike="noStrike" cap="none">
              <a:solidFill>
                <a:schemeClr val="dk1"/>
              </a:solidFill>
              <a:latin typeface="Libre Franklin Medium"/>
              <a:ea typeface="Libre Franklin Medium"/>
              <a:cs typeface="Libre Franklin Medium"/>
              <a:sym typeface="Libre Franklin Medium"/>
            </a:endParaRPr>
          </a:p>
        </p:txBody>
      </p:sp>
      <p:sp>
        <p:nvSpPr>
          <p:cNvPr id="872" name="Google Shape;872;p21"/>
          <p:cNvSpPr txBox="1"/>
          <p:nvPr/>
        </p:nvSpPr>
        <p:spPr>
          <a:xfrm>
            <a:off x="69875" y="873900"/>
            <a:ext cx="2763000" cy="387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Libre Franklin"/>
                <a:ea typeface="Libre Franklin"/>
                <a:cs typeface="Libre Franklin"/>
                <a:sym typeface="Libre Franklin"/>
              </a:rPr>
              <a:t>Horizon 1</a:t>
            </a:r>
            <a:r>
              <a:rPr lang="en" sz="1000" b="0" i="0" u="none" strike="noStrike" cap="none">
                <a:solidFill>
                  <a:srgbClr val="000000"/>
                </a:solidFill>
                <a:latin typeface="Libre Franklin"/>
                <a:ea typeface="Libre Franklin"/>
                <a:cs typeface="Libre Franklin"/>
                <a:sym typeface="Libre Franklin"/>
              </a:rPr>
              <a:t> - Maintain &amp; defend core business: Focuses on leveraging existing products and services for improving margins, improving current business processes, and increasing short-term profits.</a:t>
            </a:r>
            <a:endParaRPr sz="10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Libre Franklin"/>
                <a:ea typeface="Libre Franklin"/>
                <a:cs typeface="Libre Franklin"/>
                <a:sym typeface="Libre Franklin"/>
              </a:rPr>
              <a:t>Horizon 2</a:t>
            </a:r>
            <a:r>
              <a:rPr lang="en" sz="1000" b="0" i="0" u="none" strike="noStrike" cap="none">
                <a:solidFill>
                  <a:srgbClr val="000000"/>
                </a:solidFill>
                <a:latin typeface="Libre Franklin"/>
                <a:ea typeface="Libre Franklin"/>
                <a:cs typeface="Libre Franklin"/>
                <a:sym typeface="Libre Franklin"/>
              </a:rPr>
              <a:t> - Nurture emerging business: Focuses on taking what you already have and extending it into new areas of revenue-driving activity. Trying new approaches as a response to the shifts in the market. Focus on creating new innovations in the existing market or exploring new markets. May incur additional initial cost, but these investments should return fairly reliably.</a:t>
            </a:r>
            <a:endParaRPr sz="10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Libre Franklin"/>
                <a:ea typeface="Libre Franklin"/>
                <a:cs typeface="Libre Franklin"/>
                <a:sym typeface="Libre Franklin"/>
              </a:rPr>
              <a:t>Horizon 3</a:t>
            </a:r>
            <a:r>
              <a:rPr lang="en" sz="1000" b="0" i="0" u="none" strike="noStrike" cap="none">
                <a:solidFill>
                  <a:srgbClr val="000000"/>
                </a:solidFill>
                <a:latin typeface="Libre Franklin"/>
                <a:ea typeface="Libre Franklin"/>
                <a:cs typeface="Libre Franklin"/>
                <a:sym typeface="Libre Franklin"/>
              </a:rPr>
              <a:t> - Create genuinely new business: Third and most distant of the planning horizons. Encompass up to 10 years or more and focuses on creating opportunities, exploring new markets, and making discretionary investments to capitalize on those opportunities.</a:t>
            </a:r>
            <a:endParaRPr sz="1000" b="0" i="0" u="none" strike="noStrike" cap="none">
              <a:solidFill>
                <a:srgbClr val="000000"/>
              </a:solidFill>
              <a:latin typeface="Libre Franklin"/>
              <a:ea typeface="Libre Franklin"/>
              <a:cs typeface="Libre Franklin"/>
              <a:sym typeface="Libre Franklin"/>
            </a:endParaRPr>
          </a:p>
        </p:txBody>
      </p:sp>
      <p:sp>
        <p:nvSpPr>
          <p:cNvPr id="873" name="Google Shape;873;p21"/>
          <p:cNvSpPr txBox="1"/>
          <p:nvPr/>
        </p:nvSpPr>
        <p:spPr>
          <a:xfrm>
            <a:off x="3095238" y="287025"/>
            <a:ext cx="556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ibre Franklin"/>
                <a:ea typeface="Libre Franklin"/>
                <a:cs typeface="Libre Franklin"/>
                <a:sym typeface="Libre Franklin"/>
              </a:rPr>
              <a:t>Will Clarkston be able to implement Digital Twins?</a:t>
            </a:r>
            <a:endParaRPr sz="1400" b="0" i="0" u="none" strike="noStrike" cap="none">
              <a:solidFill>
                <a:srgbClr val="000000"/>
              </a:solidFill>
              <a:latin typeface="Libre Franklin"/>
              <a:ea typeface="Libre Franklin"/>
              <a:cs typeface="Libre Franklin"/>
              <a:sym typeface="Libre Franklin"/>
            </a:endParaRPr>
          </a:p>
        </p:txBody>
      </p:sp>
      <p:pic>
        <p:nvPicPr>
          <p:cNvPr id="874" name="Google Shape;874;p21"/>
          <p:cNvPicPr preferRelativeResize="0"/>
          <p:nvPr/>
        </p:nvPicPr>
        <p:blipFill rotWithShape="1">
          <a:blip r:embed="rId3">
            <a:alphaModFix/>
          </a:blip>
          <a:srcRect/>
          <a:stretch/>
        </p:blipFill>
        <p:spPr>
          <a:xfrm>
            <a:off x="2877925" y="588775"/>
            <a:ext cx="6048876" cy="3413199"/>
          </a:xfrm>
          <a:prstGeom prst="rect">
            <a:avLst/>
          </a:prstGeom>
          <a:noFill/>
          <a:ln>
            <a:noFill/>
          </a:ln>
        </p:spPr>
      </p:pic>
      <p:sp>
        <p:nvSpPr>
          <p:cNvPr id="875" name="Google Shape;875;p21"/>
          <p:cNvSpPr txBox="1"/>
          <p:nvPr/>
        </p:nvSpPr>
        <p:spPr>
          <a:xfrm>
            <a:off x="2983800" y="4038600"/>
            <a:ext cx="5943000" cy="71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We believe large scale implementation of DIGITAL TWINS will be a </a:t>
            </a:r>
            <a:r>
              <a:rPr lang="en" sz="1600" b="1" i="0" u="none" strike="noStrike" cap="none">
                <a:solidFill>
                  <a:schemeClr val="dk1"/>
                </a:solidFill>
                <a:latin typeface="Libre Franklin"/>
                <a:ea typeface="Libre Franklin"/>
                <a:cs typeface="Libre Franklin"/>
                <a:sym typeface="Libre Franklin"/>
              </a:rPr>
              <a:t>Horizon 2</a:t>
            </a:r>
            <a:r>
              <a:rPr lang="en" sz="1600" b="0" i="0" u="none" strike="noStrike" cap="none">
                <a:solidFill>
                  <a:schemeClr val="dk1"/>
                </a:solidFill>
                <a:latin typeface="Libre Franklin"/>
                <a:ea typeface="Libre Franklin"/>
                <a:cs typeface="Libre Franklin"/>
                <a:sym typeface="Libre Franklin"/>
              </a:rPr>
              <a:t> decision for Clarkston Consulting.</a:t>
            </a:r>
            <a:endParaRPr sz="800" b="0" i="0" u="none" strike="noStrike" cap="none">
              <a:solidFill>
                <a:schemeClr val="dk1"/>
              </a:solidFill>
              <a:latin typeface="Libre Franklin"/>
              <a:ea typeface="Libre Franklin"/>
              <a:cs typeface="Libre Franklin"/>
              <a:sym typeface="Libre Franklin"/>
            </a:endParaRPr>
          </a:p>
        </p:txBody>
      </p:sp>
      <p:sp>
        <p:nvSpPr>
          <p:cNvPr id="876" name="Google Shape;876;p21"/>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g2402d2dd8d4_0_40"/>
          <p:cNvSpPr/>
          <p:nvPr/>
        </p:nvSpPr>
        <p:spPr>
          <a:xfrm>
            <a:off x="6665527" y="1761893"/>
            <a:ext cx="2314500" cy="28482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Onboard the implementer and demonstrate changes to clients in horizon 1 gap areas.</a:t>
            </a: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Convince and onboard clients for horizon 2 implementation.</a:t>
            </a: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600"/>
              <a:buFont typeface="Arial"/>
              <a:buNone/>
            </a:pPr>
            <a:endParaRPr sz="1600" b="0" i="0" u="none" strike="noStrike" cap="none">
              <a:solidFill>
                <a:srgbClr val="000000"/>
              </a:solidFill>
              <a:latin typeface="Franklin Gothic"/>
              <a:ea typeface="Franklin Gothic"/>
              <a:cs typeface="Franklin Gothic"/>
              <a:sym typeface="Franklin Gothic"/>
            </a:endParaRPr>
          </a:p>
        </p:txBody>
      </p:sp>
      <p:sp>
        <p:nvSpPr>
          <p:cNvPr id="882" name="Google Shape;882;g2402d2dd8d4_0_40"/>
          <p:cNvSpPr/>
          <p:nvPr/>
        </p:nvSpPr>
        <p:spPr>
          <a:xfrm>
            <a:off x="6665525" y="1079650"/>
            <a:ext cx="2388900" cy="637500"/>
          </a:xfrm>
          <a:prstGeom prst="rect">
            <a:avLst/>
          </a:prstGeom>
          <a:solidFill>
            <a:srgbClr val="A5A5A5"/>
          </a:solidFill>
          <a:ln>
            <a:noFill/>
          </a:ln>
        </p:spPr>
        <p:txBody>
          <a:bodyPr spcFirstLastPara="1" wrap="square" lIns="274325" tIns="228600" rIns="182875" bIns="2286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ONBOARD AND IMPLEMENT</a:t>
            </a:r>
            <a:endParaRPr sz="1500" b="0" i="0" u="none" strike="noStrike" cap="none">
              <a:solidFill>
                <a:srgbClr val="000000"/>
              </a:solidFill>
              <a:latin typeface="Libre Franklin"/>
              <a:ea typeface="Libre Franklin"/>
              <a:cs typeface="Libre Franklin"/>
              <a:sym typeface="Libre Franklin"/>
            </a:endParaRPr>
          </a:p>
        </p:txBody>
      </p:sp>
      <p:sp>
        <p:nvSpPr>
          <p:cNvPr id="883" name="Google Shape;883;g2402d2dd8d4_0_40"/>
          <p:cNvSpPr/>
          <p:nvPr/>
        </p:nvSpPr>
        <p:spPr>
          <a:xfrm>
            <a:off x="6665528" y="1761905"/>
            <a:ext cx="2314500" cy="3555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p:txBody>
      </p:sp>
      <p:sp>
        <p:nvSpPr>
          <p:cNvPr id="884" name="Google Shape;884;g2402d2dd8d4_0_40"/>
          <p:cNvSpPr/>
          <p:nvPr/>
        </p:nvSpPr>
        <p:spPr>
          <a:xfrm rot="-5400000" flipH="1">
            <a:off x="6360731" y="1256104"/>
            <a:ext cx="808200" cy="198600"/>
          </a:xfrm>
          <a:prstGeom prst="parallelogram">
            <a:avLst>
              <a:gd name="adj" fmla="val 66077"/>
            </a:avLst>
          </a:prstGeom>
          <a:solidFill>
            <a:srgbClr val="0046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885" name="Google Shape;885;g2402d2dd8d4_0_40"/>
          <p:cNvSpPr/>
          <p:nvPr/>
        </p:nvSpPr>
        <p:spPr>
          <a:xfrm>
            <a:off x="4474833" y="1624522"/>
            <a:ext cx="2122200" cy="28047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chemeClr val="dk1"/>
              </a:buClr>
              <a:buSzPts val="1100"/>
              <a:buFont typeface="Arial"/>
              <a:buNone/>
            </a:pPr>
            <a:r>
              <a:rPr lang="en" sz="1300" b="0" i="0" u="none" strike="noStrike" cap="none" dirty="0">
                <a:solidFill>
                  <a:schemeClr val="dk1"/>
                </a:solidFill>
                <a:latin typeface="Libre Franklin"/>
                <a:ea typeface="Libre Franklin"/>
                <a:cs typeface="Libre Franklin"/>
                <a:sym typeface="Libre Franklin"/>
              </a:rPr>
              <a:t>Identify and finalize an implementer from the recommended list provided by BABSON MBA team for each of Horizon 1, 2 and 3 implementations (Siemens is recommended).</a:t>
            </a:r>
            <a:endParaRPr sz="1500" b="0" i="0" u="none" strike="noStrike" cap="none" dirty="0">
              <a:solidFill>
                <a:srgbClr val="000000"/>
              </a:solidFill>
              <a:latin typeface="Libre Franklin"/>
              <a:ea typeface="Libre Franklin"/>
              <a:cs typeface="Libre Franklin"/>
              <a:sym typeface="Libre Franklin"/>
            </a:endParaRPr>
          </a:p>
        </p:txBody>
      </p:sp>
      <p:sp>
        <p:nvSpPr>
          <p:cNvPr id="886" name="Google Shape;886;g2402d2dd8d4_0_40"/>
          <p:cNvSpPr/>
          <p:nvPr/>
        </p:nvSpPr>
        <p:spPr>
          <a:xfrm>
            <a:off x="4474833" y="940586"/>
            <a:ext cx="2388900" cy="637500"/>
          </a:xfrm>
          <a:prstGeom prst="rect">
            <a:avLst/>
          </a:prstGeom>
          <a:solidFill>
            <a:srgbClr val="287FD6"/>
          </a:solidFill>
          <a:ln>
            <a:noFill/>
          </a:ln>
        </p:spPr>
        <p:txBody>
          <a:bodyPr spcFirstLastPara="1" wrap="square" lIns="274325" tIns="228600" rIns="182875" bIns="2286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IMPLEMENTATION PARTNER</a:t>
            </a:r>
            <a:endParaRPr sz="1500" b="0" i="0" u="none" strike="noStrike" cap="none">
              <a:solidFill>
                <a:srgbClr val="000000"/>
              </a:solidFill>
              <a:latin typeface="Libre Franklin"/>
              <a:ea typeface="Libre Franklin"/>
              <a:cs typeface="Libre Franklin"/>
              <a:sym typeface="Libre Franklin"/>
            </a:endParaRPr>
          </a:p>
        </p:txBody>
      </p:sp>
      <p:sp>
        <p:nvSpPr>
          <p:cNvPr id="887" name="Google Shape;887;g2402d2dd8d4_0_40"/>
          <p:cNvSpPr/>
          <p:nvPr/>
        </p:nvSpPr>
        <p:spPr>
          <a:xfrm>
            <a:off x="4474825" y="1624521"/>
            <a:ext cx="2122200" cy="3555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p:txBody>
      </p:sp>
      <p:sp>
        <p:nvSpPr>
          <p:cNvPr id="888" name="Google Shape;888;g2402d2dd8d4_0_40"/>
          <p:cNvSpPr/>
          <p:nvPr/>
        </p:nvSpPr>
        <p:spPr>
          <a:xfrm rot="-5400000" flipH="1">
            <a:off x="4170029" y="1117486"/>
            <a:ext cx="808200" cy="198600"/>
          </a:xfrm>
          <a:prstGeom prst="parallelogram">
            <a:avLst>
              <a:gd name="adj" fmla="val 66077"/>
            </a:avLst>
          </a:prstGeom>
          <a:solidFill>
            <a:srgbClr val="0758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889" name="Google Shape;889;g2402d2dd8d4_0_40"/>
          <p:cNvSpPr/>
          <p:nvPr/>
        </p:nvSpPr>
        <p:spPr>
          <a:xfrm>
            <a:off x="2284115" y="1461188"/>
            <a:ext cx="2122200" cy="27867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Libre Franklin"/>
                <a:ea typeface="Libre Franklin"/>
                <a:cs typeface="Libre Franklin"/>
                <a:sym typeface="Libre Franklin"/>
              </a:rPr>
              <a:t>Categorize the gap areas into horizon 1, 2 and of the implementation processes</a:t>
            </a:r>
            <a:endParaRPr sz="1600" b="0" i="0" u="none" strike="noStrike" cap="none">
              <a:solidFill>
                <a:srgbClr val="000000"/>
              </a:solidFill>
              <a:latin typeface="Libre Franklin"/>
              <a:ea typeface="Libre Franklin"/>
              <a:cs typeface="Libre Franklin"/>
              <a:sym typeface="Libre Franklin"/>
            </a:endParaRPr>
          </a:p>
        </p:txBody>
      </p:sp>
      <p:sp>
        <p:nvSpPr>
          <p:cNvPr id="890" name="Google Shape;890;g2402d2dd8d4_0_40"/>
          <p:cNvSpPr/>
          <p:nvPr/>
        </p:nvSpPr>
        <p:spPr>
          <a:xfrm>
            <a:off x="2284124" y="810325"/>
            <a:ext cx="2388900" cy="580800"/>
          </a:xfrm>
          <a:prstGeom prst="rect">
            <a:avLst/>
          </a:prstGeom>
          <a:solidFill>
            <a:srgbClr val="008CA0"/>
          </a:solidFill>
          <a:ln>
            <a:noFill/>
          </a:ln>
        </p:spPr>
        <p:txBody>
          <a:bodyPr spcFirstLastPara="1" wrap="square" lIns="274325" tIns="228600" rIns="182875" bIns="2286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GAPS</a:t>
            </a:r>
            <a:endParaRPr sz="1500" b="1" i="0" u="none" strike="noStrike" cap="none">
              <a:solidFill>
                <a:srgbClr val="FFFFFF"/>
              </a:solidFill>
              <a:latin typeface="Libre Franklin"/>
              <a:ea typeface="Libre Franklin"/>
              <a:cs typeface="Libre Franklin"/>
              <a:sym typeface="Libre Franklin"/>
            </a:endParaRPr>
          </a:p>
        </p:txBody>
      </p:sp>
      <p:sp>
        <p:nvSpPr>
          <p:cNvPr id="891" name="Google Shape;891;g2402d2dd8d4_0_40"/>
          <p:cNvSpPr/>
          <p:nvPr/>
        </p:nvSpPr>
        <p:spPr>
          <a:xfrm>
            <a:off x="2284149" y="1461187"/>
            <a:ext cx="2122200" cy="355500"/>
          </a:xfrm>
          <a:prstGeom prst="rect">
            <a:avLst/>
          </a:prstGeom>
          <a:solidFill>
            <a:srgbClr val="000000">
              <a:alpha val="9411"/>
            </a:srgbClr>
          </a:solid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000000"/>
              </a:buClr>
              <a:buSzPts val="1100"/>
              <a:buFont typeface="Arial"/>
              <a:buNone/>
            </a:pPr>
            <a:endParaRPr sz="1100" b="0" i="0" u="none" strike="noStrike" cap="none">
              <a:solidFill>
                <a:srgbClr val="000000"/>
              </a:solidFill>
              <a:latin typeface="Franklin Gothic"/>
              <a:ea typeface="Franklin Gothic"/>
              <a:cs typeface="Franklin Gothic"/>
              <a:sym typeface="Franklin Gothic"/>
            </a:endParaRPr>
          </a:p>
        </p:txBody>
      </p:sp>
      <p:sp>
        <p:nvSpPr>
          <p:cNvPr id="892" name="Google Shape;892;g2402d2dd8d4_0_40"/>
          <p:cNvSpPr/>
          <p:nvPr/>
        </p:nvSpPr>
        <p:spPr>
          <a:xfrm>
            <a:off x="89575" y="1364077"/>
            <a:ext cx="2125800" cy="2702700"/>
          </a:xfrm>
          <a:prstGeom prst="rect">
            <a:avLst/>
          </a:prstGeom>
          <a:solidFill>
            <a:srgbClr val="000000">
              <a:alpha val="9411"/>
            </a:srgbClr>
          </a:solidFill>
          <a:ln>
            <a:noFill/>
          </a:ln>
        </p:spPr>
        <p:txBody>
          <a:bodyPr spcFirstLastPara="1" wrap="square" lIns="182875" tIns="182875" rIns="182875" bIns="1828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Libre Franklin"/>
                <a:ea typeface="Libre Franklin"/>
                <a:cs typeface="Libre Franklin"/>
                <a:sym typeface="Libre Franklin"/>
              </a:rPr>
              <a:t>Identify various avenues where the </a:t>
            </a:r>
            <a:r>
              <a:rPr lang="en">
                <a:solidFill>
                  <a:schemeClr val="dk1"/>
                </a:solidFill>
                <a:latin typeface="Libre Franklin"/>
                <a:ea typeface="Libre Franklin"/>
                <a:cs typeface="Libre Franklin"/>
                <a:sym typeface="Libre Franklin"/>
              </a:rPr>
              <a:t>digital twin </a:t>
            </a:r>
            <a:r>
              <a:rPr lang="en" sz="1400" b="0" i="0" u="none" strike="noStrike" cap="none">
                <a:solidFill>
                  <a:schemeClr val="dk1"/>
                </a:solidFill>
                <a:latin typeface="Libre Franklin"/>
                <a:ea typeface="Libre Franklin"/>
                <a:cs typeface="Libre Franklin"/>
                <a:sym typeface="Libre Franklin"/>
              </a:rPr>
              <a:t>technology can  be implemented in life sciences and consumer products based on Babson MBA consulting team’ s research</a:t>
            </a: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893" name="Google Shape;893;g2402d2dd8d4_0_40"/>
          <p:cNvSpPr/>
          <p:nvPr/>
        </p:nvSpPr>
        <p:spPr>
          <a:xfrm rot="-5400000" flipH="1">
            <a:off x="1979325" y="987237"/>
            <a:ext cx="808200" cy="198600"/>
          </a:xfrm>
          <a:prstGeom prst="parallelogram">
            <a:avLst>
              <a:gd name="adj" fmla="val 66077"/>
            </a:avLst>
          </a:prstGeom>
          <a:solidFill>
            <a:srgbClr val="10A0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894" name="Google Shape;894;g2402d2dd8d4_0_40"/>
          <p:cNvSpPr/>
          <p:nvPr/>
        </p:nvSpPr>
        <p:spPr>
          <a:xfrm>
            <a:off x="93422" y="680075"/>
            <a:ext cx="2388900" cy="580800"/>
          </a:xfrm>
          <a:prstGeom prst="rect">
            <a:avLst/>
          </a:prstGeom>
          <a:solidFill>
            <a:srgbClr val="11AD9D"/>
          </a:solidFill>
          <a:ln>
            <a:noFill/>
          </a:ln>
        </p:spPr>
        <p:txBody>
          <a:bodyPr spcFirstLastPara="1" wrap="square" lIns="182875" tIns="228600" rIns="182875" bIns="228600"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IDENTIFY</a:t>
            </a:r>
            <a:endParaRPr sz="1500" b="1" i="0" u="none" strike="noStrike" cap="none">
              <a:solidFill>
                <a:srgbClr val="FFFFFF"/>
              </a:solidFill>
              <a:latin typeface="Libre Franklin"/>
              <a:ea typeface="Libre Franklin"/>
              <a:cs typeface="Libre Franklin"/>
              <a:sym typeface="Libre Franklin"/>
            </a:endParaRPr>
          </a:p>
        </p:txBody>
      </p:sp>
      <p:grpSp>
        <p:nvGrpSpPr>
          <p:cNvPr id="895" name="Google Shape;895;g2402d2dd8d4_0_40"/>
          <p:cNvGrpSpPr/>
          <p:nvPr/>
        </p:nvGrpSpPr>
        <p:grpSpPr>
          <a:xfrm>
            <a:off x="154116" y="1393242"/>
            <a:ext cx="304584" cy="297218"/>
            <a:chOff x="92008" y="3277906"/>
            <a:chExt cx="310800" cy="310800"/>
          </a:xfrm>
        </p:grpSpPr>
        <p:sp>
          <p:nvSpPr>
            <p:cNvPr id="896" name="Google Shape;896;g2402d2dd8d4_0_40"/>
            <p:cNvSpPr/>
            <p:nvPr/>
          </p:nvSpPr>
          <p:spPr>
            <a:xfrm>
              <a:off x="92008" y="3277906"/>
              <a:ext cx="310800" cy="310800"/>
            </a:xfrm>
            <a:prstGeom prst="ellipse">
              <a:avLst/>
            </a:prstGeom>
            <a:solidFill>
              <a:srgbClr val="11AD9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897" name="Google Shape;897;g2402d2dd8d4_0_40"/>
            <p:cNvSpPr/>
            <p:nvPr/>
          </p:nvSpPr>
          <p:spPr>
            <a:xfrm>
              <a:off x="158429" y="3355832"/>
              <a:ext cx="177925" cy="154936"/>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grpSp>
        <p:nvGrpSpPr>
          <p:cNvPr id="898" name="Google Shape;898;g2402d2dd8d4_0_40"/>
          <p:cNvGrpSpPr/>
          <p:nvPr/>
        </p:nvGrpSpPr>
        <p:grpSpPr>
          <a:xfrm>
            <a:off x="2361702" y="1490434"/>
            <a:ext cx="304695" cy="297340"/>
            <a:chOff x="6564979" y="4358506"/>
            <a:chExt cx="674700" cy="674700"/>
          </a:xfrm>
        </p:grpSpPr>
        <p:sp>
          <p:nvSpPr>
            <p:cNvPr id="899" name="Google Shape;899;g2402d2dd8d4_0_40"/>
            <p:cNvSpPr/>
            <p:nvPr/>
          </p:nvSpPr>
          <p:spPr>
            <a:xfrm>
              <a:off x="6564979" y="4358506"/>
              <a:ext cx="674700" cy="674700"/>
            </a:xfrm>
            <a:prstGeom prst="ellipse">
              <a:avLst/>
            </a:prstGeom>
            <a:solidFill>
              <a:srgbClr val="10B09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900" name="Google Shape;900;g2402d2dd8d4_0_40"/>
            <p:cNvSpPr/>
            <p:nvPr/>
          </p:nvSpPr>
          <p:spPr>
            <a:xfrm>
              <a:off x="6709271" y="4527744"/>
              <a:ext cx="386162" cy="336270"/>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901" name="Google Shape;901;g2402d2dd8d4_0_40"/>
          <p:cNvSpPr/>
          <p:nvPr/>
        </p:nvSpPr>
        <p:spPr>
          <a:xfrm>
            <a:off x="4569205" y="1653640"/>
            <a:ext cx="304500" cy="297300"/>
          </a:xfrm>
          <a:prstGeom prst="ellipse">
            <a:avLst/>
          </a:prstGeom>
          <a:solidFill>
            <a:srgbClr val="247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902" name="Google Shape;902;g2402d2dd8d4_0_40"/>
          <p:cNvSpPr/>
          <p:nvPr/>
        </p:nvSpPr>
        <p:spPr>
          <a:xfrm>
            <a:off x="4634334" y="1737344"/>
            <a:ext cx="174367" cy="148164"/>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903" name="Google Shape;903;g2402d2dd8d4_0_40"/>
          <p:cNvSpPr/>
          <p:nvPr/>
        </p:nvSpPr>
        <p:spPr>
          <a:xfrm>
            <a:off x="6744794" y="1791006"/>
            <a:ext cx="304500" cy="297300"/>
          </a:xfrm>
          <a:prstGeom prst="ellipse">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Times New Roman"/>
              <a:ea typeface="Times New Roman"/>
              <a:cs typeface="Times New Roman"/>
              <a:sym typeface="Times New Roman"/>
            </a:endParaRPr>
          </a:p>
        </p:txBody>
      </p:sp>
      <p:sp>
        <p:nvSpPr>
          <p:cNvPr id="904" name="Google Shape;904;g2402d2dd8d4_0_40"/>
          <p:cNvSpPr/>
          <p:nvPr/>
        </p:nvSpPr>
        <p:spPr>
          <a:xfrm>
            <a:off x="6809886" y="1865539"/>
            <a:ext cx="174367" cy="148164"/>
          </a:xfrm>
          <a:custGeom>
            <a:avLst/>
            <a:gdLst/>
            <a:ahLst/>
            <a:cxnLst/>
            <a:rect l="l" t="t" r="r" b="b"/>
            <a:pathLst>
              <a:path w="577" h="502" extrusionOk="0">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905" name="Google Shape;905;g2402d2dd8d4_0_40"/>
          <p:cNvSpPr/>
          <p:nvPr/>
        </p:nvSpPr>
        <p:spPr>
          <a:xfrm>
            <a:off x="75625" y="59050"/>
            <a:ext cx="4496400" cy="445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400" b="0" i="0" u="none" strike="noStrike" cap="none">
                <a:solidFill>
                  <a:schemeClr val="dk1"/>
                </a:solidFill>
                <a:latin typeface="Libre Franklin Medium"/>
                <a:ea typeface="Libre Franklin Medium"/>
                <a:cs typeface="Libre Franklin Medium"/>
                <a:sym typeface="Libre Franklin Medium"/>
              </a:rPr>
              <a:t>FINAL RECOMMENDATION</a:t>
            </a:r>
            <a:endParaRPr sz="2400" b="0" i="0" u="none" strike="noStrike" cap="none">
              <a:solidFill>
                <a:schemeClr val="dk1"/>
              </a:solidFill>
              <a:latin typeface="Libre Franklin Medium"/>
              <a:ea typeface="Libre Franklin Medium"/>
              <a:cs typeface="Libre Franklin Medium"/>
              <a:sym typeface="Libre Franklin Medium"/>
            </a:endParaRPr>
          </a:p>
        </p:txBody>
      </p:sp>
      <p:sp>
        <p:nvSpPr>
          <p:cNvPr id="906" name="Google Shape;906;g2402d2dd8d4_0_4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23a6fefb821_0_640"/>
          <p:cNvSpPr txBox="1">
            <a:spLocks noGrp="1"/>
          </p:cNvSpPr>
          <p:nvPr>
            <p:ph type="title"/>
          </p:nvPr>
        </p:nvSpPr>
        <p:spPr>
          <a:xfrm>
            <a:off x="3522175" y="2171700"/>
            <a:ext cx="2310600" cy="800100"/>
          </a:xfrm>
          <a:prstGeom prst="rect">
            <a:avLst/>
          </a:prstGeom>
          <a:solidFill>
            <a:srgbClr val="1655A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100"/>
              <a:buNone/>
            </a:pPr>
            <a:r>
              <a:rPr lang="en">
                <a:solidFill>
                  <a:schemeClr val="lt1"/>
                </a:solidFill>
              </a:rPr>
              <a:t>APPENDIX</a:t>
            </a:r>
            <a:endParaRPr>
              <a:solidFill>
                <a:schemeClr val="lt1"/>
              </a:solidFill>
            </a:endParaRPr>
          </a:p>
        </p:txBody>
      </p:sp>
      <p:sp>
        <p:nvSpPr>
          <p:cNvPr id="912" name="Google Shape;912;g23a6fefb821_0_64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2402d2dd8d4_3_79"/>
          <p:cNvSpPr txBox="1"/>
          <p:nvPr/>
        </p:nvSpPr>
        <p:spPr>
          <a:xfrm>
            <a:off x="470725" y="1125150"/>
            <a:ext cx="14925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sp>
        <p:nvSpPr>
          <p:cNvPr id="918" name="Google Shape;918;g2402d2dd8d4_3_79"/>
          <p:cNvSpPr txBox="1"/>
          <p:nvPr/>
        </p:nvSpPr>
        <p:spPr>
          <a:xfrm>
            <a:off x="3249125" y="1423650"/>
            <a:ext cx="18255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grpSp>
        <p:nvGrpSpPr>
          <p:cNvPr id="919" name="Google Shape;919;g2402d2dd8d4_3_79"/>
          <p:cNvGrpSpPr/>
          <p:nvPr/>
        </p:nvGrpSpPr>
        <p:grpSpPr>
          <a:xfrm>
            <a:off x="221500" y="666335"/>
            <a:ext cx="8668051" cy="2287266"/>
            <a:chOff x="148527" y="691502"/>
            <a:chExt cx="8668051" cy="2203290"/>
          </a:xfrm>
        </p:grpSpPr>
        <p:sp>
          <p:nvSpPr>
            <p:cNvPr id="920" name="Google Shape;920;g2402d2dd8d4_3_79"/>
            <p:cNvSpPr txBox="1"/>
            <p:nvPr/>
          </p:nvSpPr>
          <p:spPr>
            <a:xfrm>
              <a:off x="148527" y="691502"/>
              <a:ext cx="2224200" cy="219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100" b="1" i="0" u="none" strike="noStrike" cap="none">
                  <a:solidFill>
                    <a:schemeClr val="lt1"/>
                  </a:solidFill>
                  <a:highlight>
                    <a:srgbClr val="1655A2"/>
                  </a:highlight>
                  <a:latin typeface="Libre Franklin"/>
                  <a:ea typeface="Libre Franklin"/>
                  <a:cs typeface="Libre Franklin"/>
                  <a:sym typeface="Libre Franklin"/>
                </a:rPr>
                <a:t> COMPONENT/PART TWINS</a:t>
              </a:r>
              <a:r>
                <a:rPr lang="en" sz="1100" b="1" i="0" u="none" strike="noStrike" cap="none">
                  <a:solidFill>
                    <a:schemeClr val="dk2"/>
                  </a:solidFill>
                  <a:highlight>
                    <a:srgbClr val="1655A2"/>
                  </a:highlight>
                  <a:latin typeface="Libre Franklin"/>
                  <a:ea typeface="Libre Franklin"/>
                  <a:cs typeface="Libre Franklin"/>
                  <a:sym typeface="Libre Franklin"/>
                </a:rPr>
                <a:t>.</a:t>
              </a:r>
              <a:endParaRPr sz="1100" b="1" i="0" u="none" strike="noStrike" cap="none">
                <a:solidFill>
                  <a:schemeClr val="dk2"/>
                </a:solidFill>
                <a:highlight>
                  <a:srgbClr val="1655A2"/>
                </a:highlight>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Component twins are the basic unit of digital twin, the smallest example of a functioning component. </a:t>
              </a:r>
              <a:endParaRPr sz="1000" b="0" i="0" u="none" strike="noStrike" cap="none">
                <a:solidFill>
                  <a:srgbClr val="000000"/>
                </a:solidFill>
                <a:latin typeface="Arial"/>
                <a:ea typeface="Arial"/>
                <a:cs typeface="Arial"/>
                <a:sym typeface="Arial"/>
              </a:endParaRPr>
            </a:p>
            <a:p>
              <a:pPr marL="0" marR="0" lvl="0" indent="0" algn="l" rtl="0">
                <a:lnSpc>
                  <a:spcPct val="107916"/>
                </a:lnSpc>
                <a:spcBef>
                  <a:spcPts val="0"/>
                </a:spcBef>
                <a:spcAft>
                  <a:spcPts val="0"/>
                </a:spcAft>
                <a:buClr>
                  <a:srgbClr val="000000"/>
                </a:buClr>
                <a:buSzPts val="1000"/>
                <a:buFont typeface="Arial"/>
                <a:buNone/>
              </a:pP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Parts twins are roughly the same thing, but pertain to components of slightly less importance.</a:t>
              </a:r>
              <a:endParaRPr sz="1000" b="1" i="0" u="none" strike="noStrike" cap="none">
                <a:solidFill>
                  <a:schemeClr val="dk1"/>
                </a:solidFill>
                <a:latin typeface="Libre Franklin"/>
                <a:ea typeface="Libre Franklin"/>
                <a:cs typeface="Libre Franklin"/>
                <a:sym typeface="Libre Franklin"/>
              </a:endParaRPr>
            </a:p>
          </p:txBody>
        </p:sp>
        <p:sp>
          <p:nvSpPr>
            <p:cNvPr id="921" name="Google Shape;921;g2402d2dd8d4_3_79"/>
            <p:cNvSpPr txBox="1"/>
            <p:nvPr/>
          </p:nvSpPr>
          <p:spPr>
            <a:xfrm>
              <a:off x="2520865" y="700292"/>
              <a:ext cx="2040900" cy="219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100" b="1" i="0" u="none" strike="noStrike" cap="none">
                  <a:solidFill>
                    <a:schemeClr val="lt2"/>
                  </a:solidFill>
                  <a:highlight>
                    <a:srgbClr val="1655A2"/>
                  </a:highlight>
                  <a:latin typeface="Libre Franklin"/>
                  <a:ea typeface="Libre Franklin"/>
                  <a:cs typeface="Libre Franklin"/>
                  <a:sym typeface="Libre Franklin"/>
                </a:rPr>
                <a:t> ASSET TWIN</a:t>
              </a:r>
              <a:r>
                <a:rPr lang="en" sz="1100" b="1" i="0" u="none" strike="noStrike" cap="none">
                  <a:solidFill>
                    <a:schemeClr val="dk2"/>
                  </a:solidFill>
                  <a:highlight>
                    <a:srgbClr val="1655A2"/>
                  </a:highlight>
                  <a:latin typeface="Libre Franklin"/>
                  <a:ea typeface="Libre Franklin"/>
                  <a:cs typeface="Libre Franklin"/>
                  <a:sym typeface="Libre Franklin"/>
                </a:rPr>
                <a:t>.</a:t>
              </a:r>
              <a:endParaRPr sz="1100" b="1" i="0" u="none" strike="noStrike" cap="none">
                <a:solidFill>
                  <a:schemeClr val="dk2"/>
                </a:solidFill>
                <a:highlight>
                  <a:srgbClr val="1655A2"/>
                </a:highlight>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When two or more components work together, they form what is known as an asset. </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Asset twins let you study the interaction of those components, creating a wealth of performance data that can be processed and then turned into actionable insights.</a:t>
              </a:r>
              <a:endParaRPr sz="1000" b="1" i="0" u="none" strike="noStrike" cap="none">
                <a:solidFill>
                  <a:schemeClr val="dk1"/>
                </a:solidFill>
                <a:latin typeface="Libre Franklin"/>
                <a:ea typeface="Libre Franklin"/>
                <a:cs typeface="Libre Franklin"/>
                <a:sym typeface="Libre Franklin"/>
              </a:endParaRPr>
            </a:p>
          </p:txBody>
        </p:sp>
        <p:sp>
          <p:nvSpPr>
            <p:cNvPr id="922" name="Google Shape;922;g2402d2dd8d4_3_79"/>
            <p:cNvSpPr txBox="1"/>
            <p:nvPr/>
          </p:nvSpPr>
          <p:spPr>
            <a:xfrm>
              <a:off x="4720703" y="691502"/>
              <a:ext cx="1970700" cy="219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100" b="1" i="0" u="none" strike="noStrike" cap="none">
                  <a:solidFill>
                    <a:schemeClr val="lt1"/>
                  </a:solidFill>
                  <a:highlight>
                    <a:schemeClr val="dk2"/>
                  </a:highlight>
                  <a:latin typeface="Libre Franklin"/>
                  <a:ea typeface="Libre Franklin"/>
                  <a:cs typeface="Libre Franklin"/>
                  <a:sym typeface="Libre Franklin"/>
                </a:rPr>
                <a:t> SYSTEM / UNIT TWINS</a:t>
              </a:r>
              <a:r>
                <a:rPr lang="en" sz="1100" b="1" i="0" u="none" strike="noStrike" cap="none">
                  <a:solidFill>
                    <a:schemeClr val="dk2"/>
                  </a:solidFill>
                  <a:highlight>
                    <a:schemeClr val="dk2"/>
                  </a:highlight>
                  <a:latin typeface="Libre Franklin"/>
                  <a:ea typeface="Libre Franklin"/>
                  <a:cs typeface="Libre Franklin"/>
                  <a:sym typeface="Libre Franklin"/>
                </a:rPr>
                <a:t>.</a:t>
              </a:r>
              <a:r>
                <a:rPr lang="en" sz="1100" b="1" i="0" u="none" strike="noStrike" cap="none">
                  <a:solidFill>
                    <a:schemeClr val="lt1"/>
                  </a:solidFill>
                  <a:highlight>
                    <a:schemeClr val="dk2"/>
                  </a:highlight>
                  <a:latin typeface="Libre Franklin"/>
                  <a:ea typeface="Libre Franklin"/>
                  <a:cs typeface="Libre Franklin"/>
                  <a:sym typeface="Libre Franklin"/>
                </a:rPr>
                <a:t>   </a:t>
              </a:r>
              <a:endParaRPr sz="1100" b="1" i="0" u="none" strike="noStrike" cap="none">
                <a:solidFill>
                  <a:schemeClr val="lt1"/>
                </a:solidFill>
                <a:highlight>
                  <a:schemeClr val="dk2"/>
                </a:highlight>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The next level of magnification involves system or unit twins, which enable you to see how different assets come together to form an entire functioning system. System twins provide visibility regarding the interaction of assets, and may suggest performance enhancements.</a:t>
              </a:r>
              <a:endParaRPr sz="1000" b="1" i="0" u="none" strike="noStrike" cap="none">
                <a:solidFill>
                  <a:schemeClr val="dk1"/>
                </a:solidFill>
                <a:latin typeface="Libre Franklin"/>
                <a:ea typeface="Libre Franklin"/>
                <a:cs typeface="Libre Franklin"/>
                <a:sym typeface="Libre Franklin"/>
              </a:endParaRPr>
            </a:p>
          </p:txBody>
        </p:sp>
        <p:sp>
          <p:nvSpPr>
            <p:cNvPr id="923" name="Google Shape;923;g2402d2dd8d4_3_79"/>
            <p:cNvSpPr txBox="1"/>
            <p:nvPr/>
          </p:nvSpPr>
          <p:spPr>
            <a:xfrm>
              <a:off x="6845878" y="691502"/>
              <a:ext cx="1970700" cy="219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100" b="1" i="0" u="none" strike="noStrike" cap="none">
                  <a:solidFill>
                    <a:schemeClr val="lt1"/>
                  </a:solidFill>
                  <a:highlight>
                    <a:schemeClr val="dk2"/>
                  </a:highlight>
                  <a:latin typeface="Libre Franklin"/>
                  <a:ea typeface="Libre Franklin"/>
                  <a:cs typeface="Libre Franklin"/>
                  <a:sym typeface="Libre Franklin"/>
                </a:rPr>
                <a:t> PROCESS TWIN</a:t>
              </a:r>
              <a:r>
                <a:rPr lang="en" sz="1100" b="1" i="0" u="none" strike="noStrike" cap="none">
                  <a:solidFill>
                    <a:schemeClr val="dk2"/>
                  </a:solidFill>
                  <a:highlight>
                    <a:schemeClr val="dk2"/>
                  </a:highlight>
                  <a:latin typeface="Libre Franklin"/>
                  <a:ea typeface="Libre Franklin"/>
                  <a:cs typeface="Libre Franklin"/>
                  <a:sym typeface="Libre Franklin"/>
                </a:rPr>
                <a:t>.</a:t>
              </a:r>
              <a:endParaRPr sz="1100" b="1" i="0" u="none" strike="noStrike" cap="none">
                <a:solidFill>
                  <a:schemeClr val="dk2"/>
                </a:solidFill>
                <a:highlight>
                  <a:schemeClr val="dk2"/>
                </a:highlight>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Process twins, the macro level of magnification, reveal how systems work together to create an entire production facility. Are those systems all synchronized to operate at peak efficiency.</a:t>
              </a:r>
              <a:endParaRPr sz="1000" b="0" i="0" u="none" strike="noStrike" cap="none">
                <a:solidFill>
                  <a:schemeClr val="dk1"/>
                </a:solidFill>
                <a:latin typeface="Libre Franklin"/>
                <a:ea typeface="Libre Franklin"/>
                <a:cs typeface="Libre Franklin"/>
                <a:sym typeface="Libre Franklin"/>
              </a:endParaRPr>
            </a:p>
            <a:p>
              <a:pPr marL="0" marR="0" lvl="0" indent="0" algn="l" rtl="0">
                <a:lnSpc>
                  <a:spcPct val="107916"/>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Process twins can help determine the precise timing schemes that ultimately influence overall effectiveness.</a:t>
              </a:r>
              <a:endParaRPr sz="1000" b="1" i="0" u="none" strike="noStrike" cap="none">
                <a:solidFill>
                  <a:schemeClr val="dk1"/>
                </a:solidFill>
                <a:latin typeface="Libre Franklin"/>
                <a:ea typeface="Libre Franklin"/>
                <a:cs typeface="Libre Franklin"/>
                <a:sym typeface="Libre Franklin"/>
              </a:endParaRPr>
            </a:p>
          </p:txBody>
        </p:sp>
      </p:grpSp>
      <p:sp>
        <p:nvSpPr>
          <p:cNvPr id="924" name="Google Shape;924;g2402d2dd8d4_3_79"/>
          <p:cNvSpPr/>
          <p:nvPr/>
        </p:nvSpPr>
        <p:spPr>
          <a:xfrm>
            <a:off x="0" y="0"/>
            <a:ext cx="6807300" cy="484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Different Types of Digital Twins</a:t>
            </a:r>
            <a:endParaRPr sz="2800" b="0" i="0" u="none" strike="noStrike" cap="none">
              <a:solidFill>
                <a:schemeClr val="dk1"/>
              </a:solidFill>
              <a:latin typeface="Libre Franklin Medium"/>
              <a:ea typeface="Libre Franklin Medium"/>
              <a:cs typeface="Libre Franklin Medium"/>
              <a:sym typeface="Libre Franklin Medium"/>
            </a:endParaRPr>
          </a:p>
        </p:txBody>
      </p:sp>
      <p:grpSp>
        <p:nvGrpSpPr>
          <p:cNvPr id="925" name="Google Shape;925;g2402d2dd8d4_3_79"/>
          <p:cNvGrpSpPr/>
          <p:nvPr/>
        </p:nvGrpSpPr>
        <p:grpSpPr>
          <a:xfrm>
            <a:off x="165026" y="3144526"/>
            <a:ext cx="8780950" cy="1547268"/>
            <a:chOff x="191725" y="3110970"/>
            <a:chExt cx="8780950" cy="1547268"/>
          </a:xfrm>
        </p:grpSpPr>
        <p:pic>
          <p:nvPicPr>
            <p:cNvPr id="926" name="Google Shape;926;g2402d2dd8d4_3_79"/>
            <p:cNvPicPr preferRelativeResize="0"/>
            <p:nvPr/>
          </p:nvPicPr>
          <p:blipFill rotWithShape="1">
            <a:blip r:embed="rId3">
              <a:alphaModFix/>
            </a:blip>
            <a:srcRect/>
            <a:stretch/>
          </p:blipFill>
          <p:spPr>
            <a:xfrm>
              <a:off x="191725" y="3178584"/>
              <a:ext cx="2047199" cy="1479654"/>
            </a:xfrm>
            <a:prstGeom prst="rect">
              <a:avLst/>
            </a:prstGeom>
            <a:noFill/>
            <a:ln>
              <a:noFill/>
            </a:ln>
            <a:effectLst>
              <a:outerShdw blurRad="50800" dist="38100" dir="2700000" algn="tl" rotWithShape="0">
                <a:srgbClr val="000000">
                  <a:alpha val="40000"/>
                </a:srgbClr>
              </a:outerShdw>
            </a:effectLst>
          </p:spPr>
        </p:pic>
        <p:pic>
          <p:nvPicPr>
            <p:cNvPr id="927" name="Google Shape;927;g2402d2dd8d4_3_79"/>
            <p:cNvPicPr preferRelativeResize="0"/>
            <p:nvPr/>
          </p:nvPicPr>
          <p:blipFill rotWithShape="1">
            <a:blip r:embed="rId4">
              <a:alphaModFix/>
            </a:blip>
            <a:srcRect/>
            <a:stretch/>
          </p:blipFill>
          <p:spPr>
            <a:xfrm>
              <a:off x="2367650" y="3117513"/>
              <a:ext cx="3661049" cy="1540725"/>
            </a:xfrm>
            <a:prstGeom prst="rect">
              <a:avLst/>
            </a:prstGeom>
            <a:noFill/>
            <a:ln>
              <a:noFill/>
            </a:ln>
            <a:effectLst>
              <a:outerShdw blurRad="50800" dist="38100" dir="2700000" algn="tl" rotWithShape="0">
                <a:srgbClr val="000000">
                  <a:alpha val="40000"/>
                </a:srgbClr>
              </a:outerShdw>
            </a:effectLst>
          </p:spPr>
        </p:pic>
        <p:pic>
          <p:nvPicPr>
            <p:cNvPr id="928" name="Google Shape;928;g2402d2dd8d4_3_79"/>
            <p:cNvPicPr preferRelativeResize="0"/>
            <p:nvPr/>
          </p:nvPicPr>
          <p:blipFill rotWithShape="1">
            <a:blip r:embed="rId5">
              <a:alphaModFix/>
            </a:blip>
            <a:srcRect r="3677"/>
            <a:stretch/>
          </p:blipFill>
          <p:spPr>
            <a:xfrm>
              <a:off x="6113175" y="3110970"/>
              <a:ext cx="2859500" cy="1547268"/>
            </a:xfrm>
            <a:prstGeom prst="rect">
              <a:avLst/>
            </a:prstGeom>
            <a:noFill/>
            <a:ln>
              <a:noFill/>
            </a:ln>
            <a:effectLst>
              <a:outerShdw blurRad="50800" dist="38100" dir="2700000" algn="tl" rotWithShape="0">
                <a:srgbClr val="000000">
                  <a:alpha val="40000"/>
                </a:srgbClr>
              </a:outerShdw>
            </a:effectLst>
          </p:spPr>
        </p:pic>
      </p:grpSp>
      <p:sp>
        <p:nvSpPr>
          <p:cNvPr id="929" name="Google Shape;929;g2402d2dd8d4_3_7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2402d2dd8d4_3_441"/>
          <p:cNvSpPr/>
          <p:nvPr/>
        </p:nvSpPr>
        <p:spPr>
          <a:xfrm>
            <a:off x="0" y="4725"/>
            <a:ext cx="7066800" cy="627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Digital Twin | Geographical Overview</a:t>
            </a:r>
            <a:endParaRPr sz="2800" b="0" i="0" u="none" strike="noStrike" cap="none">
              <a:solidFill>
                <a:schemeClr val="dk1"/>
              </a:solidFill>
              <a:latin typeface="Libre Franklin Medium"/>
              <a:ea typeface="Libre Franklin Medium"/>
              <a:cs typeface="Libre Franklin Medium"/>
              <a:sym typeface="Libre Franklin Medium"/>
            </a:endParaRPr>
          </a:p>
        </p:txBody>
      </p:sp>
      <p:pic>
        <p:nvPicPr>
          <p:cNvPr id="935" name="Google Shape;935;g2402d2dd8d4_3_441" descr="A picture containing table&#10;&#10;Description automatically generated"/>
          <p:cNvPicPr preferRelativeResize="0"/>
          <p:nvPr/>
        </p:nvPicPr>
        <p:blipFill rotWithShape="1">
          <a:blip r:embed="rId3">
            <a:alphaModFix/>
          </a:blip>
          <a:srcRect l="6352" t="35387" r="8030" b="10371"/>
          <a:stretch/>
        </p:blipFill>
        <p:spPr>
          <a:xfrm>
            <a:off x="1916350" y="1603025"/>
            <a:ext cx="7144250" cy="3109700"/>
          </a:xfrm>
          <a:prstGeom prst="rect">
            <a:avLst/>
          </a:prstGeom>
          <a:noFill/>
          <a:ln>
            <a:noFill/>
          </a:ln>
        </p:spPr>
      </p:pic>
      <p:sp>
        <p:nvSpPr>
          <p:cNvPr id="936" name="Google Shape;936;g2402d2dd8d4_3_441"/>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t>27</a:t>
            </a:fld>
            <a:endParaRPr/>
          </a:p>
        </p:txBody>
      </p:sp>
      <p:sp>
        <p:nvSpPr>
          <p:cNvPr id="937" name="Google Shape;937;g2402d2dd8d4_3_441"/>
          <p:cNvSpPr txBox="1"/>
          <p:nvPr/>
        </p:nvSpPr>
        <p:spPr>
          <a:xfrm>
            <a:off x="359250" y="752925"/>
            <a:ext cx="39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8" name="Google Shape;938;g2402d2dd8d4_3_441"/>
          <p:cNvSpPr txBox="1"/>
          <p:nvPr/>
        </p:nvSpPr>
        <p:spPr>
          <a:xfrm>
            <a:off x="256225" y="2324300"/>
            <a:ext cx="1579800" cy="220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50">
                <a:solidFill>
                  <a:schemeClr val="dk1"/>
                </a:solidFill>
              </a:rPr>
              <a:t># of Professionals Surveyed by Country:</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United States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China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France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India (N=206)</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Germany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United Kingdom (N=201)</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South Korea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Italy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Japan (N=200)</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 Spain (N=200)</a:t>
            </a:r>
            <a:endParaRPr sz="850">
              <a:solidFill>
                <a:schemeClr val="dk1"/>
              </a:solidFill>
            </a:endParaRPr>
          </a:p>
          <a:p>
            <a:pPr marL="0" lvl="0" indent="0" algn="l" rtl="0">
              <a:spcBef>
                <a:spcPts val="0"/>
              </a:spcBef>
              <a:spcAft>
                <a:spcPts val="0"/>
              </a:spcAft>
              <a:buNone/>
            </a:pPr>
            <a:endParaRPr/>
          </a:p>
        </p:txBody>
      </p:sp>
      <p:sp>
        <p:nvSpPr>
          <p:cNvPr id="939" name="Google Shape;939;g2402d2dd8d4_3_441"/>
          <p:cNvSpPr txBox="1"/>
          <p:nvPr/>
        </p:nvSpPr>
        <p:spPr>
          <a:xfrm>
            <a:off x="359250" y="718575"/>
            <a:ext cx="8405100" cy="101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005777"/>
                </a:solidFill>
              </a:rPr>
              <a:t>Altair commissioned an independent, international online survey of 2,007 professionals employed throughout many target industries who perform job functions related to data science, IoT and analytics, software engineering, research and development (R&amp;D), engineering, information technology (IT) and information systems (IS), product development, and executive management.</a:t>
            </a:r>
            <a:endParaRPr sz="1150">
              <a:solidFill>
                <a:srgbClr val="005777"/>
              </a:solidFill>
            </a:endParaRPr>
          </a:p>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2402d2dd8d4_8_7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sp>
        <p:nvSpPr>
          <p:cNvPr id="945" name="Google Shape;945;g2402d2dd8d4_8_71"/>
          <p:cNvSpPr txBox="1"/>
          <p:nvPr/>
        </p:nvSpPr>
        <p:spPr>
          <a:xfrm>
            <a:off x="1324804" y="1986975"/>
            <a:ext cx="6853426" cy="584775"/>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strike="noStrike" cap="none">
                <a:solidFill>
                  <a:schemeClr val="dk1"/>
                </a:solidFill>
                <a:latin typeface="Libre Franklin"/>
                <a:ea typeface="Libre Franklin"/>
                <a:cs typeface="Libre Franklin"/>
                <a:sym typeface="Libre Franklin"/>
              </a:rPr>
              <a:t> USE CASES | EVALUATION</a:t>
            </a:r>
            <a:endParaRPr sz="3200" b="1"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950" name="Google Shape;950;g2402d2dd8d4_1_189" descr="A map of a city&#10;&#10;Description automatically generated with low confidence"/>
          <p:cNvPicPr preferRelativeResize="0"/>
          <p:nvPr/>
        </p:nvPicPr>
        <p:blipFill rotWithShape="1">
          <a:blip r:embed="rId3">
            <a:alphaModFix/>
          </a:blip>
          <a:srcRect/>
          <a:stretch/>
        </p:blipFill>
        <p:spPr>
          <a:xfrm>
            <a:off x="0" y="2256897"/>
            <a:ext cx="4572000" cy="2448268"/>
          </a:xfrm>
          <a:prstGeom prst="rect">
            <a:avLst/>
          </a:prstGeom>
          <a:noFill/>
          <a:ln>
            <a:noFill/>
          </a:ln>
        </p:spPr>
      </p:pic>
      <p:sp>
        <p:nvSpPr>
          <p:cNvPr id="951" name="Google Shape;951;g2402d2dd8d4_1_189"/>
          <p:cNvSpPr txBox="1"/>
          <p:nvPr/>
        </p:nvSpPr>
        <p:spPr>
          <a:xfrm>
            <a:off x="0" y="4950"/>
            <a:ext cx="6721500" cy="484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  Digital Twin | Impacts on Supply Chain</a:t>
            </a:r>
            <a:endParaRPr sz="2800" b="0" i="0" u="none" strike="noStrike" cap="none">
              <a:solidFill>
                <a:schemeClr val="dk1"/>
              </a:solidFill>
              <a:latin typeface="Libre Franklin Medium"/>
              <a:ea typeface="Libre Franklin Medium"/>
              <a:cs typeface="Libre Franklin Medium"/>
              <a:sym typeface="Libre Franklin Medium"/>
            </a:endParaRPr>
          </a:p>
        </p:txBody>
      </p:sp>
      <p:grpSp>
        <p:nvGrpSpPr>
          <p:cNvPr id="952" name="Google Shape;952;g2402d2dd8d4_1_189"/>
          <p:cNvGrpSpPr/>
          <p:nvPr/>
        </p:nvGrpSpPr>
        <p:grpSpPr>
          <a:xfrm>
            <a:off x="4457579" y="3122990"/>
            <a:ext cx="4570840" cy="1561568"/>
            <a:chOff x="748387" y="2332966"/>
            <a:chExt cx="5946195" cy="1329673"/>
          </a:xfrm>
        </p:grpSpPr>
        <p:sp>
          <p:nvSpPr>
            <p:cNvPr id="953" name="Google Shape;953;g2402d2dd8d4_1_189"/>
            <p:cNvSpPr/>
            <p:nvPr/>
          </p:nvSpPr>
          <p:spPr>
            <a:xfrm>
              <a:off x="748387" y="2332966"/>
              <a:ext cx="5946195" cy="1329673"/>
            </a:xfrm>
            <a:custGeom>
              <a:avLst/>
              <a:gdLst/>
              <a:ahLst/>
              <a:cxnLst/>
              <a:rect l="l" t="t" r="r" b="b"/>
              <a:pathLst>
                <a:path w="4129302" h="1559734" extrusionOk="0">
                  <a:moveTo>
                    <a:pt x="0" y="414670"/>
                  </a:moveTo>
                  <a:lnTo>
                    <a:pt x="688217" y="414670"/>
                  </a:lnTo>
                  <a:lnTo>
                    <a:pt x="326710" y="0"/>
                  </a:lnTo>
                  <a:lnTo>
                    <a:pt x="1720543" y="414670"/>
                  </a:lnTo>
                  <a:lnTo>
                    <a:pt x="4129302" y="414670"/>
                  </a:lnTo>
                  <a:lnTo>
                    <a:pt x="4129302" y="1082624"/>
                  </a:lnTo>
                  <a:lnTo>
                    <a:pt x="4129302" y="1082624"/>
                  </a:lnTo>
                  <a:lnTo>
                    <a:pt x="4129302" y="1368890"/>
                  </a:lnTo>
                  <a:lnTo>
                    <a:pt x="4129302" y="1559734"/>
                  </a:lnTo>
                  <a:lnTo>
                    <a:pt x="1720543" y="1559734"/>
                  </a:lnTo>
                  <a:lnTo>
                    <a:pt x="939634" y="1558109"/>
                  </a:lnTo>
                  <a:lnTo>
                    <a:pt x="688217" y="1559734"/>
                  </a:lnTo>
                  <a:lnTo>
                    <a:pt x="0" y="1559734"/>
                  </a:lnTo>
                  <a:lnTo>
                    <a:pt x="0" y="1368890"/>
                  </a:lnTo>
                  <a:lnTo>
                    <a:pt x="0" y="1082624"/>
                  </a:lnTo>
                  <a:lnTo>
                    <a:pt x="0" y="1082624"/>
                  </a:lnTo>
                  <a:lnTo>
                    <a:pt x="0" y="414670"/>
                  </a:lnTo>
                  <a:close/>
                </a:path>
              </a:pathLst>
            </a:custGeom>
            <a:noFill/>
            <a:ln w="19050" cap="flat" cmpd="sng">
              <a:solidFill>
                <a:schemeClr val="accent3">
                  <a:alpha val="49411"/>
                </a:schemeClr>
              </a:solidFill>
              <a:prstDash val="solid"/>
              <a:miter lim="800000"/>
              <a:headEnd type="none" w="sm" len="sm"/>
              <a:tailEnd type="none" w="sm" len="sm"/>
            </a:ln>
          </p:spPr>
          <p:txBody>
            <a:bodyPr spcFirstLastPara="1" wrap="square" lIns="98525" tIns="98525" rIns="98525" bIns="985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ibre Franklin"/>
                  <a:ea typeface="Libre Franklin"/>
                  <a:cs typeface="Libre Franklin"/>
                  <a:sym typeface="Libre Franklin"/>
                </a:rPr>
                <a:t>Building and maintaining a digital twin is not a simple network modeling effort. It requires cross-functional collaboration by operations, finance, IT and BI teams at the minimum.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ibre Franklin"/>
                  <a:ea typeface="Libre Franklin"/>
                  <a:cs typeface="Libre Franklin"/>
                  <a:sym typeface="Libre Franklin"/>
                </a:rPr>
                <a:t>The following steps provide you with a proven methodology for building a digital twin for your supply chain.</a:t>
              </a:r>
              <a:endParaRPr sz="1100" b="0" i="0" u="none" strike="noStrike" cap="none">
                <a:solidFill>
                  <a:srgbClr val="000000"/>
                </a:solidFill>
                <a:latin typeface="Arial"/>
                <a:ea typeface="Arial"/>
                <a:cs typeface="Arial"/>
                <a:sym typeface="Arial"/>
              </a:endParaRPr>
            </a:p>
          </p:txBody>
        </p:sp>
        <p:sp>
          <p:nvSpPr>
            <p:cNvPr id="954" name="Google Shape;954;g2402d2dd8d4_1_189"/>
            <p:cNvSpPr/>
            <p:nvPr/>
          </p:nvSpPr>
          <p:spPr>
            <a:xfrm>
              <a:off x="4424473" y="3451769"/>
              <a:ext cx="2111400" cy="177000"/>
            </a:xfrm>
            <a:prstGeom prst="wedgeRectCallout">
              <a:avLst>
                <a:gd name="adj1" fmla="val -20833"/>
                <a:gd name="adj2" fmla="val 62500"/>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1F1F1F"/>
                  </a:solidFill>
                  <a:latin typeface="Calibri"/>
                  <a:ea typeface="Calibri"/>
                  <a:cs typeface="Calibri"/>
                  <a:sym typeface="Calibri"/>
                </a:rPr>
                <a:t>- llamasoft</a:t>
              </a:r>
              <a:endParaRPr sz="900" b="0" i="1" u="none" strike="noStrike" cap="none">
                <a:solidFill>
                  <a:srgbClr val="1F1F1F"/>
                </a:solidFill>
                <a:latin typeface="Calibri"/>
                <a:ea typeface="Calibri"/>
                <a:cs typeface="Calibri"/>
                <a:sym typeface="Calibri"/>
              </a:endParaRPr>
            </a:p>
          </p:txBody>
        </p:sp>
      </p:grpSp>
      <p:pic>
        <p:nvPicPr>
          <p:cNvPr id="955" name="Google Shape;955;g2402d2dd8d4_1_189"/>
          <p:cNvPicPr preferRelativeResize="0"/>
          <p:nvPr/>
        </p:nvPicPr>
        <p:blipFill rotWithShape="1">
          <a:blip r:embed="rId4">
            <a:alphaModFix/>
          </a:blip>
          <a:srcRect/>
          <a:stretch/>
        </p:blipFill>
        <p:spPr>
          <a:xfrm>
            <a:off x="5273336" y="489590"/>
            <a:ext cx="3010607" cy="2749242"/>
          </a:xfrm>
          <a:prstGeom prst="rect">
            <a:avLst/>
          </a:prstGeom>
          <a:noFill/>
          <a:ln>
            <a:noFill/>
          </a:ln>
        </p:spPr>
      </p:pic>
      <p:grpSp>
        <p:nvGrpSpPr>
          <p:cNvPr id="956" name="Google Shape;956;g2402d2dd8d4_1_189"/>
          <p:cNvGrpSpPr/>
          <p:nvPr/>
        </p:nvGrpSpPr>
        <p:grpSpPr>
          <a:xfrm>
            <a:off x="283911" y="919371"/>
            <a:ext cx="4500783" cy="1028359"/>
            <a:chOff x="4913191" y="2032872"/>
            <a:chExt cx="6426935" cy="1262100"/>
          </a:xfrm>
        </p:grpSpPr>
        <p:sp>
          <p:nvSpPr>
            <p:cNvPr id="957" name="Google Shape;957;g2402d2dd8d4_1_189"/>
            <p:cNvSpPr/>
            <p:nvPr/>
          </p:nvSpPr>
          <p:spPr>
            <a:xfrm>
              <a:off x="4913191" y="2032872"/>
              <a:ext cx="6426900" cy="1262100"/>
            </a:xfrm>
            <a:prstGeom prst="wedgeRectCallout">
              <a:avLst>
                <a:gd name="adj1" fmla="val 31073"/>
                <a:gd name="adj2" fmla="val 76822"/>
              </a:avLst>
            </a:prstGeom>
            <a:noFill/>
            <a:ln w="19050" cap="flat" cmpd="sng">
              <a:solidFill>
                <a:srgbClr val="7B7B7B">
                  <a:alpha val="49411"/>
                </a:srgbClr>
              </a:solidFill>
              <a:prstDash val="solid"/>
              <a:miter lim="800000"/>
              <a:headEnd type="none" w="sm" len="sm"/>
              <a:tailEnd type="none" w="sm" len="sm"/>
            </a:ln>
          </p:spPr>
          <p:txBody>
            <a:bodyPr spcFirstLastPara="1" wrap="square" lIns="98525" tIns="98525" rIns="98525" bIns="985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rgbClr val="292929"/>
                  </a:solidFill>
                  <a:latin typeface="Libre Franklin"/>
                  <a:ea typeface="Libre Franklin"/>
                  <a:cs typeface="Libre Franklin"/>
                  <a:sym typeface="Libre Franklin"/>
                </a:rPr>
                <a:t>“A Supply Chain digital twin is a computer model that represents various components and processes involved in the supply chain such as warehouses, transportation networks, and production facilities.”</a:t>
              </a:r>
              <a:endParaRPr sz="1200" b="0" i="0" u="none" strike="noStrike" cap="none">
                <a:solidFill>
                  <a:schemeClr val="dk1"/>
                </a:solidFill>
                <a:latin typeface="Libre Franklin"/>
                <a:ea typeface="Libre Franklin"/>
                <a:cs typeface="Libre Franklin"/>
                <a:sym typeface="Libre Franklin"/>
              </a:endParaRPr>
            </a:p>
          </p:txBody>
        </p:sp>
        <p:sp>
          <p:nvSpPr>
            <p:cNvPr id="958" name="Google Shape;958;g2402d2dd8d4_1_189"/>
            <p:cNvSpPr/>
            <p:nvPr/>
          </p:nvSpPr>
          <p:spPr>
            <a:xfrm>
              <a:off x="8716626" y="2955766"/>
              <a:ext cx="2623500" cy="255000"/>
            </a:xfrm>
            <a:prstGeom prst="wedgeRectCallout">
              <a:avLst>
                <a:gd name="adj1" fmla="val -20833"/>
                <a:gd name="adj2" fmla="val 62500"/>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1F1F1F"/>
                  </a:solidFill>
                  <a:latin typeface="Calibri"/>
                  <a:ea typeface="Calibri"/>
                  <a:cs typeface="Calibri"/>
                  <a:sym typeface="Calibri"/>
                </a:rPr>
                <a:t>- anyLOGISTIX</a:t>
              </a:r>
              <a:endParaRPr sz="900" b="0" i="1" u="none" strike="noStrike" cap="none">
                <a:solidFill>
                  <a:srgbClr val="1F1F1F"/>
                </a:solidFill>
                <a:latin typeface="Calibri"/>
                <a:ea typeface="Calibri"/>
                <a:cs typeface="Calibri"/>
                <a:sym typeface="Calibri"/>
              </a:endParaRPr>
            </a:p>
          </p:txBody>
        </p:sp>
      </p:grpSp>
      <p:sp>
        <p:nvSpPr>
          <p:cNvPr id="959" name="Google Shape;959;g2402d2dd8d4_1_18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p:nvPr/>
        </p:nvSpPr>
        <p:spPr>
          <a:xfrm>
            <a:off x="201976" y="1852788"/>
            <a:ext cx="1295700" cy="11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A5A5A5"/>
              </a:buClr>
              <a:buSzPts val="800"/>
              <a:buFont typeface="Libre Franklin"/>
              <a:buNone/>
            </a:pPr>
            <a:r>
              <a:rPr lang="en" sz="800" b="0" i="0" u="none" strike="noStrike" cap="none">
                <a:solidFill>
                  <a:schemeClr val="dk2"/>
                </a:solidFill>
                <a:latin typeface="Libre Franklin"/>
                <a:ea typeface="Libre Franklin"/>
                <a:cs typeface="Libre Franklin"/>
                <a:sym typeface="Libre Franklin"/>
              </a:rPr>
              <a:t>CAPE ELIZABETH, ME</a:t>
            </a:r>
            <a:endParaRPr sz="1100" b="0" i="0" u="none" strike="noStrike" cap="none">
              <a:solidFill>
                <a:schemeClr val="dk2"/>
              </a:solidFill>
              <a:latin typeface="Libre Franklin"/>
              <a:ea typeface="Libre Franklin"/>
              <a:cs typeface="Libre Franklin"/>
              <a:sym typeface="Libre Franklin"/>
            </a:endParaRPr>
          </a:p>
        </p:txBody>
      </p:sp>
      <p:sp>
        <p:nvSpPr>
          <p:cNvPr id="179" name="Google Shape;179;p7"/>
          <p:cNvSpPr txBox="1"/>
          <p:nvPr/>
        </p:nvSpPr>
        <p:spPr>
          <a:xfrm>
            <a:off x="1750231" y="728953"/>
            <a:ext cx="2664300" cy="199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1400"/>
              <a:buFont typeface="Noto Sans Symbols"/>
              <a:buNone/>
            </a:pPr>
            <a:r>
              <a:rPr lang="en" sz="1400" b="0" i="0" u="none" strike="noStrike" cap="none">
                <a:solidFill>
                  <a:srgbClr val="1655A2"/>
                </a:solidFill>
                <a:latin typeface="Libre Franklin"/>
                <a:ea typeface="Libre Franklin"/>
                <a:cs typeface="Libre Franklin"/>
                <a:sym typeface="Libre Franklin"/>
              </a:rPr>
              <a:t>DEREK ROBERTS</a:t>
            </a:r>
            <a:endParaRPr sz="1100" b="0" i="0" u="none" strike="noStrike" cap="none">
              <a:solidFill>
                <a:srgbClr val="000000"/>
              </a:solidFill>
              <a:latin typeface="Libre Franklin"/>
              <a:ea typeface="Libre Franklin"/>
              <a:cs typeface="Libre Franklin"/>
              <a:sym typeface="Libre Franklin"/>
            </a:endParaRPr>
          </a:p>
        </p:txBody>
      </p:sp>
      <p:sp>
        <p:nvSpPr>
          <p:cNvPr id="180" name="Google Shape;180;p7"/>
          <p:cNvSpPr txBox="1"/>
          <p:nvPr/>
        </p:nvSpPr>
        <p:spPr>
          <a:xfrm>
            <a:off x="1750231" y="935822"/>
            <a:ext cx="2664300" cy="17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900"/>
              <a:buFont typeface="Noto Sans Symbols"/>
              <a:buNone/>
            </a:pPr>
            <a:r>
              <a:rPr lang="en" sz="900" b="0" i="0" u="none" strike="noStrike" cap="none">
                <a:solidFill>
                  <a:srgbClr val="7F7F7F"/>
                </a:solidFill>
                <a:latin typeface="Libre Franklin"/>
                <a:ea typeface="Libre Franklin"/>
                <a:cs typeface="Libre Franklin"/>
                <a:sym typeface="Libre Franklin"/>
              </a:rPr>
              <a:t>MBA Candidate</a:t>
            </a:r>
            <a:endParaRPr sz="1100" b="0" i="0" u="none" strike="noStrike" cap="none">
              <a:solidFill>
                <a:srgbClr val="000000"/>
              </a:solidFill>
              <a:latin typeface="Libre Franklin"/>
              <a:ea typeface="Libre Franklin"/>
              <a:cs typeface="Libre Franklin"/>
              <a:sym typeface="Libre Franklin"/>
            </a:endParaRPr>
          </a:p>
        </p:txBody>
      </p:sp>
      <p:sp>
        <p:nvSpPr>
          <p:cNvPr id="181" name="Google Shape;181;p7"/>
          <p:cNvSpPr txBox="1"/>
          <p:nvPr/>
        </p:nvSpPr>
        <p:spPr>
          <a:xfrm>
            <a:off x="1750231" y="1107072"/>
            <a:ext cx="2664300" cy="832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800"/>
              <a:buFont typeface="Noto Sans Symbols"/>
              <a:buNone/>
            </a:pPr>
            <a:r>
              <a:rPr lang="en" sz="900" b="0" i="0" u="none" strike="noStrike" cap="none">
                <a:solidFill>
                  <a:srgbClr val="262626"/>
                </a:solidFill>
                <a:latin typeface="Libre Franklin"/>
                <a:ea typeface="Libre Franklin"/>
                <a:cs typeface="Libre Franklin"/>
                <a:sym typeface="Libre Franklin"/>
              </a:rPr>
              <a:t>Derek has 5 years of experience leading Army Special Operations teams in dynamic austere environments.  Experience organizing, planning and executing projects with focuses on excellence, innovation and resiliency. </a:t>
            </a:r>
            <a:endParaRPr sz="900" b="0" i="0" u="none" strike="noStrike" cap="none">
              <a:solidFill>
                <a:srgbClr val="000000"/>
              </a:solidFill>
              <a:latin typeface="Libre Franklin"/>
              <a:ea typeface="Libre Franklin"/>
              <a:cs typeface="Libre Franklin"/>
              <a:sym typeface="Libre Franklin"/>
            </a:endParaRPr>
          </a:p>
        </p:txBody>
      </p:sp>
      <p:sp>
        <p:nvSpPr>
          <p:cNvPr id="182" name="Google Shape;182;p7"/>
          <p:cNvSpPr/>
          <p:nvPr/>
        </p:nvSpPr>
        <p:spPr>
          <a:xfrm>
            <a:off x="1497539" y="828701"/>
            <a:ext cx="48000" cy="856200"/>
          </a:xfrm>
          <a:prstGeom prst="rect">
            <a:avLst/>
          </a:prstGeom>
          <a:solidFill>
            <a:srgbClr val="20639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900"/>
              <a:buFont typeface="Libre Franklin"/>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83" name="Google Shape;183;p7"/>
          <p:cNvSpPr/>
          <p:nvPr/>
        </p:nvSpPr>
        <p:spPr>
          <a:xfrm>
            <a:off x="4673889" y="2029257"/>
            <a:ext cx="1141800" cy="93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ibre Franklin"/>
                <a:ea typeface="Libre Franklin"/>
                <a:cs typeface="Libre Franklin"/>
                <a:sym typeface="Libre Franklin"/>
              </a:rPr>
              <a:t>RALEIGH. NJ</a:t>
            </a:r>
            <a:endParaRPr sz="800" b="0" i="0" u="none" strike="noStrike" cap="none">
              <a:solidFill>
                <a:srgbClr val="FFFFFF"/>
              </a:solidFill>
              <a:latin typeface="Libre Franklin"/>
              <a:ea typeface="Libre Franklin"/>
              <a:cs typeface="Libre Franklin"/>
              <a:sym typeface="Libre Franklin"/>
            </a:endParaRPr>
          </a:p>
        </p:txBody>
      </p:sp>
      <p:sp>
        <p:nvSpPr>
          <p:cNvPr id="184" name="Google Shape;184;p7"/>
          <p:cNvSpPr txBox="1"/>
          <p:nvPr/>
        </p:nvSpPr>
        <p:spPr>
          <a:xfrm>
            <a:off x="6022216" y="926378"/>
            <a:ext cx="2664300" cy="199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1400"/>
              <a:buFont typeface="Noto Sans Symbols"/>
              <a:buNone/>
            </a:pPr>
            <a:r>
              <a:rPr lang="en" sz="1400" b="0" i="0" u="none" strike="noStrike" cap="none">
                <a:solidFill>
                  <a:srgbClr val="1655A2"/>
                </a:solidFill>
                <a:latin typeface="Libre Franklin"/>
                <a:ea typeface="Libre Franklin"/>
                <a:cs typeface="Libre Franklin"/>
                <a:sym typeface="Libre Franklin"/>
              </a:rPr>
              <a:t>SHILPHI CHAUDHARY </a:t>
            </a:r>
            <a:endParaRPr sz="1100" b="0" i="0" u="none" strike="noStrike" cap="none">
              <a:solidFill>
                <a:srgbClr val="000000"/>
              </a:solidFill>
              <a:latin typeface="Libre Franklin"/>
              <a:ea typeface="Libre Franklin"/>
              <a:cs typeface="Libre Franklin"/>
              <a:sym typeface="Libre Franklin"/>
            </a:endParaRPr>
          </a:p>
        </p:txBody>
      </p:sp>
      <p:sp>
        <p:nvSpPr>
          <p:cNvPr id="185" name="Google Shape;185;p7"/>
          <p:cNvSpPr txBox="1"/>
          <p:nvPr/>
        </p:nvSpPr>
        <p:spPr>
          <a:xfrm>
            <a:off x="6008625" y="1132225"/>
            <a:ext cx="2592300" cy="17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900"/>
              <a:buFont typeface="Noto Sans Symbols"/>
              <a:buNone/>
            </a:pPr>
            <a:r>
              <a:rPr lang="en" sz="900" b="0" i="0" u="none" strike="noStrike" cap="none">
                <a:solidFill>
                  <a:srgbClr val="7F7F7F"/>
                </a:solidFill>
                <a:latin typeface="Libre Franklin"/>
                <a:ea typeface="Libre Franklin"/>
                <a:cs typeface="Libre Franklin"/>
                <a:sym typeface="Libre Franklin"/>
              </a:rPr>
              <a:t> MBA Candidate</a:t>
            </a:r>
            <a:endParaRPr sz="1100" b="0" i="0" u="none" strike="noStrike" cap="none">
              <a:solidFill>
                <a:srgbClr val="000000"/>
              </a:solidFill>
              <a:latin typeface="Libre Franklin"/>
              <a:ea typeface="Libre Franklin"/>
              <a:cs typeface="Libre Franklin"/>
              <a:sym typeface="Libre Franklin"/>
            </a:endParaRPr>
          </a:p>
        </p:txBody>
      </p:sp>
      <p:sp>
        <p:nvSpPr>
          <p:cNvPr id="186" name="Google Shape;186;p7"/>
          <p:cNvSpPr/>
          <p:nvPr/>
        </p:nvSpPr>
        <p:spPr>
          <a:xfrm>
            <a:off x="5915602" y="1018751"/>
            <a:ext cx="48000" cy="856200"/>
          </a:xfrm>
          <a:prstGeom prst="rect">
            <a:avLst/>
          </a:prstGeom>
          <a:solidFill>
            <a:srgbClr val="20639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900"/>
              <a:buFont typeface="Libre Franklin"/>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87" name="Google Shape;187;p7"/>
          <p:cNvSpPr/>
          <p:nvPr/>
        </p:nvSpPr>
        <p:spPr>
          <a:xfrm>
            <a:off x="4645391" y="2104770"/>
            <a:ext cx="1198800" cy="11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Libre Franklin"/>
                <a:ea typeface="Libre Franklin"/>
                <a:cs typeface="Libre Franklin"/>
                <a:sym typeface="Libre Franklin"/>
              </a:rPr>
              <a:t>BIHAR, INDIA</a:t>
            </a:r>
            <a:endParaRPr sz="1100" b="0" i="0" u="none" strike="noStrike" cap="none">
              <a:solidFill>
                <a:schemeClr val="dk2"/>
              </a:solidFill>
              <a:latin typeface="Libre Franklin"/>
              <a:ea typeface="Libre Franklin"/>
              <a:cs typeface="Libre Franklin"/>
              <a:sym typeface="Libre Franklin"/>
            </a:endParaRPr>
          </a:p>
        </p:txBody>
      </p:sp>
      <p:sp>
        <p:nvSpPr>
          <p:cNvPr id="188" name="Google Shape;188;p7"/>
          <p:cNvSpPr/>
          <p:nvPr/>
        </p:nvSpPr>
        <p:spPr>
          <a:xfrm>
            <a:off x="4716864" y="3756520"/>
            <a:ext cx="1141800" cy="93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Libre Franklin"/>
                <a:ea typeface="Libre Franklin"/>
                <a:cs typeface="Libre Franklin"/>
                <a:sym typeface="Libre Franklin"/>
              </a:rPr>
              <a:t>RALEIGH. NJ</a:t>
            </a:r>
            <a:endParaRPr sz="800" b="0" i="0" u="none" strike="noStrike" cap="none">
              <a:solidFill>
                <a:srgbClr val="FFFFFF"/>
              </a:solidFill>
              <a:latin typeface="Libre Franklin"/>
              <a:ea typeface="Libre Franklin"/>
              <a:cs typeface="Libre Franklin"/>
              <a:sym typeface="Libre Franklin"/>
            </a:endParaRPr>
          </a:p>
        </p:txBody>
      </p:sp>
      <p:sp>
        <p:nvSpPr>
          <p:cNvPr id="189" name="Google Shape;189;p7"/>
          <p:cNvSpPr txBox="1"/>
          <p:nvPr/>
        </p:nvSpPr>
        <p:spPr>
          <a:xfrm>
            <a:off x="6084825" y="2623854"/>
            <a:ext cx="2664300" cy="273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1400"/>
              <a:buFont typeface="Noto Sans Symbols"/>
              <a:buNone/>
            </a:pPr>
            <a:r>
              <a:rPr lang="en" sz="1400" b="0" i="0" u="none" strike="noStrike" cap="none">
                <a:solidFill>
                  <a:srgbClr val="1655A2"/>
                </a:solidFill>
                <a:latin typeface="Libre Franklin"/>
                <a:ea typeface="Libre Franklin"/>
                <a:cs typeface="Libre Franklin"/>
                <a:sym typeface="Libre Franklin"/>
              </a:rPr>
              <a:t>SRISHTI DIWAN</a:t>
            </a:r>
            <a:endParaRPr sz="1100" b="0" i="0" u="none" strike="noStrike" cap="none">
              <a:solidFill>
                <a:srgbClr val="000000"/>
              </a:solidFill>
              <a:latin typeface="Libre Franklin"/>
              <a:ea typeface="Libre Franklin"/>
              <a:cs typeface="Libre Franklin"/>
              <a:sym typeface="Libre Franklin"/>
            </a:endParaRPr>
          </a:p>
        </p:txBody>
      </p:sp>
      <p:sp>
        <p:nvSpPr>
          <p:cNvPr id="190" name="Google Shape;190;p7"/>
          <p:cNvSpPr txBox="1"/>
          <p:nvPr/>
        </p:nvSpPr>
        <p:spPr>
          <a:xfrm>
            <a:off x="6098416" y="2836860"/>
            <a:ext cx="2664300" cy="17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5"/>
              </a:buClr>
              <a:buSzPts val="900"/>
              <a:buFont typeface="Noto Sans Symbols"/>
              <a:buNone/>
            </a:pPr>
            <a:r>
              <a:rPr lang="en" sz="900" b="0" i="0" u="none" strike="noStrike" cap="none">
                <a:solidFill>
                  <a:srgbClr val="7F7F7F"/>
                </a:solidFill>
                <a:latin typeface="Libre Franklin"/>
                <a:ea typeface="Libre Franklin"/>
                <a:cs typeface="Libre Franklin"/>
                <a:sym typeface="Libre Franklin"/>
              </a:rPr>
              <a:t>MBA Candidate</a:t>
            </a:r>
            <a:endParaRPr sz="1100" b="0" i="0" u="none" strike="noStrike" cap="none">
              <a:solidFill>
                <a:srgbClr val="000000"/>
              </a:solidFill>
              <a:latin typeface="Libre Franklin"/>
              <a:ea typeface="Libre Franklin"/>
              <a:cs typeface="Libre Franklin"/>
              <a:sym typeface="Libre Franklin"/>
            </a:endParaRPr>
          </a:p>
        </p:txBody>
      </p:sp>
      <p:sp>
        <p:nvSpPr>
          <p:cNvPr id="191" name="Google Shape;191;p7"/>
          <p:cNvSpPr/>
          <p:nvPr/>
        </p:nvSpPr>
        <p:spPr>
          <a:xfrm>
            <a:off x="5958577" y="2746013"/>
            <a:ext cx="48000" cy="856200"/>
          </a:xfrm>
          <a:prstGeom prst="rect">
            <a:avLst/>
          </a:prstGeom>
          <a:solidFill>
            <a:srgbClr val="20639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900"/>
              <a:buFont typeface="Libre Franklin"/>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92" name="Google Shape;192;p7"/>
          <p:cNvSpPr/>
          <p:nvPr/>
        </p:nvSpPr>
        <p:spPr>
          <a:xfrm>
            <a:off x="4645391" y="3814120"/>
            <a:ext cx="1198800" cy="11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Libre Franklin"/>
                <a:ea typeface="Libre Franklin"/>
                <a:cs typeface="Libre Franklin"/>
                <a:sym typeface="Libre Franklin"/>
              </a:rPr>
              <a:t>NEW DELHI, INDIA</a:t>
            </a:r>
            <a:endParaRPr sz="1100" b="0" i="0" u="none" strike="noStrike" cap="none">
              <a:solidFill>
                <a:schemeClr val="dk2"/>
              </a:solidFill>
              <a:latin typeface="Libre Franklin"/>
              <a:ea typeface="Libre Franklin"/>
              <a:cs typeface="Libre Franklin"/>
              <a:sym typeface="Libre Franklin"/>
            </a:endParaRPr>
          </a:p>
        </p:txBody>
      </p:sp>
      <p:sp>
        <p:nvSpPr>
          <p:cNvPr id="193" name="Google Shape;193;p7"/>
          <p:cNvSpPr/>
          <p:nvPr/>
        </p:nvSpPr>
        <p:spPr>
          <a:xfrm>
            <a:off x="149801" y="4576875"/>
            <a:ext cx="1295700" cy="11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A5A5A5"/>
              </a:buClr>
              <a:buSzPts val="800"/>
              <a:buFont typeface="Libre Franklin"/>
              <a:buNone/>
            </a:pPr>
            <a:r>
              <a:rPr lang="en" sz="800" b="0" i="0" u="none" strike="noStrike" cap="none">
                <a:solidFill>
                  <a:schemeClr val="dk2"/>
                </a:solidFill>
                <a:latin typeface="Libre Franklin"/>
                <a:ea typeface="Libre Franklin"/>
                <a:cs typeface="Libre Franklin"/>
                <a:sym typeface="Libre Franklin"/>
              </a:rPr>
              <a:t>NEW DELHI, INDIA</a:t>
            </a:r>
            <a:endParaRPr sz="1100" b="0" i="0" u="none" strike="noStrike" cap="none">
              <a:solidFill>
                <a:schemeClr val="dk2"/>
              </a:solidFill>
              <a:latin typeface="Libre Franklin"/>
              <a:ea typeface="Libre Franklin"/>
              <a:cs typeface="Libre Franklin"/>
              <a:sym typeface="Libre Franklin"/>
            </a:endParaRPr>
          </a:p>
        </p:txBody>
      </p:sp>
      <p:sp>
        <p:nvSpPr>
          <p:cNvPr id="194" name="Google Shape;194;p7"/>
          <p:cNvSpPr/>
          <p:nvPr/>
        </p:nvSpPr>
        <p:spPr>
          <a:xfrm>
            <a:off x="149801" y="3245763"/>
            <a:ext cx="1295700" cy="1197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A5A5A5"/>
              </a:buClr>
              <a:buSzPts val="800"/>
              <a:buFont typeface="Libre Franklin"/>
              <a:buNone/>
            </a:pPr>
            <a:r>
              <a:rPr lang="en" sz="800" b="0" i="0" u="none" strike="noStrike" cap="none">
                <a:solidFill>
                  <a:schemeClr val="dk2"/>
                </a:solidFill>
                <a:latin typeface="Libre Franklin"/>
                <a:ea typeface="Libre Franklin"/>
                <a:cs typeface="Libre Franklin"/>
                <a:sym typeface="Libre Franklin"/>
              </a:rPr>
              <a:t>KERALA, INDIA</a:t>
            </a:r>
            <a:endParaRPr sz="1100" b="0" i="0" u="none" strike="noStrike" cap="none">
              <a:solidFill>
                <a:schemeClr val="dk2"/>
              </a:solidFill>
              <a:latin typeface="Libre Franklin"/>
              <a:ea typeface="Libre Franklin"/>
              <a:cs typeface="Libre Franklin"/>
              <a:sym typeface="Libre Franklin"/>
            </a:endParaRPr>
          </a:p>
        </p:txBody>
      </p:sp>
      <p:sp>
        <p:nvSpPr>
          <p:cNvPr id="195" name="Google Shape;195;p7"/>
          <p:cNvSpPr/>
          <p:nvPr/>
        </p:nvSpPr>
        <p:spPr>
          <a:xfrm>
            <a:off x="1552239" y="3578700"/>
            <a:ext cx="48000" cy="856200"/>
          </a:xfrm>
          <a:prstGeom prst="rect">
            <a:avLst/>
          </a:prstGeom>
          <a:solidFill>
            <a:srgbClr val="20639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900"/>
              <a:buFont typeface="Libre Franklin"/>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96" name="Google Shape;196;p7"/>
          <p:cNvSpPr/>
          <p:nvPr/>
        </p:nvSpPr>
        <p:spPr>
          <a:xfrm>
            <a:off x="1497539" y="2247176"/>
            <a:ext cx="48000" cy="856200"/>
          </a:xfrm>
          <a:prstGeom prst="rect">
            <a:avLst/>
          </a:prstGeom>
          <a:solidFill>
            <a:srgbClr val="20639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900"/>
              <a:buFont typeface="Libre Franklin"/>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97" name="Google Shape;197;p7"/>
          <p:cNvSpPr txBox="1"/>
          <p:nvPr/>
        </p:nvSpPr>
        <p:spPr>
          <a:xfrm>
            <a:off x="1750231" y="2028140"/>
            <a:ext cx="2664300" cy="199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1400"/>
              <a:buFont typeface="Noto Sans Symbols"/>
              <a:buNone/>
            </a:pPr>
            <a:r>
              <a:rPr lang="en" sz="1400" b="0" i="0" u="none" strike="noStrike" cap="none">
                <a:solidFill>
                  <a:srgbClr val="1655A2"/>
                </a:solidFill>
                <a:latin typeface="Libre Franklin"/>
                <a:ea typeface="Libre Franklin"/>
                <a:cs typeface="Libre Franklin"/>
                <a:sym typeface="Libre Franklin"/>
              </a:rPr>
              <a:t>VISHNU KARIYATTU </a:t>
            </a:r>
            <a:endParaRPr sz="1100" b="0" i="0" u="none" strike="noStrike" cap="none">
              <a:solidFill>
                <a:srgbClr val="000000"/>
              </a:solidFill>
              <a:latin typeface="Libre Franklin"/>
              <a:ea typeface="Libre Franklin"/>
              <a:cs typeface="Libre Franklin"/>
              <a:sym typeface="Libre Franklin"/>
            </a:endParaRPr>
          </a:p>
        </p:txBody>
      </p:sp>
      <p:sp>
        <p:nvSpPr>
          <p:cNvPr id="198" name="Google Shape;198;p7"/>
          <p:cNvSpPr txBox="1"/>
          <p:nvPr/>
        </p:nvSpPr>
        <p:spPr>
          <a:xfrm>
            <a:off x="1750231" y="2235010"/>
            <a:ext cx="2664300" cy="17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900"/>
              <a:buFont typeface="Noto Sans Symbols"/>
              <a:buNone/>
            </a:pPr>
            <a:r>
              <a:rPr lang="en" sz="900" b="0" i="0" u="none" strike="noStrike" cap="none">
                <a:solidFill>
                  <a:srgbClr val="7F7F7F"/>
                </a:solidFill>
                <a:latin typeface="Libre Franklin"/>
                <a:ea typeface="Libre Franklin"/>
                <a:cs typeface="Libre Franklin"/>
                <a:sym typeface="Libre Franklin"/>
              </a:rPr>
              <a:t>MBA Candidate</a:t>
            </a:r>
            <a:endParaRPr sz="1100" b="0" i="0" u="none" strike="noStrike" cap="none">
              <a:solidFill>
                <a:srgbClr val="000000"/>
              </a:solidFill>
              <a:latin typeface="Libre Franklin"/>
              <a:ea typeface="Libre Franklin"/>
              <a:cs typeface="Libre Franklin"/>
              <a:sym typeface="Libre Franklin"/>
            </a:endParaRPr>
          </a:p>
        </p:txBody>
      </p:sp>
      <p:sp>
        <p:nvSpPr>
          <p:cNvPr id="199" name="Google Shape;199;p7"/>
          <p:cNvSpPr txBox="1"/>
          <p:nvPr/>
        </p:nvSpPr>
        <p:spPr>
          <a:xfrm>
            <a:off x="1750225" y="2406249"/>
            <a:ext cx="2664300" cy="9543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Clr>
                <a:srgbClr val="008CA0"/>
              </a:buClr>
              <a:buSzPts val="800"/>
              <a:buFont typeface="Noto Sans Symbols"/>
              <a:buNone/>
            </a:pPr>
            <a:r>
              <a:rPr lang="en" sz="900" b="0" i="0" u="none" strike="noStrike" cap="none">
                <a:solidFill>
                  <a:srgbClr val="262626"/>
                </a:solidFill>
                <a:latin typeface="Libre Franklin"/>
                <a:ea typeface="Libre Franklin"/>
                <a:cs typeface="Libre Franklin"/>
                <a:sym typeface="Libre Franklin"/>
              </a:rPr>
              <a:t>Vishnu spent 9 years leading projects in Oil &amp; Gas sector, and US Army Base in Kuwait and helping companies in Digital Transformation in UAE. Areas of specialization include Project Management, Strategy Transformations and Forensic Delay Analysis.  </a:t>
            </a:r>
            <a:endParaRPr sz="900" b="0" i="0" u="none" strike="noStrike" cap="none">
              <a:solidFill>
                <a:srgbClr val="000000"/>
              </a:solidFill>
              <a:latin typeface="Libre Franklin"/>
              <a:ea typeface="Libre Franklin"/>
              <a:cs typeface="Libre Franklin"/>
              <a:sym typeface="Libre Franklin"/>
            </a:endParaRPr>
          </a:p>
        </p:txBody>
      </p:sp>
      <p:sp>
        <p:nvSpPr>
          <p:cNvPr id="200" name="Google Shape;200;p7"/>
          <p:cNvSpPr txBox="1"/>
          <p:nvPr/>
        </p:nvSpPr>
        <p:spPr>
          <a:xfrm>
            <a:off x="1750218" y="3401340"/>
            <a:ext cx="2664300" cy="199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1400"/>
              <a:buFont typeface="Noto Sans Symbols"/>
              <a:buNone/>
            </a:pPr>
            <a:r>
              <a:rPr lang="en" sz="1400" b="0" i="0" u="none" strike="noStrike" cap="none">
                <a:solidFill>
                  <a:srgbClr val="1655A2"/>
                </a:solidFill>
                <a:latin typeface="Libre Franklin"/>
                <a:ea typeface="Libre Franklin"/>
                <a:cs typeface="Libre Franklin"/>
                <a:sym typeface="Libre Franklin"/>
              </a:rPr>
              <a:t>ISHAAN JAIN</a:t>
            </a:r>
            <a:endParaRPr sz="1100" b="0" i="0" u="none" strike="noStrike" cap="none">
              <a:solidFill>
                <a:srgbClr val="000000"/>
              </a:solidFill>
              <a:latin typeface="Libre Franklin"/>
              <a:ea typeface="Libre Franklin"/>
              <a:cs typeface="Libre Franklin"/>
              <a:sym typeface="Libre Franklin"/>
            </a:endParaRPr>
          </a:p>
        </p:txBody>
      </p:sp>
      <p:sp>
        <p:nvSpPr>
          <p:cNvPr id="201" name="Google Shape;201;p7"/>
          <p:cNvSpPr txBox="1"/>
          <p:nvPr/>
        </p:nvSpPr>
        <p:spPr>
          <a:xfrm>
            <a:off x="1750218" y="3608210"/>
            <a:ext cx="2664300" cy="17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900"/>
              <a:buFont typeface="Noto Sans Symbols"/>
              <a:buNone/>
            </a:pPr>
            <a:r>
              <a:rPr lang="en" sz="900" b="0" i="0" u="none" strike="noStrike" cap="none">
                <a:solidFill>
                  <a:srgbClr val="7F7F7F"/>
                </a:solidFill>
                <a:latin typeface="Libre Franklin"/>
                <a:ea typeface="Libre Franklin"/>
                <a:cs typeface="Libre Franklin"/>
                <a:sym typeface="Libre Franklin"/>
              </a:rPr>
              <a:t>MBA Candidate</a:t>
            </a:r>
            <a:endParaRPr sz="1100" b="0" i="0" u="none" strike="noStrike" cap="none">
              <a:solidFill>
                <a:srgbClr val="000000"/>
              </a:solidFill>
              <a:latin typeface="Libre Franklin"/>
              <a:ea typeface="Libre Franklin"/>
              <a:cs typeface="Libre Franklin"/>
              <a:sym typeface="Libre Franklin"/>
            </a:endParaRPr>
          </a:p>
        </p:txBody>
      </p:sp>
      <p:sp>
        <p:nvSpPr>
          <p:cNvPr id="202" name="Google Shape;202;p7"/>
          <p:cNvSpPr txBox="1"/>
          <p:nvPr/>
        </p:nvSpPr>
        <p:spPr>
          <a:xfrm>
            <a:off x="1750225" y="3779450"/>
            <a:ext cx="2727600" cy="954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8CA0"/>
              </a:buClr>
              <a:buSzPts val="800"/>
              <a:buFont typeface="Noto Sans Symbols"/>
              <a:buNone/>
            </a:pPr>
            <a:r>
              <a:rPr lang="en" sz="1000" b="0" i="0" u="none" strike="noStrike" cap="none">
                <a:solidFill>
                  <a:srgbClr val="262626"/>
                </a:solidFill>
                <a:latin typeface="Libre Franklin"/>
                <a:ea typeface="Libre Franklin"/>
                <a:cs typeface="Libre Franklin"/>
                <a:sym typeface="Libre Franklin"/>
              </a:rPr>
              <a:t>Ishaan spent 2 years building a sports management company, managing sports athletes and executing sports events.  And later he pivoted to leading over 10 teams across 6 functions for a flatware/ kitchenware brand in India. </a:t>
            </a:r>
            <a:endParaRPr sz="1000" b="0" i="0" u="none" strike="noStrike" cap="none">
              <a:solidFill>
                <a:srgbClr val="000000"/>
              </a:solidFill>
              <a:latin typeface="Libre Franklin"/>
              <a:ea typeface="Libre Franklin"/>
              <a:cs typeface="Libre Franklin"/>
              <a:sym typeface="Libre Franklin"/>
            </a:endParaRPr>
          </a:p>
        </p:txBody>
      </p:sp>
      <p:pic>
        <p:nvPicPr>
          <p:cNvPr id="203" name="Google Shape;203;p7"/>
          <p:cNvPicPr preferRelativeResize="0"/>
          <p:nvPr/>
        </p:nvPicPr>
        <p:blipFill rotWithShape="1">
          <a:blip r:embed="rId3">
            <a:alphaModFix/>
          </a:blip>
          <a:srcRect/>
          <a:stretch/>
        </p:blipFill>
        <p:spPr>
          <a:xfrm>
            <a:off x="226750" y="672775"/>
            <a:ext cx="1141800" cy="1141800"/>
          </a:xfrm>
          <a:prstGeom prst="rect">
            <a:avLst/>
          </a:prstGeom>
          <a:noFill/>
          <a:ln>
            <a:noFill/>
          </a:ln>
        </p:spPr>
      </p:pic>
      <p:pic>
        <p:nvPicPr>
          <p:cNvPr id="204" name="Google Shape;204;p7"/>
          <p:cNvPicPr preferRelativeResize="0"/>
          <p:nvPr/>
        </p:nvPicPr>
        <p:blipFill rotWithShape="1">
          <a:blip r:embed="rId4">
            <a:alphaModFix/>
          </a:blip>
          <a:srcRect/>
          <a:stretch/>
        </p:blipFill>
        <p:spPr>
          <a:xfrm>
            <a:off x="4625250" y="2574714"/>
            <a:ext cx="1198800" cy="1198823"/>
          </a:xfrm>
          <a:prstGeom prst="rect">
            <a:avLst/>
          </a:prstGeom>
          <a:noFill/>
          <a:ln>
            <a:noFill/>
          </a:ln>
        </p:spPr>
      </p:pic>
      <p:pic>
        <p:nvPicPr>
          <p:cNvPr id="205" name="Google Shape;205;p7"/>
          <p:cNvPicPr preferRelativeResize="0"/>
          <p:nvPr/>
        </p:nvPicPr>
        <p:blipFill rotWithShape="1">
          <a:blip r:embed="rId5">
            <a:alphaModFix/>
          </a:blip>
          <a:srcRect/>
          <a:stretch/>
        </p:blipFill>
        <p:spPr>
          <a:xfrm>
            <a:off x="226750" y="2030146"/>
            <a:ext cx="1141800" cy="1157992"/>
          </a:xfrm>
          <a:prstGeom prst="rect">
            <a:avLst/>
          </a:prstGeom>
          <a:noFill/>
          <a:ln>
            <a:noFill/>
          </a:ln>
        </p:spPr>
      </p:pic>
      <p:pic>
        <p:nvPicPr>
          <p:cNvPr id="206" name="Google Shape;206;p7"/>
          <p:cNvPicPr preferRelativeResize="0"/>
          <p:nvPr/>
        </p:nvPicPr>
        <p:blipFill rotWithShape="1">
          <a:blip r:embed="rId6">
            <a:alphaModFix/>
          </a:blip>
          <a:srcRect/>
          <a:stretch/>
        </p:blipFill>
        <p:spPr>
          <a:xfrm>
            <a:off x="4632637" y="826400"/>
            <a:ext cx="1224325" cy="1240908"/>
          </a:xfrm>
          <a:prstGeom prst="rect">
            <a:avLst/>
          </a:prstGeom>
          <a:noFill/>
          <a:ln>
            <a:noFill/>
          </a:ln>
        </p:spPr>
      </p:pic>
      <p:pic>
        <p:nvPicPr>
          <p:cNvPr id="207" name="Google Shape;207;p7"/>
          <p:cNvPicPr preferRelativeResize="0"/>
          <p:nvPr/>
        </p:nvPicPr>
        <p:blipFill rotWithShape="1">
          <a:blip r:embed="rId7">
            <a:alphaModFix/>
          </a:blip>
          <a:srcRect/>
          <a:stretch/>
        </p:blipFill>
        <p:spPr>
          <a:xfrm>
            <a:off x="256675" y="3400275"/>
            <a:ext cx="1141800" cy="1141799"/>
          </a:xfrm>
          <a:prstGeom prst="rect">
            <a:avLst/>
          </a:prstGeom>
          <a:noFill/>
          <a:ln>
            <a:noFill/>
          </a:ln>
        </p:spPr>
      </p:pic>
      <p:sp>
        <p:nvSpPr>
          <p:cNvPr id="208" name="Google Shape;208;p7"/>
          <p:cNvSpPr txBox="1"/>
          <p:nvPr/>
        </p:nvSpPr>
        <p:spPr>
          <a:xfrm>
            <a:off x="6084825" y="2972625"/>
            <a:ext cx="2869200" cy="1108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900"/>
              <a:buFont typeface="Arial"/>
              <a:buNone/>
            </a:pPr>
            <a:r>
              <a:rPr lang="en" sz="1000" b="0" i="0" u="none" strike="noStrike" cap="none">
                <a:solidFill>
                  <a:srgbClr val="000000"/>
                </a:solidFill>
                <a:latin typeface="Libre Franklin"/>
                <a:ea typeface="Libre Franklin"/>
                <a:cs typeface="Libre Franklin"/>
                <a:sym typeface="Libre Franklin"/>
              </a:rPr>
              <a:t>Srishti has worked as an Audit Associate at Ernst and Young for 3 years post that managed her family export house for 4 years, having cleared CFA Level 1, she is now looking to pivot to financial strategy roles post her MBA.</a:t>
            </a:r>
            <a:endParaRPr sz="1000" b="0" i="0" u="none" strike="noStrike" cap="none">
              <a:solidFill>
                <a:srgbClr val="000000"/>
              </a:solidFill>
              <a:latin typeface="Libre Franklin"/>
              <a:ea typeface="Libre Franklin"/>
              <a:cs typeface="Libre Franklin"/>
              <a:sym typeface="Libre Franklin"/>
            </a:endParaRPr>
          </a:p>
        </p:txBody>
      </p:sp>
      <p:sp>
        <p:nvSpPr>
          <p:cNvPr id="209" name="Google Shape;209;p7"/>
          <p:cNvSpPr txBox="1"/>
          <p:nvPr/>
        </p:nvSpPr>
        <p:spPr>
          <a:xfrm>
            <a:off x="6022225" y="1240025"/>
            <a:ext cx="29766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900"/>
              <a:buFont typeface="Arial"/>
              <a:buNone/>
            </a:pPr>
            <a:r>
              <a:rPr lang="en" sz="1000" b="0" i="0" u="none" strike="noStrike" cap="none">
                <a:solidFill>
                  <a:srgbClr val="000000"/>
                </a:solidFill>
                <a:latin typeface="Libre Franklin"/>
                <a:ea typeface="Libre Franklin"/>
                <a:cs typeface="Libre Franklin"/>
                <a:sym typeface="Libre Franklin"/>
              </a:rPr>
              <a:t>Shilphi has 5 years of experience working as a lawyer at law firms. She consulted global clients, performed thorough investigation, and generated insights. As an attorney, she also negotiated with multiple stakeholders to obtain desired outcomes. She is looking to utilize her skills to move into  strategy consulting.</a:t>
            </a:r>
            <a:endParaRPr sz="1000" b="0" i="0" u="none" strike="noStrike" cap="none">
              <a:solidFill>
                <a:srgbClr val="000000"/>
              </a:solidFill>
              <a:latin typeface="Libre Franklin"/>
              <a:ea typeface="Libre Franklin"/>
              <a:cs typeface="Libre Franklin"/>
              <a:sym typeface="Libre Franklin"/>
            </a:endParaRPr>
          </a:p>
        </p:txBody>
      </p:sp>
      <p:sp>
        <p:nvSpPr>
          <p:cNvPr id="210" name="Google Shape;210;p7"/>
          <p:cNvSpPr txBox="1"/>
          <p:nvPr/>
        </p:nvSpPr>
        <p:spPr>
          <a:xfrm>
            <a:off x="0" y="0"/>
            <a:ext cx="4674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Libre Franklin"/>
                <a:ea typeface="Libre Franklin"/>
                <a:cs typeface="Libre Franklin"/>
                <a:sym typeface="Libre Franklin"/>
              </a:rPr>
              <a:t>Meet the Babson Team</a:t>
            </a:r>
            <a:endParaRPr sz="2800" b="0" i="0" u="none" strike="noStrike" cap="none">
              <a:solidFill>
                <a:schemeClr val="dk2"/>
              </a:solidFill>
              <a:latin typeface="Libre Franklin"/>
              <a:ea typeface="Libre Franklin"/>
              <a:cs typeface="Libre Franklin"/>
              <a:sym typeface="Libre Franklin"/>
            </a:endParaRPr>
          </a:p>
        </p:txBody>
      </p:sp>
      <p:sp>
        <p:nvSpPr>
          <p:cNvPr id="211" name="Google Shape;211;p7"/>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cxnSp>
        <p:nvCxnSpPr>
          <p:cNvPr id="964" name="Google Shape;964;g2402d2dd8d4_3_446"/>
          <p:cNvCxnSpPr/>
          <p:nvPr/>
        </p:nvCxnSpPr>
        <p:spPr>
          <a:xfrm>
            <a:off x="3796359" y="1014784"/>
            <a:ext cx="24600" cy="4071000"/>
          </a:xfrm>
          <a:prstGeom prst="straightConnector1">
            <a:avLst/>
          </a:prstGeom>
          <a:noFill/>
          <a:ln w="22225" cap="flat" cmpd="sng">
            <a:solidFill>
              <a:schemeClr val="dk1"/>
            </a:solidFill>
            <a:prstDash val="solid"/>
            <a:round/>
            <a:headEnd type="none" w="sm" len="sm"/>
            <a:tailEnd type="none" w="sm" len="sm"/>
          </a:ln>
        </p:spPr>
      </p:cxnSp>
      <p:pic>
        <p:nvPicPr>
          <p:cNvPr id="965" name="Google Shape;965;g2402d2dd8d4_3_446"/>
          <p:cNvPicPr preferRelativeResize="0"/>
          <p:nvPr/>
        </p:nvPicPr>
        <p:blipFill rotWithShape="1">
          <a:blip r:embed="rId3">
            <a:alphaModFix/>
          </a:blip>
          <a:srcRect/>
          <a:stretch/>
        </p:blipFill>
        <p:spPr>
          <a:xfrm>
            <a:off x="60701" y="30850"/>
            <a:ext cx="1326352" cy="432000"/>
          </a:xfrm>
          <a:prstGeom prst="rect">
            <a:avLst/>
          </a:prstGeom>
          <a:noFill/>
          <a:ln>
            <a:noFill/>
          </a:ln>
        </p:spPr>
      </p:pic>
      <p:sp>
        <p:nvSpPr>
          <p:cNvPr id="966" name="Google Shape;966;g2402d2dd8d4_3_446"/>
          <p:cNvSpPr/>
          <p:nvPr/>
        </p:nvSpPr>
        <p:spPr>
          <a:xfrm>
            <a:off x="1521925" y="23775"/>
            <a:ext cx="3954600" cy="50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a:ea typeface="Libre Franklin"/>
                <a:cs typeface="Libre Franklin"/>
                <a:sym typeface="Libre Franklin"/>
              </a:rPr>
              <a:t>Energy Conservation</a:t>
            </a:r>
            <a:endParaRPr sz="2800" b="0" i="0" u="none" strike="noStrike" cap="none">
              <a:solidFill>
                <a:schemeClr val="dk1"/>
              </a:solidFill>
              <a:latin typeface="Libre Franklin"/>
              <a:ea typeface="Libre Franklin"/>
              <a:cs typeface="Libre Franklin"/>
              <a:sym typeface="Libre Franklin"/>
            </a:endParaRPr>
          </a:p>
        </p:txBody>
      </p:sp>
      <p:sp>
        <p:nvSpPr>
          <p:cNvPr id="967" name="Google Shape;967;g2402d2dd8d4_3_446"/>
          <p:cNvSpPr/>
          <p:nvPr/>
        </p:nvSpPr>
        <p:spPr>
          <a:xfrm>
            <a:off x="1367346" y="29133"/>
            <a:ext cx="57900" cy="494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ibre Franklin"/>
              <a:ea typeface="Libre Franklin"/>
              <a:cs typeface="Libre Franklin"/>
              <a:sym typeface="Libre Franklin"/>
            </a:endParaRPr>
          </a:p>
        </p:txBody>
      </p:sp>
      <p:pic>
        <p:nvPicPr>
          <p:cNvPr id="968" name="Google Shape;968;g2402d2dd8d4_3_446" descr="Amazing coca cola manufacturing line - Inside the soft drink factory -  Filling Machine - YouTube"/>
          <p:cNvPicPr preferRelativeResize="0"/>
          <p:nvPr/>
        </p:nvPicPr>
        <p:blipFill rotWithShape="1">
          <a:blip r:embed="rId4">
            <a:alphaModFix/>
          </a:blip>
          <a:srcRect/>
          <a:stretch/>
        </p:blipFill>
        <p:spPr>
          <a:xfrm>
            <a:off x="60701" y="1486022"/>
            <a:ext cx="3554083" cy="1999172"/>
          </a:xfrm>
          <a:prstGeom prst="rect">
            <a:avLst/>
          </a:prstGeom>
          <a:noFill/>
          <a:ln>
            <a:noFill/>
          </a:ln>
        </p:spPr>
      </p:pic>
      <p:pic>
        <p:nvPicPr>
          <p:cNvPr id="969" name="Google Shape;969;g2402d2dd8d4_3_446" descr="Amazon Web Services - Wikipedia"/>
          <p:cNvPicPr preferRelativeResize="0"/>
          <p:nvPr/>
        </p:nvPicPr>
        <p:blipFill rotWithShape="1">
          <a:blip r:embed="rId5">
            <a:alphaModFix/>
          </a:blip>
          <a:srcRect/>
          <a:stretch/>
        </p:blipFill>
        <p:spPr>
          <a:xfrm>
            <a:off x="3910886" y="901744"/>
            <a:ext cx="941172" cy="563555"/>
          </a:xfrm>
          <a:prstGeom prst="rect">
            <a:avLst/>
          </a:prstGeom>
          <a:noFill/>
          <a:ln>
            <a:noFill/>
          </a:ln>
        </p:spPr>
      </p:pic>
      <p:grpSp>
        <p:nvGrpSpPr>
          <p:cNvPr id="970" name="Google Shape;970;g2402d2dd8d4_3_446"/>
          <p:cNvGrpSpPr/>
          <p:nvPr/>
        </p:nvGrpSpPr>
        <p:grpSpPr>
          <a:xfrm>
            <a:off x="4941983" y="1465293"/>
            <a:ext cx="3847442" cy="352318"/>
            <a:chOff x="6813588" y="4207931"/>
            <a:chExt cx="2282536" cy="531882"/>
          </a:xfrm>
        </p:grpSpPr>
        <p:sp>
          <p:nvSpPr>
            <p:cNvPr id="971" name="Google Shape;971;g2402d2dd8d4_3_446"/>
            <p:cNvSpPr/>
            <p:nvPr/>
          </p:nvSpPr>
          <p:spPr>
            <a:xfrm>
              <a:off x="6860900" y="4207931"/>
              <a:ext cx="2235224" cy="520942"/>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chemeClr val="lt1"/>
                </a:solidFill>
                <a:latin typeface="Libre Franklin"/>
                <a:ea typeface="Libre Franklin"/>
                <a:cs typeface="Libre Franklin"/>
                <a:sym typeface="Libre Franklin"/>
              </a:endParaRPr>
            </a:p>
          </p:txBody>
        </p:sp>
        <p:sp>
          <p:nvSpPr>
            <p:cNvPr id="972" name="Google Shape;972;g2402d2dd8d4_3_446"/>
            <p:cNvSpPr/>
            <p:nvPr/>
          </p:nvSpPr>
          <p:spPr>
            <a:xfrm>
              <a:off x="6813588" y="4228913"/>
              <a:ext cx="2241600" cy="51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AWS Digital Twin IMPLEMENTATION! </a:t>
              </a:r>
              <a:endParaRPr sz="1400" b="0" i="0" u="none" strike="noStrike" cap="none">
                <a:solidFill>
                  <a:schemeClr val="dk1"/>
                </a:solidFill>
                <a:latin typeface="Libre Franklin"/>
                <a:ea typeface="Libre Franklin"/>
                <a:cs typeface="Libre Franklin"/>
                <a:sym typeface="Libre Franklin"/>
              </a:endParaRPr>
            </a:p>
          </p:txBody>
        </p:sp>
      </p:grpSp>
      <p:sp>
        <p:nvSpPr>
          <p:cNvPr id="973" name="Google Shape;973;g2402d2dd8d4_3_446"/>
          <p:cNvSpPr txBox="1"/>
          <p:nvPr/>
        </p:nvSpPr>
        <p:spPr>
          <a:xfrm>
            <a:off x="23258" y="474563"/>
            <a:ext cx="4828800" cy="4154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Libre Franklin"/>
                <a:ea typeface="Libre Franklin"/>
                <a:cs typeface="Libre Franklin"/>
                <a:sym typeface="Libre Franklin"/>
              </a:rPr>
              <a:t>Implementation of CIP (Clean in Place) </a:t>
            </a:r>
            <a:r>
              <a:rPr lang="en" sz="1500" b="1" i="0" u="none" strike="noStrike" cap="none">
                <a:solidFill>
                  <a:schemeClr val="dk1"/>
                </a:solidFill>
                <a:latin typeface="Libre Franklin"/>
                <a:ea typeface="Libre Franklin"/>
                <a:cs typeface="Libre Franklin"/>
                <a:sym typeface="Libre Franklin"/>
              </a:rPr>
              <a:t>digital twin</a:t>
            </a:r>
            <a:r>
              <a:rPr lang="en" sz="1500" b="1" i="0" u="none" strike="noStrike" cap="none">
                <a:solidFill>
                  <a:srgbClr val="000000"/>
                </a:solidFill>
                <a:latin typeface="Libre Franklin"/>
                <a:ea typeface="Libre Franklin"/>
                <a:cs typeface="Libre Franklin"/>
                <a:sym typeface="Libre Franklin"/>
              </a:rPr>
              <a:t>  </a:t>
            </a:r>
            <a:endParaRPr sz="1500" b="1" i="0" u="none" strike="noStrike" cap="none">
              <a:solidFill>
                <a:srgbClr val="000000"/>
              </a:solidFill>
              <a:latin typeface="Libre Franklin"/>
              <a:ea typeface="Libre Franklin"/>
              <a:cs typeface="Libre Franklin"/>
              <a:sym typeface="Libre Franklin"/>
            </a:endParaRPr>
          </a:p>
        </p:txBody>
      </p:sp>
      <p:pic>
        <p:nvPicPr>
          <p:cNvPr id="974" name="Google Shape;974;g2402d2dd8d4_3_446" descr="Shared Clean-in-Place Systems and Viral Risk - BioProcess  InternationalBioProcess International"/>
          <p:cNvPicPr preferRelativeResize="0"/>
          <p:nvPr/>
        </p:nvPicPr>
        <p:blipFill rotWithShape="1">
          <a:blip r:embed="rId6">
            <a:alphaModFix/>
          </a:blip>
          <a:srcRect/>
          <a:stretch/>
        </p:blipFill>
        <p:spPr>
          <a:xfrm>
            <a:off x="5184125" y="1781850"/>
            <a:ext cx="3348877" cy="2401149"/>
          </a:xfrm>
          <a:prstGeom prst="rect">
            <a:avLst/>
          </a:prstGeom>
          <a:noFill/>
          <a:ln>
            <a:noFill/>
          </a:ln>
        </p:spPr>
      </p:pic>
      <p:sp>
        <p:nvSpPr>
          <p:cNvPr id="975" name="Google Shape;975;g2402d2dd8d4_3_446"/>
          <p:cNvSpPr txBox="1"/>
          <p:nvPr/>
        </p:nvSpPr>
        <p:spPr>
          <a:xfrm>
            <a:off x="3910875" y="4227601"/>
            <a:ext cx="5232900" cy="738633"/>
          </a:xfrm>
          <a:prstGeom prst="rect">
            <a:avLst/>
          </a:prstGeom>
          <a:solidFill>
            <a:srgbClr val="FFFF00"/>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33333"/>
                </a:solidFill>
                <a:latin typeface="Libre Franklin"/>
                <a:ea typeface="Libre Franklin"/>
                <a:cs typeface="Libre Franklin"/>
                <a:sym typeface="Libre Franklin"/>
              </a:rPr>
              <a:t>CCI is modernizing its manufacturing facility by creating a digital plant replica—a digital twin—in the cloud. It hopes to unlock value with advanced analytics, artificial intelligence (AI), and real-time asset monitoring. In fact, CCI has produced a repeatable playbook so other Coca-Cola bottlers can deploy the same digital manufacturing solution in their facilities.</a:t>
            </a:r>
            <a:endParaRPr sz="900" b="0" i="0" u="none" strike="noStrike" cap="none">
              <a:solidFill>
                <a:srgbClr val="000000"/>
              </a:solidFill>
              <a:latin typeface="Libre Franklin"/>
              <a:ea typeface="Libre Franklin"/>
              <a:cs typeface="Libre Franklin"/>
              <a:sym typeface="Libre Franklin"/>
            </a:endParaRPr>
          </a:p>
        </p:txBody>
      </p:sp>
      <p:sp>
        <p:nvSpPr>
          <p:cNvPr id="976" name="Google Shape;976;g2402d2dd8d4_3_446"/>
          <p:cNvSpPr txBox="1">
            <a:spLocks noGrp="1"/>
          </p:cNvSpPr>
          <p:nvPr>
            <p:ph type="sldNum" idx="12"/>
          </p:nvPr>
        </p:nvSpPr>
        <p:spPr>
          <a:xfrm>
            <a:off x="8754949" y="4933481"/>
            <a:ext cx="365402" cy="304606"/>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latin typeface="Libre Franklin"/>
                <a:ea typeface="Libre Franklin"/>
                <a:cs typeface="Libre Franklin"/>
                <a:sym typeface="Libre Franklin"/>
              </a:rPr>
              <a:t>30</a:t>
            </a:fld>
            <a:endParaRPr>
              <a:latin typeface="Libre Franklin"/>
              <a:ea typeface="Libre Franklin"/>
              <a:cs typeface="Libre Franklin"/>
              <a:sym typeface="Libre Franklin"/>
            </a:endParaRPr>
          </a:p>
        </p:txBody>
      </p:sp>
      <p:sp>
        <p:nvSpPr>
          <p:cNvPr id="977" name="Google Shape;977;g2402d2dd8d4_3_446"/>
          <p:cNvSpPr/>
          <p:nvPr/>
        </p:nvSpPr>
        <p:spPr>
          <a:xfrm>
            <a:off x="1139975" y="1060000"/>
            <a:ext cx="1642200" cy="3522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Medium"/>
                <a:ea typeface="Libre Franklin Medium"/>
                <a:cs typeface="Libre Franklin Medium"/>
                <a:sym typeface="Libre Franklin Medium"/>
              </a:rPr>
              <a:t>PAIN POINTS</a:t>
            </a:r>
            <a:endParaRPr sz="1400" b="1" i="0" u="none" strike="noStrike" cap="none">
              <a:solidFill>
                <a:srgbClr val="002060"/>
              </a:solidFill>
              <a:latin typeface="Cambria"/>
              <a:ea typeface="Cambria"/>
              <a:cs typeface="Cambria"/>
              <a:sym typeface="Cambria"/>
            </a:endParaRPr>
          </a:p>
        </p:txBody>
      </p:sp>
      <p:sp>
        <p:nvSpPr>
          <p:cNvPr id="978" name="Google Shape;978;g2402d2dd8d4_3_446"/>
          <p:cNvSpPr txBox="1"/>
          <p:nvPr/>
        </p:nvSpPr>
        <p:spPr>
          <a:xfrm>
            <a:off x="317778" y="3813667"/>
            <a:ext cx="3286455"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Repeated disassembly of production line to clean the interior surfaces of the production line and equipment. </a:t>
            </a:r>
            <a:endParaRPr sz="1600" b="0" i="0" u="none" strike="noStrike" cap="none">
              <a:solidFill>
                <a:schemeClr val="dk1"/>
              </a:solidFill>
              <a:latin typeface="Libre Franklin"/>
              <a:ea typeface="Libre Franklin"/>
              <a:cs typeface="Libre Franklin"/>
              <a:sym typeface="Libre Franklin"/>
            </a:endParaRPr>
          </a:p>
        </p:txBody>
      </p:sp>
      <p:sp>
        <p:nvSpPr>
          <p:cNvPr id="979" name="Google Shape;979;g2402d2dd8d4_3_446"/>
          <p:cNvSpPr/>
          <p:nvPr/>
        </p:nvSpPr>
        <p:spPr>
          <a:xfrm>
            <a:off x="5829350" y="917750"/>
            <a:ext cx="1642200" cy="3522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Medium"/>
                <a:ea typeface="Libre Franklin Medium"/>
                <a:cs typeface="Libre Franklin Medium"/>
                <a:sym typeface="Libre Franklin Medium"/>
              </a:rPr>
              <a:t>SOLUTION</a:t>
            </a:r>
            <a:endParaRPr sz="1400" b="1" i="0" u="none" strike="noStrike" cap="none">
              <a:solidFill>
                <a:srgbClr val="002060"/>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g2402d2dd8d4_3_470"/>
          <p:cNvSpPr txBox="1"/>
          <p:nvPr/>
        </p:nvSpPr>
        <p:spPr>
          <a:xfrm>
            <a:off x="19511" y="3578518"/>
            <a:ext cx="4474922" cy="1492676"/>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800"/>
              <a:buFont typeface="Libre Franklin Medium"/>
              <a:buChar char="●"/>
            </a:pPr>
            <a:r>
              <a:rPr lang="en" sz="1300" b="0" i="0" u="none" strike="noStrike" cap="none">
                <a:solidFill>
                  <a:schemeClr val="dk1"/>
                </a:solidFill>
                <a:latin typeface="Libre Franklin Medium"/>
                <a:ea typeface="Libre Franklin Medium"/>
                <a:cs typeface="Libre Franklin Medium"/>
                <a:sym typeface="Libre Franklin Medium"/>
              </a:rPr>
              <a:t>Data collection from equipment and processes- AWS IOT solutions</a:t>
            </a:r>
            <a:endParaRPr sz="1300" b="0" i="0" u="none" strike="noStrike" cap="none">
              <a:solidFill>
                <a:srgbClr val="000000"/>
              </a:solidFill>
              <a:latin typeface="Libre Franklin Medium"/>
              <a:ea typeface="Libre Franklin Medium"/>
              <a:cs typeface="Libre Franklin Medium"/>
              <a:sym typeface="Libre Franklin Medium"/>
            </a:endParaRPr>
          </a:p>
          <a:p>
            <a:pPr marL="457200" marR="0" lvl="0" indent="-304800" algn="l" rtl="0">
              <a:lnSpc>
                <a:spcPct val="100000"/>
              </a:lnSpc>
              <a:spcBef>
                <a:spcPts val="0"/>
              </a:spcBef>
              <a:spcAft>
                <a:spcPts val="0"/>
              </a:spcAft>
              <a:buClr>
                <a:schemeClr val="dk1"/>
              </a:buClr>
              <a:buSzPts val="800"/>
              <a:buFont typeface="Libre Franklin Medium"/>
              <a:buChar char="●"/>
            </a:pPr>
            <a:r>
              <a:rPr lang="en" sz="1300" b="0" i="0" u="none" strike="noStrike" cap="none">
                <a:solidFill>
                  <a:schemeClr val="dk1"/>
                </a:solidFill>
                <a:latin typeface="Libre Franklin Medium"/>
                <a:ea typeface="Libre Franklin Medium"/>
                <a:cs typeface="Libre Franklin Medium"/>
                <a:sym typeface="Libre Franklin Medium"/>
              </a:rPr>
              <a:t>Create digital representations to provide real time visibility into the process- </a:t>
            </a:r>
            <a:r>
              <a:rPr lang="en" sz="1300" b="0" i="0" u="none" strike="noStrike" cap="none">
                <a:solidFill>
                  <a:schemeClr val="hlink"/>
                </a:solidFill>
                <a:uFill>
                  <a:noFill/>
                </a:uFill>
                <a:latin typeface="Libre Franklin Medium"/>
                <a:ea typeface="Libre Franklin Medium"/>
                <a:cs typeface="Libre Franklin Medium"/>
                <a:sym typeface="Libre Franklin Medium"/>
                <a:hlinkClick r:id="rId3"/>
              </a:rPr>
              <a:t>Amazon DynamoDB</a:t>
            </a:r>
            <a:endParaRPr sz="1300" b="0" i="0" u="none" strike="noStrike" cap="none">
              <a:solidFill>
                <a:schemeClr val="dk1"/>
              </a:solidFill>
              <a:latin typeface="Libre Franklin Medium"/>
              <a:ea typeface="Libre Franklin Medium"/>
              <a:cs typeface="Libre Franklin Medium"/>
              <a:sym typeface="Libre Franklin Medium"/>
            </a:endParaRPr>
          </a:p>
          <a:p>
            <a:pPr marL="457200" marR="0" lvl="0" indent="-304800" algn="l" rtl="0">
              <a:lnSpc>
                <a:spcPct val="100000"/>
              </a:lnSpc>
              <a:spcBef>
                <a:spcPts val="0"/>
              </a:spcBef>
              <a:spcAft>
                <a:spcPts val="0"/>
              </a:spcAft>
              <a:buClr>
                <a:schemeClr val="dk1"/>
              </a:buClr>
              <a:buSzPts val="800"/>
              <a:buFont typeface="Libre Franklin Medium"/>
              <a:buChar char="●"/>
            </a:pPr>
            <a:r>
              <a:rPr lang="en" sz="1300" b="0" i="0" u="none" strike="noStrike" cap="none">
                <a:solidFill>
                  <a:schemeClr val="dk1"/>
                </a:solidFill>
                <a:latin typeface="Libre Franklin Medium"/>
                <a:ea typeface="Libre Franklin Medium"/>
                <a:cs typeface="Libre Franklin Medium"/>
                <a:sym typeface="Libre Franklin Medium"/>
              </a:rPr>
              <a:t>Create processes to enrich the CIP data in cloud- AWS Lambda, AWS Glue</a:t>
            </a:r>
            <a:endParaRPr sz="1300" b="0" i="0" u="none" strike="noStrike" cap="none">
              <a:solidFill>
                <a:srgbClr val="000000"/>
              </a:solidFill>
              <a:latin typeface="Libre Franklin Medium"/>
              <a:ea typeface="Libre Franklin Medium"/>
              <a:cs typeface="Libre Franklin Medium"/>
              <a:sym typeface="Libre Franklin Medium"/>
            </a:endParaRPr>
          </a:p>
        </p:txBody>
      </p:sp>
      <p:cxnSp>
        <p:nvCxnSpPr>
          <p:cNvPr id="986" name="Google Shape;986;g2402d2dd8d4_3_470"/>
          <p:cNvCxnSpPr/>
          <p:nvPr/>
        </p:nvCxnSpPr>
        <p:spPr>
          <a:xfrm>
            <a:off x="4601276" y="611074"/>
            <a:ext cx="28500" cy="4407900"/>
          </a:xfrm>
          <a:prstGeom prst="straightConnector1">
            <a:avLst/>
          </a:prstGeom>
          <a:noFill/>
          <a:ln w="22225" cap="flat" cmpd="sng">
            <a:solidFill>
              <a:schemeClr val="dk1"/>
            </a:solidFill>
            <a:prstDash val="solid"/>
            <a:round/>
            <a:headEnd type="none" w="sm" len="sm"/>
            <a:tailEnd type="none" w="sm" len="sm"/>
          </a:ln>
        </p:spPr>
      </p:cxnSp>
      <p:pic>
        <p:nvPicPr>
          <p:cNvPr id="987" name="Google Shape;987;g2402d2dd8d4_3_470" descr="Sustainable mobile wallpaper, green environment background | free image by  rawpixel.com / beam | Green environment, Mobile wallpaper, Background"/>
          <p:cNvPicPr preferRelativeResize="0"/>
          <p:nvPr/>
        </p:nvPicPr>
        <p:blipFill rotWithShape="1">
          <a:blip r:embed="rId4">
            <a:alphaModFix/>
          </a:blip>
          <a:srcRect l="8912" t="27515" r="8414"/>
          <a:stretch/>
        </p:blipFill>
        <p:spPr>
          <a:xfrm>
            <a:off x="4737797" y="1428081"/>
            <a:ext cx="1897170" cy="2959598"/>
          </a:xfrm>
          <a:prstGeom prst="rect">
            <a:avLst/>
          </a:prstGeom>
          <a:noFill/>
          <a:ln>
            <a:noFill/>
          </a:ln>
        </p:spPr>
      </p:pic>
      <p:pic>
        <p:nvPicPr>
          <p:cNvPr id="988" name="Google Shape;988;g2402d2dd8d4_3_470" descr="Use a Raspberry Pi to Communicate with Amazon AWS IoT - Hackster.io"/>
          <p:cNvPicPr preferRelativeResize="0"/>
          <p:nvPr/>
        </p:nvPicPr>
        <p:blipFill rotWithShape="1">
          <a:blip r:embed="rId5">
            <a:alphaModFix/>
          </a:blip>
          <a:srcRect l="9623" t="29413" r="4605" b="8986"/>
          <a:stretch/>
        </p:blipFill>
        <p:spPr>
          <a:xfrm>
            <a:off x="180179" y="756483"/>
            <a:ext cx="1742182" cy="938419"/>
          </a:xfrm>
          <a:prstGeom prst="rect">
            <a:avLst/>
          </a:prstGeom>
          <a:noFill/>
          <a:ln>
            <a:noFill/>
          </a:ln>
        </p:spPr>
      </p:pic>
      <p:pic>
        <p:nvPicPr>
          <p:cNvPr id="989" name="Google Shape;989;g2402d2dd8d4_3_470" descr="A Simple Introduction to Amazon DynamoDB - Knoldus Blogs"/>
          <p:cNvPicPr preferRelativeResize="0"/>
          <p:nvPr/>
        </p:nvPicPr>
        <p:blipFill rotWithShape="1">
          <a:blip r:embed="rId6">
            <a:alphaModFix/>
          </a:blip>
          <a:srcRect/>
          <a:stretch/>
        </p:blipFill>
        <p:spPr>
          <a:xfrm>
            <a:off x="2173718" y="655754"/>
            <a:ext cx="2137012" cy="1237394"/>
          </a:xfrm>
          <a:prstGeom prst="rect">
            <a:avLst/>
          </a:prstGeom>
          <a:noFill/>
          <a:ln>
            <a:noFill/>
          </a:ln>
        </p:spPr>
      </p:pic>
      <p:pic>
        <p:nvPicPr>
          <p:cNvPr id="990" name="Google Shape;990;g2402d2dd8d4_3_470" descr="Serverless Optimization Workshop (Performance and Cost)"/>
          <p:cNvPicPr preferRelativeResize="0"/>
          <p:nvPr/>
        </p:nvPicPr>
        <p:blipFill rotWithShape="1">
          <a:blip r:embed="rId7">
            <a:alphaModFix/>
          </a:blip>
          <a:srcRect/>
          <a:stretch/>
        </p:blipFill>
        <p:spPr>
          <a:xfrm>
            <a:off x="220286" y="1796347"/>
            <a:ext cx="1370749" cy="1354444"/>
          </a:xfrm>
          <a:prstGeom prst="rect">
            <a:avLst/>
          </a:prstGeom>
          <a:noFill/>
          <a:ln>
            <a:noFill/>
          </a:ln>
        </p:spPr>
      </p:pic>
      <p:pic>
        <p:nvPicPr>
          <p:cNvPr id="991" name="Google Shape;991;g2402d2dd8d4_3_470" descr="2023 | AWS Glue - Simple, flexible, and cost-effective ETL | Cloud  Consulting | Cloud-Native Apps | ML &amp; AI"/>
          <p:cNvPicPr preferRelativeResize="0"/>
          <p:nvPr/>
        </p:nvPicPr>
        <p:blipFill rotWithShape="1">
          <a:blip r:embed="rId8">
            <a:alphaModFix/>
          </a:blip>
          <a:srcRect l="27264" t="6652" r="28364" b="6615"/>
          <a:stretch/>
        </p:blipFill>
        <p:spPr>
          <a:xfrm>
            <a:off x="2284912" y="1763568"/>
            <a:ext cx="1156525" cy="1469634"/>
          </a:xfrm>
          <a:prstGeom prst="rect">
            <a:avLst/>
          </a:prstGeom>
          <a:noFill/>
          <a:ln>
            <a:noFill/>
          </a:ln>
        </p:spPr>
      </p:pic>
      <p:sp>
        <p:nvSpPr>
          <p:cNvPr id="992" name="Google Shape;992;g2402d2dd8d4_3_470"/>
          <p:cNvSpPr txBox="1">
            <a:spLocks noGrp="1"/>
          </p:cNvSpPr>
          <p:nvPr>
            <p:ph type="sldNum" idx="12"/>
          </p:nvPr>
        </p:nvSpPr>
        <p:spPr>
          <a:xfrm>
            <a:off x="7010400" y="4905915"/>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993" name="Google Shape;993;g2402d2dd8d4_3_470"/>
          <p:cNvSpPr/>
          <p:nvPr/>
        </p:nvSpPr>
        <p:spPr>
          <a:xfrm>
            <a:off x="595900" y="220401"/>
            <a:ext cx="3389400" cy="4347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Medium"/>
                <a:ea typeface="Libre Franklin Medium"/>
                <a:cs typeface="Libre Franklin Medium"/>
                <a:sym typeface="Libre Franklin Medium"/>
              </a:rPr>
              <a:t>IMPLEMENTERS AND PROCESS</a:t>
            </a:r>
            <a:endParaRPr sz="1400" b="1" i="0" u="none" strike="noStrike" cap="none">
              <a:solidFill>
                <a:srgbClr val="002060"/>
              </a:solidFill>
              <a:latin typeface="Cambria"/>
              <a:ea typeface="Cambria"/>
              <a:cs typeface="Cambria"/>
              <a:sym typeface="Cambria"/>
            </a:endParaRPr>
          </a:p>
        </p:txBody>
      </p:sp>
      <p:sp>
        <p:nvSpPr>
          <p:cNvPr id="994" name="Google Shape;994;g2402d2dd8d4_3_470"/>
          <p:cNvSpPr/>
          <p:nvPr/>
        </p:nvSpPr>
        <p:spPr>
          <a:xfrm>
            <a:off x="5536525" y="263325"/>
            <a:ext cx="2779500" cy="3951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Medium"/>
                <a:ea typeface="Libre Franklin Medium"/>
                <a:cs typeface="Libre Franklin Medium"/>
                <a:sym typeface="Libre Franklin Medium"/>
              </a:rPr>
              <a:t>IMPACT</a:t>
            </a:r>
            <a:endParaRPr sz="1400" b="1" i="0" u="none" strike="noStrike" cap="none">
              <a:solidFill>
                <a:srgbClr val="002060"/>
              </a:solidFill>
              <a:latin typeface="Cambria"/>
              <a:ea typeface="Cambria"/>
              <a:cs typeface="Cambria"/>
              <a:sym typeface="Cambria"/>
            </a:endParaRPr>
          </a:p>
        </p:txBody>
      </p:sp>
      <p:sp>
        <p:nvSpPr>
          <p:cNvPr id="995" name="Google Shape;995;g2402d2dd8d4_3_470"/>
          <p:cNvSpPr txBox="1"/>
          <p:nvPr/>
        </p:nvSpPr>
        <p:spPr>
          <a:xfrm>
            <a:off x="981018" y="3263133"/>
            <a:ext cx="2607788"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Medium"/>
                <a:ea typeface="Libre Franklin Medium"/>
                <a:cs typeface="Libre Franklin Medium"/>
                <a:sym typeface="Libre Franklin Medium"/>
              </a:rPr>
              <a:t>TECH IMPLEMENTATION</a:t>
            </a:r>
            <a:endParaRPr/>
          </a:p>
        </p:txBody>
      </p:sp>
      <p:sp>
        <p:nvSpPr>
          <p:cNvPr id="996" name="Google Shape;996;g2402d2dd8d4_3_470"/>
          <p:cNvSpPr txBox="1"/>
          <p:nvPr/>
        </p:nvSpPr>
        <p:spPr>
          <a:xfrm>
            <a:off x="6707057" y="756483"/>
            <a:ext cx="2256764" cy="7641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TOUCH POINTS</a:t>
            </a:r>
            <a:endParaRPr/>
          </a:p>
          <a:p>
            <a:pPr marL="0" marR="0" lvl="0" indent="0" algn="l" rtl="0">
              <a:lnSpc>
                <a:spcPct val="115000"/>
              </a:lnSpc>
              <a:spcBef>
                <a:spcPts val="0"/>
              </a:spcBef>
              <a:spcAft>
                <a:spcPts val="0"/>
              </a:spcAft>
              <a:buClr>
                <a:schemeClr val="dk1"/>
              </a:buClr>
              <a:buSzPts val="1000"/>
              <a:buFont typeface="Arial"/>
              <a:buNone/>
            </a:pPr>
            <a:r>
              <a:rPr lang="en" sz="1000" b="0" i="0" u="none" strike="noStrike" cap="none">
                <a:solidFill>
                  <a:schemeClr val="dk1"/>
                </a:solidFill>
                <a:latin typeface="Libre Franklin"/>
                <a:ea typeface="Libre Franklin"/>
                <a:cs typeface="Libre Franklin"/>
                <a:sym typeface="Libre Franklin"/>
              </a:rPr>
              <a:t>Identified 20+ points of optimization in its equipment cleaning processes</a:t>
            </a:r>
            <a:endParaRPr/>
          </a:p>
        </p:txBody>
      </p:sp>
      <p:sp>
        <p:nvSpPr>
          <p:cNvPr id="997" name="Google Shape;997;g2402d2dd8d4_3_470"/>
          <p:cNvSpPr txBox="1"/>
          <p:nvPr/>
        </p:nvSpPr>
        <p:spPr>
          <a:xfrm>
            <a:off x="6717561" y="1609837"/>
            <a:ext cx="2239340" cy="7641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REDUCE ELECTRICITY</a:t>
            </a:r>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Reduced electricity usage by 20%, annual savings upto 156,000 kWatt for 60 systems.</a:t>
            </a:r>
            <a:endParaRPr/>
          </a:p>
        </p:txBody>
      </p:sp>
      <p:sp>
        <p:nvSpPr>
          <p:cNvPr id="998" name="Google Shape;998;g2402d2dd8d4_3_470"/>
          <p:cNvSpPr txBox="1"/>
          <p:nvPr/>
        </p:nvSpPr>
        <p:spPr>
          <a:xfrm>
            <a:off x="6714709" y="2463191"/>
            <a:ext cx="2256763" cy="58714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CUT WATER</a:t>
            </a:r>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Cut water usage by 9%, CCI could save 90,000 tons for 60 systems</a:t>
            </a:r>
            <a:endParaRPr/>
          </a:p>
        </p:txBody>
      </p:sp>
      <p:sp>
        <p:nvSpPr>
          <p:cNvPr id="999" name="Google Shape;999;g2402d2dd8d4_3_470"/>
          <p:cNvSpPr txBox="1"/>
          <p:nvPr/>
        </p:nvSpPr>
        <p:spPr>
          <a:xfrm>
            <a:off x="6719438" y="3139573"/>
            <a:ext cx="2237783" cy="74296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PRODUCT QUALITY</a:t>
            </a:r>
            <a:endParaRPr/>
          </a:p>
          <a:p>
            <a:pPr marL="0" marR="0" lvl="0" indent="0" algn="l" rtl="0">
              <a:lnSpc>
                <a:spcPct val="110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Improve product quality by 27% by monitoring temperature, shelf-life and sanitation cycle</a:t>
            </a:r>
            <a:endParaRPr/>
          </a:p>
        </p:txBody>
      </p:sp>
      <p:sp>
        <p:nvSpPr>
          <p:cNvPr id="1000" name="Google Shape;1000;g2402d2dd8d4_3_470"/>
          <p:cNvSpPr txBox="1"/>
          <p:nvPr/>
        </p:nvSpPr>
        <p:spPr>
          <a:xfrm>
            <a:off x="6714709" y="3971766"/>
            <a:ext cx="2256763" cy="7641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ADDED DAYS</a:t>
            </a:r>
            <a:endParaRPr/>
          </a:p>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chemeClr val="dk1"/>
                </a:solidFill>
                <a:latin typeface="Libre Franklin"/>
                <a:ea typeface="Libre Franklin"/>
                <a:cs typeface="Libre Franklin"/>
                <a:sym typeface="Libre Franklin"/>
              </a:rPr>
              <a:t>Added 34 days to its production schedule, thanks to streamlined cleaning process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g2402d2dd8d4_3_513"/>
          <p:cNvPicPr preferRelativeResize="0"/>
          <p:nvPr/>
        </p:nvPicPr>
        <p:blipFill rotWithShape="1">
          <a:blip r:embed="rId3">
            <a:alphaModFix/>
          </a:blip>
          <a:srcRect t="23989" b="39156"/>
          <a:stretch/>
        </p:blipFill>
        <p:spPr>
          <a:xfrm>
            <a:off x="0" y="-1"/>
            <a:ext cx="2903240" cy="600551"/>
          </a:xfrm>
          <a:prstGeom prst="rect">
            <a:avLst/>
          </a:prstGeom>
          <a:noFill/>
          <a:ln>
            <a:noFill/>
          </a:ln>
        </p:spPr>
      </p:pic>
      <p:sp>
        <p:nvSpPr>
          <p:cNvPr id="1006" name="Google Shape;1006;g2402d2dd8d4_3_513"/>
          <p:cNvSpPr/>
          <p:nvPr/>
        </p:nvSpPr>
        <p:spPr>
          <a:xfrm>
            <a:off x="3188823" y="53250"/>
            <a:ext cx="4971000" cy="508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Product Quality &amp; Process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007" name="Google Shape;1007;g2402d2dd8d4_3_513"/>
          <p:cNvSpPr/>
          <p:nvPr/>
        </p:nvSpPr>
        <p:spPr>
          <a:xfrm>
            <a:off x="2983832" y="67378"/>
            <a:ext cx="57900" cy="494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08" name="Google Shape;1008;g2402d2dd8d4_3_513" descr="Celli"/>
          <p:cNvPicPr preferRelativeResize="0"/>
          <p:nvPr/>
        </p:nvPicPr>
        <p:blipFill rotWithShape="1">
          <a:blip r:embed="rId4">
            <a:alphaModFix/>
          </a:blip>
          <a:srcRect l="16936"/>
          <a:stretch/>
        </p:blipFill>
        <p:spPr>
          <a:xfrm>
            <a:off x="4172875" y="2414925"/>
            <a:ext cx="4832949" cy="2545450"/>
          </a:xfrm>
          <a:prstGeom prst="rect">
            <a:avLst/>
          </a:prstGeom>
          <a:noFill/>
          <a:ln>
            <a:noFill/>
          </a:ln>
        </p:spPr>
      </p:pic>
      <p:sp>
        <p:nvSpPr>
          <p:cNvPr id="1009" name="Google Shape;1009;g2402d2dd8d4_3_513"/>
          <p:cNvSpPr txBox="1"/>
          <p:nvPr/>
        </p:nvSpPr>
        <p:spPr>
          <a:xfrm>
            <a:off x="4172875" y="1350975"/>
            <a:ext cx="4833000" cy="954300"/>
          </a:xfrm>
          <a:prstGeom prst="rect">
            <a:avLst/>
          </a:prstGeom>
          <a:solidFill>
            <a:schemeClr val="lt1">
              <a:alpha val="74117"/>
            </a:schemeClr>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23B42"/>
                </a:solidFill>
                <a:latin typeface="Libre Franklin"/>
                <a:ea typeface="Libre Franklin"/>
                <a:cs typeface="Libre Franklin"/>
                <a:sym typeface="Libre Franklin"/>
              </a:rPr>
              <a:t>A connected beverage distribution system called </a:t>
            </a:r>
            <a:r>
              <a:rPr lang="en" sz="1400" b="1" i="0" u="none" strike="noStrike" cap="none">
                <a:solidFill>
                  <a:srgbClr val="323B42"/>
                </a:solidFill>
                <a:latin typeface="Libre Franklin"/>
                <a:ea typeface="Libre Franklin"/>
                <a:cs typeface="Libre Franklin"/>
                <a:sym typeface="Libre Franklin"/>
              </a:rPr>
              <a:t>Intellidraught</a:t>
            </a:r>
            <a:r>
              <a:rPr lang="en" sz="1400" b="0" i="0" u="none" strike="noStrike" cap="none">
                <a:solidFill>
                  <a:srgbClr val="323B42"/>
                </a:solidFill>
                <a:latin typeface="Libre Franklin"/>
                <a:ea typeface="Libre Franklin"/>
                <a:cs typeface="Libre Franklin"/>
                <a:sym typeface="Libre Franklin"/>
              </a:rPr>
              <a:t> that turns manufactured or already-installed equipment into smart devices that unlock insights where beverages are dispensed.</a:t>
            </a:r>
            <a:endParaRPr sz="1400" b="0" i="0" u="none" strike="noStrike" cap="none">
              <a:solidFill>
                <a:srgbClr val="000000"/>
              </a:solidFill>
              <a:latin typeface="Libre Franklin"/>
              <a:ea typeface="Libre Franklin"/>
              <a:cs typeface="Libre Franklin"/>
              <a:sym typeface="Libre Franklin"/>
            </a:endParaRPr>
          </a:p>
        </p:txBody>
      </p:sp>
      <p:pic>
        <p:nvPicPr>
          <p:cNvPr id="1010" name="Google Shape;1010;g2402d2dd8d4_3_513" descr="150+ Beer Dispenser Illustrations, Royalty-Free Vector Graphics &amp; Clip Art  - iStock | Beer tower, Beer tap, Water dispenser"/>
          <p:cNvPicPr preferRelativeResize="0"/>
          <p:nvPr/>
        </p:nvPicPr>
        <p:blipFill rotWithShape="1">
          <a:blip r:embed="rId5">
            <a:alphaModFix/>
          </a:blip>
          <a:srcRect/>
          <a:stretch/>
        </p:blipFill>
        <p:spPr>
          <a:xfrm>
            <a:off x="135401" y="1398623"/>
            <a:ext cx="1108841" cy="1016308"/>
          </a:xfrm>
          <a:prstGeom prst="rect">
            <a:avLst/>
          </a:prstGeom>
          <a:noFill/>
          <a:ln>
            <a:noFill/>
          </a:ln>
        </p:spPr>
      </p:pic>
      <p:pic>
        <p:nvPicPr>
          <p:cNvPr id="1011" name="Google Shape;1011;g2402d2dd8d4_3_513" descr="Data Drawing Animation Illustration, PNG, 1564x2234px, Data, Animation,  Area, Art, Brand Download Free"/>
          <p:cNvPicPr preferRelativeResize="0"/>
          <p:nvPr/>
        </p:nvPicPr>
        <p:blipFill rotWithShape="1">
          <a:blip r:embed="rId6">
            <a:alphaModFix/>
          </a:blip>
          <a:srcRect t="26343" b="8415"/>
          <a:stretch/>
        </p:blipFill>
        <p:spPr>
          <a:xfrm>
            <a:off x="256417" y="2400502"/>
            <a:ext cx="966263" cy="900127"/>
          </a:xfrm>
          <a:prstGeom prst="rect">
            <a:avLst/>
          </a:prstGeom>
          <a:noFill/>
          <a:ln>
            <a:noFill/>
          </a:ln>
        </p:spPr>
      </p:pic>
      <p:pic>
        <p:nvPicPr>
          <p:cNvPr id="1012" name="Google Shape;1012;g2402d2dd8d4_3_513" descr="Animating Data Visualization: Bringing Analytics to Life"/>
          <p:cNvPicPr preferRelativeResize="0"/>
          <p:nvPr/>
        </p:nvPicPr>
        <p:blipFill rotWithShape="1">
          <a:blip r:embed="rId7">
            <a:alphaModFix/>
          </a:blip>
          <a:srcRect l="10313" t="10440" r="17053" b="7022"/>
          <a:stretch/>
        </p:blipFill>
        <p:spPr>
          <a:xfrm>
            <a:off x="314912" y="3598130"/>
            <a:ext cx="987206" cy="623238"/>
          </a:xfrm>
          <a:prstGeom prst="rect">
            <a:avLst/>
          </a:prstGeom>
          <a:noFill/>
          <a:ln>
            <a:noFill/>
          </a:ln>
        </p:spPr>
      </p:pic>
      <p:sp>
        <p:nvSpPr>
          <p:cNvPr id="1013" name="Google Shape;1013;g2402d2dd8d4_3_513"/>
          <p:cNvSpPr/>
          <p:nvPr/>
        </p:nvSpPr>
        <p:spPr>
          <a:xfrm>
            <a:off x="1335520" y="3669266"/>
            <a:ext cx="2297864" cy="4615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a:ea typeface="Libre Franklin"/>
              <a:cs typeface="Libre Franklin"/>
              <a:sym typeface="Libre Franklin"/>
            </a:endParaRPr>
          </a:p>
        </p:txBody>
      </p:sp>
      <p:cxnSp>
        <p:nvCxnSpPr>
          <p:cNvPr id="1014" name="Google Shape;1014;g2402d2dd8d4_3_513"/>
          <p:cNvCxnSpPr/>
          <p:nvPr/>
        </p:nvCxnSpPr>
        <p:spPr>
          <a:xfrm>
            <a:off x="3792488" y="677968"/>
            <a:ext cx="28500" cy="4407900"/>
          </a:xfrm>
          <a:prstGeom prst="straightConnector1">
            <a:avLst/>
          </a:prstGeom>
          <a:noFill/>
          <a:ln w="22225" cap="flat" cmpd="sng">
            <a:solidFill>
              <a:schemeClr val="dk1"/>
            </a:solidFill>
            <a:prstDash val="solid"/>
            <a:round/>
            <a:headEnd type="none" w="sm" len="sm"/>
            <a:tailEnd type="none" w="sm" len="sm"/>
          </a:ln>
        </p:spPr>
      </p:cxnSp>
      <p:sp>
        <p:nvSpPr>
          <p:cNvPr id="1015" name="Google Shape;1015;g2402d2dd8d4_3_513"/>
          <p:cNvSpPr txBox="1">
            <a:spLocks noGrp="1"/>
          </p:cNvSpPr>
          <p:nvPr>
            <p:ph type="sldNum" idx="12"/>
          </p:nvPr>
        </p:nvSpPr>
        <p:spPr>
          <a:xfrm>
            <a:off x="8621787" y="4877198"/>
            <a:ext cx="522213" cy="385653"/>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50"/>
              <a:t>32</a:t>
            </a:fld>
            <a:endParaRPr sz="1050"/>
          </a:p>
        </p:txBody>
      </p:sp>
      <p:sp>
        <p:nvSpPr>
          <p:cNvPr id="1016" name="Google Shape;1016;g2402d2dd8d4_3_513"/>
          <p:cNvSpPr/>
          <p:nvPr/>
        </p:nvSpPr>
        <p:spPr>
          <a:xfrm>
            <a:off x="1302125" y="992624"/>
            <a:ext cx="2298000" cy="3855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Libre Franklin"/>
                <a:ea typeface="Libre Franklin"/>
                <a:cs typeface="Libre Franklin"/>
                <a:sym typeface="Libre Franklin"/>
              </a:rPr>
              <a:t>PAIN POINTS</a:t>
            </a:r>
            <a:endParaRPr sz="1300" b="0" i="0" u="none" strike="noStrike" cap="none">
              <a:solidFill>
                <a:schemeClr val="lt1"/>
              </a:solidFill>
              <a:latin typeface="Libre Franklin"/>
              <a:ea typeface="Libre Franklin"/>
              <a:cs typeface="Libre Franklin"/>
              <a:sym typeface="Libre Franklin"/>
            </a:endParaRPr>
          </a:p>
        </p:txBody>
      </p:sp>
      <p:sp>
        <p:nvSpPr>
          <p:cNvPr id="1017" name="Google Shape;1017;g2402d2dd8d4_3_513"/>
          <p:cNvSpPr/>
          <p:nvPr/>
        </p:nvSpPr>
        <p:spPr>
          <a:xfrm>
            <a:off x="4172875" y="907273"/>
            <a:ext cx="2064300" cy="3288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a:ea typeface="Libre Franklin"/>
                <a:cs typeface="Libre Franklin"/>
                <a:sym typeface="Libre Franklin"/>
              </a:rPr>
              <a:t>SOLUTION</a:t>
            </a:r>
            <a:endParaRPr/>
          </a:p>
        </p:txBody>
      </p:sp>
      <p:sp>
        <p:nvSpPr>
          <p:cNvPr id="1018" name="Google Shape;1018;g2402d2dd8d4_3_513"/>
          <p:cNvSpPr txBox="1"/>
          <p:nvPr/>
        </p:nvSpPr>
        <p:spPr>
          <a:xfrm>
            <a:off x="1326333" y="1645167"/>
            <a:ext cx="2148362"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Final point of contact metrics are a mystery</a:t>
            </a:r>
            <a:endParaRPr/>
          </a:p>
        </p:txBody>
      </p:sp>
      <p:sp>
        <p:nvSpPr>
          <p:cNvPr id="1019" name="Google Shape;1019;g2402d2dd8d4_3_513"/>
          <p:cNvSpPr txBox="1"/>
          <p:nvPr/>
        </p:nvSpPr>
        <p:spPr>
          <a:xfrm>
            <a:off x="1335520" y="2330372"/>
            <a:ext cx="2148362" cy="11695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Questions like which drink is in demand, factors that impact drink quality are unanswered</a:t>
            </a:r>
            <a:endParaRPr sz="1600" b="0" i="0" u="none" strike="noStrike" cap="none">
              <a:solidFill>
                <a:schemeClr val="dk1"/>
              </a:solidFill>
              <a:latin typeface="Libre Franklin"/>
              <a:ea typeface="Libre Franklin"/>
              <a:cs typeface="Libre Franklin"/>
              <a:sym typeface="Libre Franklin"/>
            </a:endParaRPr>
          </a:p>
        </p:txBody>
      </p:sp>
      <p:sp>
        <p:nvSpPr>
          <p:cNvPr id="1020" name="Google Shape;1020;g2402d2dd8d4_3_513"/>
          <p:cNvSpPr txBox="1"/>
          <p:nvPr/>
        </p:nvSpPr>
        <p:spPr>
          <a:xfrm>
            <a:off x="1335520" y="3661907"/>
            <a:ext cx="2148362"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No visibility into the health of the equipment. </a:t>
            </a:r>
            <a:endParaRPr sz="1600" b="0"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2402d2dd8d4_3_540"/>
          <p:cNvSpPr txBox="1"/>
          <p:nvPr/>
        </p:nvSpPr>
        <p:spPr>
          <a:xfrm>
            <a:off x="0" y="3451400"/>
            <a:ext cx="4646100" cy="1246800"/>
          </a:xfrm>
          <a:prstGeom prst="rect">
            <a:avLst/>
          </a:prstGeom>
          <a:noFill/>
          <a:ln>
            <a:noFill/>
          </a:ln>
        </p:spPr>
        <p:txBody>
          <a:bodyPr spcFirstLastPara="1" wrap="square" lIns="91425" tIns="0" rIns="91425" bIns="45700" anchor="t" anchorCtr="0">
            <a:spAutoFit/>
          </a:bodyPr>
          <a:lstStyle/>
          <a:p>
            <a:pPr marL="182880" marR="0" lvl="0" indent="-148590" algn="l" rtl="0">
              <a:lnSpc>
                <a:spcPct val="100000"/>
              </a:lnSpc>
              <a:spcBef>
                <a:spcPts val="0"/>
              </a:spcBef>
              <a:spcAft>
                <a:spcPts val="0"/>
              </a:spcAft>
              <a:buClr>
                <a:schemeClr val="dk1"/>
              </a:buClr>
              <a:buSzPts val="900"/>
              <a:buFont typeface="Libre Franklin"/>
              <a:buChar char="●"/>
            </a:pPr>
            <a:r>
              <a:rPr lang="en" sz="1300" b="1" i="0" u="none" strike="noStrike" cap="none">
                <a:solidFill>
                  <a:schemeClr val="dk1"/>
                </a:solidFill>
                <a:latin typeface="Libre Franklin"/>
                <a:ea typeface="Libre Franklin"/>
                <a:cs typeface="Libre Franklin"/>
                <a:sym typeface="Libre Franklin"/>
              </a:rPr>
              <a:t>Microsoft and PTC quickly emerged as the ideal IoT partners to create the Intellidraught! </a:t>
            </a:r>
            <a:endParaRPr sz="1400" b="1" i="0" u="none" strike="noStrike" cap="none">
              <a:solidFill>
                <a:schemeClr val="dk1"/>
              </a:solidFill>
              <a:latin typeface="Libre Franklin"/>
              <a:ea typeface="Libre Franklin"/>
              <a:cs typeface="Libre Franklin"/>
              <a:sym typeface="Libre Franklin"/>
            </a:endParaRPr>
          </a:p>
          <a:p>
            <a:pPr marL="182880" marR="0" lvl="0" indent="-148590" algn="l" rtl="0">
              <a:lnSpc>
                <a:spcPct val="100000"/>
              </a:lnSpc>
              <a:spcBef>
                <a:spcPts val="0"/>
              </a:spcBef>
              <a:spcAft>
                <a:spcPts val="0"/>
              </a:spcAft>
              <a:buClr>
                <a:schemeClr val="dk1"/>
              </a:buClr>
              <a:buSzPts val="900"/>
              <a:buFont typeface="Libre Franklin"/>
              <a:buChar char="●"/>
            </a:pPr>
            <a:r>
              <a:rPr lang="en" sz="1300" b="1" i="0" u="none" strike="noStrike" cap="none">
                <a:solidFill>
                  <a:schemeClr val="dk1"/>
                </a:solidFill>
                <a:latin typeface="Libre Franklin"/>
                <a:ea typeface="Libre Franklin"/>
                <a:cs typeface="Libre Franklin"/>
                <a:sym typeface="Libre Franklin"/>
              </a:rPr>
              <a:t>Together, Azure and ThingWorx enabled Celli Group to reduce their time to market and leverage the machine learning, artificial intelligence, and advanced analytics they needed to create smart products.</a:t>
            </a:r>
            <a:endParaRPr sz="1300" b="1" i="0" u="none" strike="noStrike" cap="none">
              <a:solidFill>
                <a:schemeClr val="dk1"/>
              </a:solidFill>
              <a:latin typeface="Libre Franklin"/>
              <a:ea typeface="Libre Franklin"/>
              <a:cs typeface="Libre Franklin"/>
              <a:sym typeface="Libre Franklin"/>
            </a:endParaRPr>
          </a:p>
        </p:txBody>
      </p:sp>
      <p:cxnSp>
        <p:nvCxnSpPr>
          <p:cNvPr id="1027" name="Google Shape;1027;g2402d2dd8d4_3_540"/>
          <p:cNvCxnSpPr/>
          <p:nvPr/>
        </p:nvCxnSpPr>
        <p:spPr>
          <a:xfrm>
            <a:off x="4687639" y="581716"/>
            <a:ext cx="28500" cy="4407900"/>
          </a:xfrm>
          <a:prstGeom prst="straightConnector1">
            <a:avLst/>
          </a:prstGeom>
          <a:noFill/>
          <a:ln w="22225" cap="flat" cmpd="sng">
            <a:solidFill>
              <a:schemeClr val="dk1"/>
            </a:solidFill>
            <a:prstDash val="solid"/>
            <a:round/>
            <a:headEnd type="none" w="sm" len="sm"/>
            <a:tailEnd type="none" w="sm" len="sm"/>
          </a:ln>
        </p:spPr>
      </p:cxnSp>
      <p:sp>
        <p:nvSpPr>
          <p:cNvPr id="1028" name="Google Shape;1028;g2402d2dd8d4_3_540"/>
          <p:cNvSpPr/>
          <p:nvPr/>
        </p:nvSpPr>
        <p:spPr>
          <a:xfrm>
            <a:off x="6726925" y="1261950"/>
            <a:ext cx="2241600" cy="7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3600"/>
              </a:spcAft>
              <a:buClr>
                <a:srgbClr val="000000"/>
              </a:buClr>
              <a:buSzPts val="1100"/>
              <a:buFont typeface="Arial"/>
              <a:buNone/>
            </a:pPr>
            <a:endParaRPr sz="1100" b="0" i="0" u="none" strike="noStrike" cap="none">
              <a:solidFill>
                <a:schemeClr val="dk1"/>
              </a:solidFill>
              <a:latin typeface="Libre Franklin"/>
              <a:ea typeface="Libre Franklin"/>
              <a:cs typeface="Libre Franklin"/>
              <a:sym typeface="Libre Franklin"/>
            </a:endParaRPr>
          </a:p>
        </p:txBody>
      </p:sp>
      <p:pic>
        <p:nvPicPr>
          <p:cNvPr id="1029" name="Google Shape;1029;g2402d2dd8d4_3_540" descr="Draft Beer Intelligence | Beverage Systems and Refrigeration"/>
          <p:cNvPicPr preferRelativeResize="0"/>
          <p:nvPr/>
        </p:nvPicPr>
        <p:blipFill rotWithShape="1">
          <a:blip r:embed="rId3">
            <a:alphaModFix/>
          </a:blip>
          <a:srcRect l="-1080" t="-8349" b="54"/>
          <a:stretch/>
        </p:blipFill>
        <p:spPr>
          <a:xfrm>
            <a:off x="4820663" y="908986"/>
            <a:ext cx="1784051" cy="3540852"/>
          </a:xfrm>
          <a:prstGeom prst="rect">
            <a:avLst/>
          </a:prstGeom>
          <a:noFill/>
          <a:ln>
            <a:noFill/>
          </a:ln>
        </p:spPr>
      </p:pic>
      <p:pic>
        <p:nvPicPr>
          <p:cNvPr id="1030" name="Google Shape;1030;g2402d2dd8d4_3_540" descr="Microsoft Azure Review | PCMag"/>
          <p:cNvPicPr preferRelativeResize="0"/>
          <p:nvPr/>
        </p:nvPicPr>
        <p:blipFill rotWithShape="1">
          <a:blip r:embed="rId4">
            <a:alphaModFix/>
          </a:blip>
          <a:srcRect l="10706" t="30149" r="12216" b="29849"/>
          <a:stretch/>
        </p:blipFill>
        <p:spPr>
          <a:xfrm>
            <a:off x="295734" y="1069176"/>
            <a:ext cx="2981778" cy="871173"/>
          </a:xfrm>
          <a:prstGeom prst="rect">
            <a:avLst/>
          </a:prstGeom>
          <a:noFill/>
          <a:ln>
            <a:noFill/>
          </a:ln>
        </p:spPr>
      </p:pic>
      <p:pic>
        <p:nvPicPr>
          <p:cNvPr id="1031" name="Google Shape;1031;g2402d2dd8d4_3_540" descr="Intellect Integration - PTC Thingworx IoT Enterprise &amp; Platform Technology"/>
          <p:cNvPicPr preferRelativeResize="0"/>
          <p:nvPr/>
        </p:nvPicPr>
        <p:blipFill rotWithShape="1">
          <a:blip r:embed="rId5">
            <a:alphaModFix/>
          </a:blip>
          <a:srcRect t="34391" b="35488"/>
          <a:stretch/>
        </p:blipFill>
        <p:spPr>
          <a:xfrm>
            <a:off x="1507281" y="2053421"/>
            <a:ext cx="2804429" cy="844607"/>
          </a:xfrm>
          <a:prstGeom prst="rect">
            <a:avLst/>
          </a:prstGeom>
          <a:noFill/>
          <a:ln>
            <a:noFill/>
          </a:ln>
        </p:spPr>
      </p:pic>
      <p:sp>
        <p:nvSpPr>
          <p:cNvPr id="1032" name="Google Shape;1032;g2402d2dd8d4_3_540"/>
          <p:cNvSpPr txBox="1">
            <a:spLocks noGrp="1"/>
          </p:cNvSpPr>
          <p:nvPr>
            <p:ph type="sldNum" idx="12"/>
          </p:nvPr>
        </p:nvSpPr>
        <p:spPr>
          <a:xfrm>
            <a:off x="7010400" y="4900305"/>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latin typeface="Libre Franklin"/>
                <a:ea typeface="Libre Franklin"/>
                <a:cs typeface="Libre Franklin"/>
                <a:sym typeface="Libre Franklin"/>
              </a:rPr>
              <a:t>33</a:t>
            </a:fld>
            <a:endParaRPr>
              <a:latin typeface="Libre Franklin"/>
              <a:ea typeface="Libre Franklin"/>
              <a:cs typeface="Libre Franklin"/>
              <a:sym typeface="Libre Franklin"/>
            </a:endParaRPr>
          </a:p>
        </p:txBody>
      </p:sp>
      <p:sp>
        <p:nvSpPr>
          <p:cNvPr id="1033" name="Google Shape;1033;g2402d2dd8d4_3_540"/>
          <p:cNvSpPr/>
          <p:nvPr/>
        </p:nvSpPr>
        <p:spPr>
          <a:xfrm>
            <a:off x="6527950" y="211800"/>
            <a:ext cx="2563200" cy="4308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a:ea typeface="Libre Franklin"/>
                <a:cs typeface="Libre Franklin"/>
                <a:sym typeface="Libre Franklin"/>
              </a:rPr>
              <a:t>THE INTELLIDRAUGHT! </a:t>
            </a:r>
            <a:endParaRPr/>
          </a:p>
        </p:txBody>
      </p:sp>
      <p:sp>
        <p:nvSpPr>
          <p:cNvPr id="1034" name="Google Shape;1034;g2402d2dd8d4_3_540"/>
          <p:cNvSpPr txBox="1"/>
          <p:nvPr/>
        </p:nvSpPr>
        <p:spPr>
          <a:xfrm>
            <a:off x="6731088" y="714362"/>
            <a:ext cx="2351700" cy="769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Libre Franklin"/>
                <a:ea typeface="Libre Franklin"/>
                <a:cs typeface="Libre Franklin"/>
                <a:sym typeface="Libre Franklin"/>
              </a:rPr>
              <a:t>BETTER SELL THROUGH</a:t>
            </a: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Achieved 14% greater sell-through via enhanced sales and inventory management</a:t>
            </a:r>
            <a:endParaRPr/>
          </a:p>
        </p:txBody>
      </p:sp>
      <p:sp>
        <p:nvSpPr>
          <p:cNvPr id="1035" name="Google Shape;1035;g2402d2dd8d4_3_540"/>
          <p:cNvSpPr txBox="1"/>
          <p:nvPr/>
        </p:nvSpPr>
        <p:spPr>
          <a:xfrm>
            <a:off x="6740091" y="1555592"/>
            <a:ext cx="2333700" cy="769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Libre Franklin"/>
                <a:ea typeface="Libre Franklin"/>
                <a:cs typeface="Libre Franklin"/>
                <a:sym typeface="Libre Franklin"/>
              </a:rPr>
              <a:t>EQUIPMENT FAILURE</a:t>
            </a:r>
            <a:endParaRPr/>
          </a:p>
          <a:p>
            <a:pPr marL="0" marR="0" lvl="0" indent="0" algn="l" rtl="0">
              <a:lnSpc>
                <a:spcPct val="100000"/>
              </a:lnSpc>
              <a:spcBef>
                <a:spcPts val="0"/>
              </a:spcBef>
              <a:spcAft>
                <a:spcPts val="0"/>
              </a:spcAft>
              <a:buNone/>
            </a:pPr>
            <a:r>
              <a:rPr lang="en" sz="1100" b="0" i="0" u="none" strike="noStrike" cap="none">
                <a:solidFill>
                  <a:schemeClr val="dk1"/>
                </a:solidFill>
                <a:latin typeface="Libre Franklin"/>
                <a:ea typeface="Libre Franklin"/>
                <a:cs typeface="Libre Franklin"/>
                <a:sym typeface="Libre Franklin"/>
              </a:rPr>
              <a:t>€35,000 cost reduction in water and chemical utilization per year</a:t>
            </a:r>
            <a:endParaRPr/>
          </a:p>
        </p:txBody>
      </p:sp>
      <p:sp>
        <p:nvSpPr>
          <p:cNvPr id="1036" name="Google Shape;1036;g2402d2dd8d4_3_540"/>
          <p:cNvSpPr txBox="1"/>
          <p:nvPr/>
        </p:nvSpPr>
        <p:spPr>
          <a:xfrm>
            <a:off x="6731070" y="2417595"/>
            <a:ext cx="2351764" cy="63664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Libre Franklin"/>
                <a:ea typeface="Libre Franklin"/>
                <a:cs typeface="Libre Franklin"/>
                <a:sym typeface="Libre Franklin"/>
              </a:rPr>
              <a:t>EMPLOYEE OPTIMIZATION</a:t>
            </a:r>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Reduced equipment failures by 13% prevents lost revenue</a:t>
            </a:r>
            <a:endParaRPr/>
          </a:p>
        </p:txBody>
      </p:sp>
      <p:sp>
        <p:nvSpPr>
          <p:cNvPr id="1037" name="Google Shape;1037;g2402d2dd8d4_3_540"/>
          <p:cNvSpPr txBox="1"/>
          <p:nvPr/>
        </p:nvSpPr>
        <p:spPr>
          <a:xfrm>
            <a:off x="6719788" y="3178871"/>
            <a:ext cx="2331900" cy="803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Libre Franklin"/>
                <a:ea typeface="Libre Franklin"/>
                <a:cs typeface="Libre Franklin"/>
                <a:sym typeface="Libre Franklin"/>
              </a:rPr>
              <a:t>PRODUCT QUALITY</a:t>
            </a:r>
            <a:endParaRPr/>
          </a:p>
          <a:p>
            <a:pPr marL="0" marR="0" lvl="0" indent="0" algn="l" rtl="0">
              <a:lnSpc>
                <a:spcPct val="11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Improve product quality by 27% by monitoring temperature, shelf-life and sanitation cycle</a:t>
            </a:r>
            <a:endParaRPr/>
          </a:p>
        </p:txBody>
      </p:sp>
      <p:sp>
        <p:nvSpPr>
          <p:cNvPr id="1038" name="Google Shape;1038;g2402d2dd8d4_3_540"/>
          <p:cNvSpPr txBox="1"/>
          <p:nvPr/>
        </p:nvSpPr>
        <p:spPr>
          <a:xfrm>
            <a:off x="6709873" y="4106901"/>
            <a:ext cx="2351700" cy="625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Libre Franklin"/>
                <a:ea typeface="Libre Franklin"/>
                <a:cs typeface="Libre Franklin"/>
                <a:sym typeface="Libre Franklin"/>
              </a:rPr>
              <a:t>SERVICE COSTS</a:t>
            </a:r>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Predictive maintenance reduced service costs by 10%</a:t>
            </a:r>
            <a:endParaRPr/>
          </a:p>
        </p:txBody>
      </p:sp>
      <p:sp>
        <p:nvSpPr>
          <p:cNvPr id="1039" name="Google Shape;1039;g2402d2dd8d4_3_540"/>
          <p:cNvSpPr/>
          <p:nvPr/>
        </p:nvSpPr>
        <p:spPr>
          <a:xfrm>
            <a:off x="214675" y="426451"/>
            <a:ext cx="4098600" cy="4707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Libre Franklin"/>
                <a:ea typeface="Libre Franklin"/>
                <a:cs typeface="Libre Franklin"/>
                <a:sym typeface="Libre Franklin"/>
              </a:rPr>
              <a:t>MICROSOFT AZURE AND PTC THINGWORX</a:t>
            </a:r>
            <a:endParaRPr sz="1300" b="0" i="0" u="none" strike="noStrike" cap="none">
              <a:solidFill>
                <a:schemeClr val="lt1"/>
              </a:solidFill>
              <a:latin typeface="Libre Franklin"/>
              <a:ea typeface="Libre Franklin"/>
              <a:cs typeface="Libre Franklin"/>
              <a:sym typeface="Libre Franklin"/>
            </a:endParaRPr>
          </a:p>
        </p:txBody>
      </p:sp>
      <p:sp>
        <p:nvSpPr>
          <p:cNvPr id="1040" name="Google Shape;1040;g2402d2dd8d4_3_540"/>
          <p:cNvSpPr txBox="1"/>
          <p:nvPr/>
        </p:nvSpPr>
        <p:spPr>
          <a:xfrm>
            <a:off x="144139" y="3096516"/>
            <a:ext cx="3247455"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TECH IMPLEMENTATION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g2402d2dd8d4_3_581"/>
          <p:cNvSpPr/>
          <p:nvPr/>
        </p:nvSpPr>
        <p:spPr>
          <a:xfrm>
            <a:off x="1765375" y="190050"/>
            <a:ext cx="3547800" cy="508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900"/>
              <a:buFont typeface="Arial"/>
              <a:buNone/>
            </a:pPr>
            <a:r>
              <a:rPr lang="en" sz="2900" b="0" i="0" u="none" strike="noStrike" cap="none">
                <a:solidFill>
                  <a:schemeClr val="dk1"/>
                </a:solidFill>
                <a:latin typeface="Libre Franklin"/>
                <a:ea typeface="Libre Franklin"/>
                <a:cs typeface="Libre Franklin"/>
                <a:sym typeface="Libre Franklin"/>
              </a:rPr>
              <a:t>Optimizing Costs</a:t>
            </a:r>
            <a:endParaRPr sz="2900" b="0" i="0" u="none" strike="noStrike" cap="none">
              <a:solidFill>
                <a:schemeClr val="dk1"/>
              </a:solidFill>
              <a:latin typeface="Libre Franklin"/>
              <a:ea typeface="Libre Franklin"/>
              <a:cs typeface="Libre Franklin"/>
              <a:sym typeface="Libre Franklin"/>
            </a:endParaRPr>
          </a:p>
        </p:txBody>
      </p:sp>
      <p:sp>
        <p:nvSpPr>
          <p:cNvPr id="1046" name="Google Shape;1046;g2402d2dd8d4_3_581"/>
          <p:cNvSpPr/>
          <p:nvPr/>
        </p:nvSpPr>
        <p:spPr>
          <a:xfrm>
            <a:off x="1566007" y="190050"/>
            <a:ext cx="57900" cy="494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ibre Franklin"/>
              <a:ea typeface="Libre Franklin"/>
              <a:cs typeface="Libre Franklin"/>
              <a:sym typeface="Libre Franklin"/>
            </a:endParaRPr>
          </a:p>
        </p:txBody>
      </p:sp>
      <p:cxnSp>
        <p:nvCxnSpPr>
          <p:cNvPr id="1047" name="Google Shape;1047;g2402d2dd8d4_3_581"/>
          <p:cNvCxnSpPr/>
          <p:nvPr/>
        </p:nvCxnSpPr>
        <p:spPr>
          <a:xfrm>
            <a:off x="3699606" y="905797"/>
            <a:ext cx="28500" cy="4007100"/>
          </a:xfrm>
          <a:prstGeom prst="straightConnector1">
            <a:avLst/>
          </a:prstGeom>
          <a:noFill/>
          <a:ln w="22225" cap="flat" cmpd="sng">
            <a:solidFill>
              <a:schemeClr val="dk1"/>
            </a:solidFill>
            <a:prstDash val="solid"/>
            <a:round/>
            <a:headEnd type="none" w="sm" len="sm"/>
            <a:tailEnd type="none" w="sm" len="sm"/>
          </a:ln>
        </p:spPr>
      </p:cxnSp>
      <p:pic>
        <p:nvPicPr>
          <p:cNvPr id="1048" name="Google Shape;1048;g2402d2dd8d4_3_581" descr="Nestlé - SourceWatch"/>
          <p:cNvPicPr preferRelativeResize="0"/>
          <p:nvPr/>
        </p:nvPicPr>
        <p:blipFill rotWithShape="1">
          <a:blip r:embed="rId3">
            <a:alphaModFix/>
          </a:blip>
          <a:srcRect t="5977" b="5603"/>
          <a:stretch/>
        </p:blipFill>
        <p:spPr>
          <a:xfrm>
            <a:off x="13303" y="1010"/>
            <a:ext cx="1441771" cy="837082"/>
          </a:xfrm>
          <a:prstGeom prst="rect">
            <a:avLst/>
          </a:prstGeom>
          <a:noFill/>
          <a:ln>
            <a:noFill/>
          </a:ln>
        </p:spPr>
      </p:pic>
      <p:pic>
        <p:nvPicPr>
          <p:cNvPr id="1049" name="Google Shape;1049;g2402d2dd8d4_3_581" descr="Disruptive Customer Demands"/>
          <p:cNvPicPr preferRelativeResize="0"/>
          <p:nvPr/>
        </p:nvPicPr>
        <p:blipFill rotWithShape="1">
          <a:blip r:embed="rId4">
            <a:alphaModFix/>
          </a:blip>
          <a:srcRect/>
          <a:stretch/>
        </p:blipFill>
        <p:spPr>
          <a:xfrm flipH="1">
            <a:off x="192486" y="1484831"/>
            <a:ext cx="1310702" cy="681566"/>
          </a:xfrm>
          <a:prstGeom prst="rect">
            <a:avLst/>
          </a:prstGeom>
          <a:noFill/>
          <a:ln>
            <a:noFill/>
          </a:ln>
        </p:spPr>
      </p:pic>
      <p:pic>
        <p:nvPicPr>
          <p:cNvPr id="1050" name="Google Shape;1050;g2402d2dd8d4_3_581" descr="Factory - Free industry icons"/>
          <p:cNvPicPr preferRelativeResize="0"/>
          <p:nvPr/>
        </p:nvPicPr>
        <p:blipFill rotWithShape="1">
          <a:blip r:embed="rId5">
            <a:alphaModFix/>
          </a:blip>
          <a:srcRect/>
          <a:stretch/>
        </p:blipFill>
        <p:spPr>
          <a:xfrm>
            <a:off x="418111" y="2326118"/>
            <a:ext cx="762093" cy="762093"/>
          </a:xfrm>
          <a:prstGeom prst="rect">
            <a:avLst/>
          </a:prstGeom>
          <a:noFill/>
          <a:ln>
            <a:noFill/>
          </a:ln>
        </p:spPr>
      </p:pic>
      <p:pic>
        <p:nvPicPr>
          <p:cNvPr id="1051" name="Google Shape;1051;g2402d2dd8d4_3_581" descr="Productivity Icon png download - 512*512 - Free Transparent Efficiency png  Download. - CleanPNG / KissPNG"/>
          <p:cNvPicPr preferRelativeResize="0"/>
          <p:nvPr/>
        </p:nvPicPr>
        <p:blipFill rotWithShape="1">
          <a:blip r:embed="rId6">
            <a:alphaModFix/>
          </a:blip>
          <a:srcRect l="22104" t="5086" r="21778"/>
          <a:stretch/>
        </p:blipFill>
        <p:spPr>
          <a:xfrm>
            <a:off x="409353" y="3096704"/>
            <a:ext cx="876962" cy="856956"/>
          </a:xfrm>
          <a:prstGeom prst="rect">
            <a:avLst/>
          </a:prstGeom>
          <a:noFill/>
          <a:ln>
            <a:noFill/>
          </a:ln>
        </p:spPr>
      </p:pic>
      <p:pic>
        <p:nvPicPr>
          <p:cNvPr id="1052" name="Google Shape;1052;g2402d2dd8d4_3_581" descr="Automation Clip Art, PNG, 1600x1600px, Automation, Gear, Hardware  Accessory, Icon Design, Symbol Download Free"/>
          <p:cNvPicPr preferRelativeResize="0"/>
          <p:nvPr/>
        </p:nvPicPr>
        <p:blipFill rotWithShape="1">
          <a:blip r:embed="rId7">
            <a:alphaModFix/>
          </a:blip>
          <a:srcRect/>
          <a:stretch/>
        </p:blipFill>
        <p:spPr>
          <a:xfrm>
            <a:off x="438443" y="4059236"/>
            <a:ext cx="858013" cy="856957"/>
          </a:xfrm>
          <a:prstGeom prst="rect">
            <a:avLst/>
          </a:prstGeom>
          <a:noFill/>
          <a:ln>
            <a:noFill/>
          </a:ln>
        </p:spPr>
      </p:pic>
      <p:pic>
        <p:nvPicPr>
          <p:cNvPr id="1053" name="Google Shape;1053;g2402d2dd8d4_3_581" descr="Siemens (@Siemens) / Twitter"/>
          <p:cNvPicPr preferRelativeResize="0"/>
          <p:nvPr/>
        </p:nvPicPr>
        <p:blipFill rotWithShape="1">
          <a:blip r:embed="rId8">
            <a:alphaModFix/>
          </a:blip>
          <a:srcRect/>
          <a:stretch/>
        </p:blipFill>
        <p:spPr>
          <a:xfrm>
            <a:off x="4074752" y="1110519"/>
            <a:ext cx="822028" cy="822028"/>
          </a:xfrm>
          <a:prstGeom prst="rect">
            <a:avLst/>
          </a:prstGeom>
          <a:noFill/>
          <a:ln>
            <a:noFill/>
          </a:ln>
        </p:spPr>
      </p:pic>
      <p:pic>
        <p:nvPicPr>
          <p:cNvPr id="1054" name="Google Shape;1054;g2402d2dd8d4_3_581"/>
          <p:cNvPicPr preferRelativeResize="0"/>
          <p:nvPr/>
        </p:nvPicPr>
        <p:blipFill rotWithShape="1">
          <a:blip r:embed="rId9">
            <a:alphaModFix/>
          </a:blip>
          <a:srcRect t="14439" b="8053"/>
          <a:stretch/>
        </p:blipFill>
        <p:spPr>
          <a:xfrm>
            <a:off x="3951985" y="2187680"/>
            <a:ext cx="5069367" cy="2560213"/>
          </a:xfrm>
          <a:prstGeom prst="rect">
            <a:avLst/>
          </a:prstGeom>
          <a:noFill/>
          <a:ln>
            <a:noFill/>
          </a:ln>
        </p:spPr>
      </p:pic>
      <p:sp>
        <p:nvSpPr>
          <p:cNvPr id="1055" name="Google Shape;1055;g2402d2dd8d4_3_581"/>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latin typeface="Libre Franklin"/>
                <a:ea typeface="Libre Franklin"/>
                <a:cs typeface="Libre Franklin"/>
                <a:sym typeface="Libre Franklin"/>
              </a:rPr>
              <a:t>34</a:t>
            </a:fld>
            <a:endParaRPr sz="1000">
              <a:latin typeface="Libre Franklin"/>
              <a:ea typeface="Libre Franklin"/>
              <a:cs typeface="Libre Franklin"/>
              <a:sym typeface="Libre Franklin"/>
            </a:endParaRPr>
          </a:p>
        </p:txBody>
      </p:sp>
      <p:sp>
        <p:nvSpPr>
          <p:cNvPr id="1056" name="Google Shape;1056;g2402d2dd8d4_3_581"/>
          <p:cNvSpPr/>
          <p:nvPr/>
        </p:nvSpPr>
        <p:spPr>
          <a:xfrm>
            <a:off x="344375" y="964161"/>
            <a:ext cx="3054300" cy="3891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Libre Franklin"/>
                <a:ea typeface="Libre Franklin"/>
                <a:cs typeface="Libre Franklin"/>
                <a:sym typeface="Libre Franklin"/>
              </a:rPr>
              <a:t>JUUKA PLANT PAIN POINTS</a:t>
            </a:r>
            <a:endParaRPr/>
          </a:p>
        </p:txBody>
      </p:sp>
      <p:sp>
        <p:nvSpPr>
          <p:cNvPr id="1057" name="Google Shape;1057;g2402d2dd8d4_3_581"/>
          <p:cNvSpPr txBox="1"/>
          <p:nvPr/>
        </p:nvSpPr>
        <p:spPr>
          <a:xfrm>
            <a:off x="1561519" y="1675550"/>
            <a:ext cx="1874743"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Meeting customer demand</a:t>
            </a:r>
            <a:endParaRPr/>
          </a:p>
        </p:txBody>
      </p:sp>
      <p:sp>
        <p:nvSpPr>
          <p:cNvPr id="1058" name="Google Shape;1058;g2402d2dd8d4_3_581"/>
          <p:cNvSpPr txBox="1"/>
          <p:nvPr/>
        </p:nvSpPr>
        <p:spPr>
          <a:xfrm>
            <a:off x="1579677" y="2730442"/>
            <a:ext cx="1860269" cy="27699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Age of the factory</a:t>
            </a:r>
            <a:endParaRPr sz="1400" b="1" i="0" u="none" strike="noStrike" cap="none">
              <a:solidFill>
                <a:schemeClr val="dk1"/>
              </a:solidFill>
              <a:latin typeface="Libre Franklin"/>
              <a:ea typeface="Libre Franklin"/>
              <a:cs typeface="Libre Franklin"/>
              <a:sym typeface="Libre Franklin"/>
            </a:endParaRPr>
          </a:p>
        </p:txBody>
      </p:sp>
      <p:sp>
        <p:nvSpPr>
          <p:cNvPr id="1059" name="Google Shape;1059;g2402d2dd8d4_3_581"/>
          <p:cNvSpPr txBox="1"/>
          <p:nvPr/>
        </p:nvSpPr>
        <p:spPr>
          <a:xfrm>
            <a:off x="1579677" y="3600668"/>
            <a:ext cx="1874742" cy="27699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Poor plant efficiency</a:t>
            </a:r>
            <a:endParaRPr/>
          </a:p>
        </p:txBody>
      </p:sp>
      <p:sp>
        <p:nvSpPr>
          <p:cNvPr id="1060" name="Google Shape;1060;g2402d2dd8d4_3_581"/>
          <p:cNvSpPr txBox="1"/>
          <p:nvPr/>
        </p:nvSpPr>
        <p:spPr>
          <a:xfrm>
            <a:off x="1569402" y="4470894"/>
            <a:ext cx="1858976" cy="27699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Outdated automation</a:t>
            </a:r>
            <a:endParaRPr/>
          </a:p>
        </p:txBody>
      </p:sp>
      <p:sp>
        <p:nvSpPr>
          <p:cNvPr id="1061" name="Google Shape;1061;g2402d2dd8d4_3_581"/>
          <p:cNvSpPr/>
          <p:nvPr/>
        </p:nvSpPr>
        <p:spPr>
          <a:xfrm>
            <a:off x="5673900" y="621950"/>
            <a:ext cx="2614800" cy="3891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Libre Franklin"/>
                <a:ea typeface="Libre Franklin"/>
                <a:cs typeface="Libre Franklin"/>
                <a:sym typeface="Libre Franklin"/>
              </a:rPr>
              <a:t>SOLUTION?</a:t>
            </a:r>
            <a:endParaRPr/>
          </a:p>
        </p:txBody>
      </p:sp>
      <p:sp>
        <p:nvSpPr>
          <p:cNvPr id="1062" name="Google Shape;1062;g2402d2dd8d4_3_581"/>
          <p:cNvSpPr txBox="1"/>
          <p:nvPr/>
        </p:nvSpPr>
        <p:spPr>
          <a:xfrm>
            <a:off x="5216391" y="1223221"/>
            <a:ext cx="354780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Libre Franklin"/>
                <a:ea typeface="Libre Franklin"/>
                <a:cs typeface="Libre Franklin"/>
                <a:sym typeface="Libre Franklin"/>
              </a:rPr>
              <a:t>SIEMENS </a:t>
            </a:r>
            <a:r>
              <a:rPr lang="en">
                <a:solidFill>
                  <a:schemeClr val="dk1"/>
                </a:solidFill>
                <a:latin typeface="Libre Franklin"/>
                <a:ea typeface="Libre Franklin"/>
                <a:cs typeface="Libre Franklin"/>
                <a:sym typeface="Libre Franklin"/>
              </a:rPr>
              <a:t>D</a:t>
            </a:r>
            <a:r>
              <a:rPr lang="en" sz="1400" b="0" i="0" u="none" strike="noStrike" cap="none">
                <a:solidFill>
                  <a:schemeClr val="dk1"/>
                </a:solidFill>
                <a:latin typeface="Libre Franklin"/>
                <a:ea typeface="Libre Franklin"/>
                <a:cs typeface="Libre Franklin"/>
                <a:sym typeface="Libre Franklin"/>
              </a:rPr>
              <a:t>igital </a:t>
            </a:r>
            <a:r>
              <a:rPr lang="en">
                <a:solidFill>
                  <a:schemeClr val="dk1"/>
                </a:solidFill>
                <a:latin typeface="Libre Franklin"/>
                <a:ea typeface="Libre Franklin"/>
                <a:cs typeface="Libre Franklin"/>
                <a:sym typeface="Libre Franklin"/>
              </a:rPr>
              <a:t>T</a:t>
            </a:r>
            <a:r>
              <a:rPr lang="en" sz="1400" b="0" i="0" u="none" strike="noStrike" cap="none">
                <a:solidFill>
                  <a:schemeClr val="dk1"/>
                </a:solidFill>
                <a:latin typeface="Libre Franklin"/>
                <a:ea typeface="Libre Franklin"/>
                <a:cs typeface="Libre Franklin"/>
                <a:sym typeface="Libre Franklin"/>
              </a:rPr>
              <a:t>win IMPLEMENTATION! </a:t>
            </a:r>
            <a:endParaRPr sz="1200" b="0"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g2402d2dd8d4_3_615"/>
          <p:cNvSpPr txBox="1"/>
          <p:nvPr/>
        </p:nvSpPr>
        <p:spPr>
          <a:xfrm>
            <a:off x="46837" y="3337847"/>
            <a:ext cx="4504800" cy="1616100"/>
          </a:xfrm>
          <a:prstGeom prst="rect">
            <a:avLst/>
          </a:prstGeom>
          <a:noFill/>
          <a:ln>
            <a:noFill/>
          </a:ln>
        </p:spPr>
        <p:txBody>
          <a:bodyPr spcFirstLastPara="1" wrap="square" lIns="91425" tIns="45700" rIns="91425" bIns="45700" anchor="t" anchorCtr="0">
            <a:spAutoFit/>
          </a:bodyPr>
          <a:lstStyle/>
          <a:p>
            <a:pPr marL="279400" marR="0" lvl="0" indent="-266700" algn="l" rtl="0">
              <a:lnSpc>
                <a:spcPct val="100000"/>
              </a:lnSpc>
              <a:spcBef>
                <a:spcPts val="0"/>
              </a:spcBef>
              <a:spcAft>
                <a:spcPts val="0"/>
              </a:spcAft>
              <a:buClr>
                <a:srgbClr val="000000"/>
              </a:buClr>
              <a:buSzPts val="800"/>
              <a:buFont typeface="Libre Franklin"/>
              <a:buChar char="•"/>
            </a:pPr>
            <a:r>
              <a:rPr lang="en" sz="1100" b="0" i="0" u="none" strike="noStrike" cap="none">
                <a:solidFill>
                  <a:schemeClr val="dk1"/>
                </a:solidFill>
                <a:latin typeface="Libre Franklin"/>
                <a:ea typeface="Libre Franklin"/>
                <a:cs typeface="Libre Franklin"/>
                <a:sym typeface="Libre Franklin"/>
              </a:rPr>
              <a:t>D</a:t>
            </a:r>
            <a:r>
              <a:rPr lang="en" sz="1100">
                <a:solidFill>
                  <a:schemeClr val="dk1"/>
                </a:solidFill>
                <a:latin typeface="Libre Franklin"/>
                <a:ea typeface="Libre Franklin"/>
                <a:cs typeface="Libre Franklin"/>
                <a:sym typeface="Libre Franklin"/>
              </a:rPr>
              <a:t>igital Twin </a:t>
            </a:r>
            <a:r>
              <a:rPr lang="en" sz="1100" b="0" i="0" u="none" strike="noStrike" cap="none">
                <a:solidFill>
                  <a:schemeClr val="dk1"/>
                </a:solidFill>
                <a:latin typeface="Libre Franklin"/>
                <a:ea typeface="Libre Franklin"/>
                <a:cs typeface="Libre Franklin"/>
                <a:sym typeface="Libre Franklin"/>
              </a:rPr>
              <a:t>plant model, used to simulate the material flow in the factory. Plant simulation allows testing and validating different production scenarios. </a:t>
            </a:r>
            <a:endParaRPr sz="1100" b="0" i="0" u="none" strike="noStrike" cap="none">
              <a:solidFill>
                <a:srgbClr val="000000"/>
              </a:solidFill>
              <a:latin typeface="Libre Franklin"/>
              <a:ea typeface="Libre Franklin"/>
              <a:cs typeface="Libre Franklin"/>
              <a:sym typeface="Libre Franklin"/>
            </a:endParaRPr>
          </a:p>
          <a:p>
            <a:pPr marL="279400" marR="0" lvl="0" indent="-266700" algn="l" rtl="0">
              <a:lnSpc>
                <a:spcPct val="100000"/>
              </a:lnSpc>
              <a:spcBef>
                <a:spcPts val="0"/>
              </a:spcBef>
              <a:spcAft>
                <a:spcPts val="0"/>
              </a:spcAft>
              <a:buClr>
                <a:srgbClr val="000000"/>
              </a:buClr>
              <a:buSzPts val="800"/>
              <a:buFont typeface="Libre Franklin"/>
              <a:buChar char="•"/>
            </a:pPr>
            <a:r>
              <a:rPr lang="en" sz="1100" b="0" i="0" u="none" strike="noStrike" cap="none">
                <a:solidFill>
                  <a:schemeClr val="dk1"/>
                </a:solidFill>
                <a:latin typeface="Libre Franklin"/>
                <a:ea typeface="Libre Franklin"/>
                <a:cs typeface="Libre Franklin"/>
                <a:sym typeface="Libre Franklin"/>
              </a:rPr>
              <a:t>D</a:t>
            </a:r>
            <a:r>
              <a:rPr lang="en" sz="1100">
                <a:solidFill>
                  <a:schemeClr val="dk1"/>
                </a:solidFill>
                <a:latin typeface="Libre Franklin"/>
                <a:ea typeface="Libre Franklin"/>
                <a:cs typeface="Libre Franklin"/>
                <a:sym typeface="Libre Franklin"/>
              </a:rPr>
              <a:t>igital Twin </a:t>
            </a:r>
            <a:r>
              <a:rPr lang="en" sz="1100" b="0" i="0" u="none" strike="noStrike" cap="none">
                <a:solidFill>
                  <a:schemeClr val="dk1"/>
                </a:solidFill>
                <a:latin typeface="Libre Franklin"/>
                <a:ea typeface="Libre Franklin"/>
                <a:cs typeface="Libre Franklin"/>
                <a:sym typeface="Libre Franklin"/>
              </a:rPr>
              <a:t> uses the performance data collected from the factory’s live operation can be used to optimize processes and performance.</a:t>
            </a:r>
            <a:endParaRPr sz="1100" b="0" i="0" u="none" strike="noStrike" cap="none">
              <a:solidFill>
                <a:srgbClr val="000000"/>
              </a:solidFill>
              <a:latin typeface="Libre Franklin"/>
              <a:ea typeface="Libre Franklin"/>
              <a:cs typeface="Libre Franklin"/>
              <a:sym typeface="Libre Franklin"/>
            </a:endParaRPr>
          </a:p>
          <a:p>
            <a:pPr marL="279400" marR="0" lvl="0" indent="-266700" algn="l" rtl="0">
              <a:lnSpc>
                <a:spcPct val="100000"/>
              </a:lnSpc>
              <a:spcBef>
                <a:spcPts val="0"/>
              </a:spcBef>
              <a:spcAft>
                <a:spcPts val="0"/>
              </a:spcAft>
              <a:buClr>
                <a:srgbClr val="000000"/>
              </a:buClr>
              <a:buSzPts val="800"/>
              <a:buFont typeface="Libre Franklin"/>
              <a:buChar char="•"/>
            </a:pPr>
            <a:r>
              <a:rPr lang="en" sz="1100" b="0" i="0" u="none" strike="noStrike" cap="none">
                <a:solidFill>
                  <a:schemeClr val="dk1"/>
                </a:solidFill>
                <a:latin typeface="Libre Franklin"/>
                <a:ea typeface="Libre Franklin"/>
                <a:cs typeface="Libre Franklin"/>
                <a:sym typeface="Libre Franklin"/>
              </a:rPr>
              <a:t>Incorporating Siemens’ MindSphere and leveraging digital transformation and industrial IoT as a SaaS increased transparency of processes. </a:t>
            </a:r>
            <a:endParaRPr sz="1100" b="0" i="0" u="none" strike="noStrike" cap="none">
              <a:solidFill>
                <a:srgbClr val="000000"/>
              </a:solidFill>
              <a:latin typeface="Libre Franklin"/>
              <a:ea typeface="Libre Franklin"/>
              <a:cs typeface="Libre Franklin"/>
              <a:sym typeface="Libre Franklin"/>
            </a:endParaRPr>
          </a:p>
        </p:txBody>
      </p:sp>
      <p:cxnSp>
        <p:nvCxnSpPr>
          <p:cNvPr id="1069" name="Google Shape;1069;g2402d2dd8d4_3_615"/>
          <p:cNvCxnSpPr/>
          <p:nvPr/>
        </p:nvCxnSpPr>
        <p:spPr>
          <a:xfrm>
            <a:off x="4687639" y="506392"/>
            <a:ext cx="28500" cy="4407900"/>
          </a:xfrm>
          <a:prstGeom prst="straightConnector1">
            <a:avLst/>
          </a:prstGeom>
          <a:noFill/>
          <a:ln w="22225" cap="flat" cmpd="sng">
            <a:solidFill>
              <a:schemeClr val="dk1"/>
            </a:solidFill>
            <a:prstDash val="solid"/>
            <a:round/>
            <a:headEnd type="none" w="sm" len="sm"/>
            <a:tailEnd type="none" w="sm" len="sm"/>
          </a:ln>
        </p:spPr>
      </p:cxnSp>
      <p:sp>
        <p:nvSpPr>
          <p:cNvPr id="1070" name="Google Shape;1070;g2402d2dd8d4_3_615"/>
          <p:cNvSpPr/>
          <p:nvPr/>
        </p:nvSpPr>
        <p:spPr>
          <a:xfrm>
            <a:off x="4646266" y="506396"/>
            <a:ext cx="4572000" cy="33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2060"/>
              </a:solidFill>
              <a:latin typeface="Libre Franklin"/>
              <a:ea typeface="Libre Franklin"/>
              <a:cs typeface="Libre Franklin"/>
              <a:sym typeface="Libre Franklin"/>
            </a:endParaRPr>
          </a:p>
        </p:txBody>
      </p:sp>
      <p:sp>
        <p:nvSpPr>
          <p:cNvPr id="1071" name="Google Shape;1071;g2402d2dd8d4_3_615"/>
          <p:cNvSpPr/>
          <p:nvPr/>
        </p:nvSpPr>
        <p:spPr>
          <a:xfrm>
            <a:off x="5418978" y="1200663"/>
            <a:ext cx="3282000" cy="377700"/>
          </a:xfrm>
          <a:prstGeom prst="rect">
            <a:avLst/>
          </a:prstGeom>
          <a:noFill/>
          <a:ln>
            <a:noFill/>
          </a:ln>
        </p:spPr>
        <p:txBody>
          <a:bodyPr spcFirstLastPara="1" wrap="square" lIns="91425" tIns="45700" rIns="91425" bIns="45700" anchor="t" anchorCtr="0">
            <a:noAutofit/>
          </a:bodyPr>
          <a:lstStyle/>
          <a:p>
            <a:pPr marL="16510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Libre Franklin"/>
              <a:ea typeface="Libre Franklin"/>
              <a:cs typeface="Libre Franklin"/>
              <a:sym typeface="Libre Franklin"/>
            </a:endParaRPr>
          </a:p>
        </p:txBody>
      </p:sp>
      <p:pic>
        <p:nvPicPr>
          <p:cNvPr id="1072" name="Google Shape;1072;g2402d2dd8d4_3_615" descr="5 Cool Features Of Siemens MindSphere You Need To Know | CRN"/>
          <p:cNvPicPr preferRelativeResize="0"/>
          <p:nvPr/>
        </p:nvPicPr>
        <p:blipFill rotWithShape="1">
          <a:blip r:embed="rId3">
            <a:alphaModFix/>
          </a:blip>
          <a:srcRect t="26885" b="22881"/>
          <a:stretch/>
        </p:blipFill>
        <p:spPr>
          <a:xfrm>
            <a:off x="74488" y="1146344"/>
            <a:ext cx="4362577" cy="1641699"/>
          </a:xfrm>
          <a:prstGeom prst="rect">
            <a:avLst/>
          </a:prstGeom>
          <a:noFill/>
          <a:ln>
            <a:noFill/>
          </a:ln>
        </p:spPr>
      </p:pic>
      <p:sp>
        <p:nvSpPr>
          <p:cNvPr id="1073" name="Google Shape;1073;g2402d2dd8d4_3_615"/>
          <p:cNvSpPr txBox="1">
            <a:spLocks noGrp="1"/>
          </p:cNvSpPr>
          <p:nvPr>
            <p:ph type="sldNum" idx="12"/>
          </p:nvPr>
        </p:nvSpPr>
        <p:spPr>
          <a:xfrm>
            <a:off x="6963563" y="4864110"/>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latin typeface="Libre Franklin"/>
                <a:ea typeface="Libre Franklin"/>
                <a:cs typeface="Libre Franklin"/>
                <a:sym typeface="Libre Franklin"/>
              </a:rPr>
              <a:t>35</a:t>
            </a:fld>
            <a:endParaRPr>
              <a:latin typeface="Libre Franklin"/>
              <a:ea typeface="Libre Franklin"/>
              <a:cs typeface="Libre Franklin"/>
              <a:sym typeface="Libre Franklin"/>
            </a:endParaRPr>
          </a:p>
        </p:txBody>
      </p:sp>
      <p:sp>
        <p:nvSpPr>
          <p:cNvPr id="1074" name="Google Shape;1074;g2402d2dd8d4_3_615"/>
          <p:cNvSpPr txBox="1"/>
          <p:nvPr/>
        </p:nvSpPr>
        <p:spPr>
          <a:xfrm>
            <a:off x="314110" y="2909056"/>
            <a:ext cx="2766851"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TECH IMPLEMENTATION</a:t>
            </a:r>
            <a:endParaRPr/>
          </a:p>
        </p:txBody>
      </p:sp>
      <p:sp>
        <p:nvSpPr>
          <p:cNvPr id="1075" name="Google Shape;1075;g2402d2dd8d4_3_615"/>
          <p:cNvSpPr/>
          <p:nvPr/>
        </p:nvSpPr>
        <p:spPr>
          <a:xfrm>
            <a:off x="5840450" y="340600"/>
            <a:ext cx="2215800" cy="4158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ibre Franklin"/>
                <a:ea typeface="Libre Franklin"/>
                <a:cs typeface="Libre Franklin"/>
                <a:sym typeface="Libre Franklin"/>
              </a:rPr>
              <a:t>IMPACT! </a:t>
            </a:r>
            <a:endParaRPr/>
          </a:p>
        </p:txBody>
      </p:sp>
      <p:sp>
        <p:nvSpPr>
          <p:cNvPr id="1076" name="Google Shape;1076;g2402d2dd8d4_3_615"/>
          <p:cNvSpPr txBox="1"/>
          <p:nvPr/>
        </p:nvSpPr>
        <p:spPr>
          <a:xfrm>
            <a:off x="5869380" y="934464"/>
            <a:ext cx="2351765"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HEATING TIME</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Libre Franklin"/>
                <a:ea typeface="Libre Franklin"/>
                <a:cs typeface="Libre Franklin"/>
                <a:sym typeface="Libre Franklin"/>
              </a:rPr>
              <a:t>23% decrease in median kettle heating time</a:t>
            </a:r>
            <a:endParaRPr sz="1600" b="0" i="0" u="none" strike="noStrike" cap="none">
              <a:solidFill>
                <a:schemeClr val="dk1"/>
              </a:solidFill>
              <a:latin typeface="Libre Franklin"/>
              <a:ea typeface="Libre Franklin"/>
              <a:cs typeface="Libre Franklin"/>
              <a:sym typeface="Libre Franklin"/>
            </a:endParaRPr>
          </a:p>
        </p:txBody>
      </p:sp>
      <p:sp>
        <p:nvSpPr>
          <p:cNvPr id="1077" name="Google Shape;1077;g2402d2dd8d4_3_615"/>
          <p:cNvSpPr txBox="1"/>
          <p:nvPr/>
        </p:nvSpPr>
        <p:spPr>
          <a:xfrm>
            <a:off x="5887538" y="1721126"/>
            <a:ext cx="2333608" cy="83099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COST REDUCTION</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Libre Franklin"/>
                <a:ea typeface="Libre Franklin"/>
                <a:cs typeface="Libre Franklin"/>
                <a:sym typeface="Libre Franklin"/>
              </a:rPr>
              <a:t>€35,000 cost reduction in water and chemical utilization per year</a:t>
            </a:r>
            <a:endParaRPr sz="1600" b="0" i="0" u="none" strike="noStrike" cap="none">
              <a:solidFill>
                <a:schemeClr val="dk1"/>
              </a:solidFill>
              <a:latin typeface="Libre Franklin"/>
              <a:ea typeface="Libre Franklin"/>
              <a:cs typeface="Libre Franklin"/>
              <a:sym typeface="Libre Franklin"/>
            </a:endParaRPr>
          </a:p>
        </p:txBody>
      </p:sp>
      <p:sp>
        <p:nvSpPr>
          <p:cNvPr id="1078" name="Google Shape;1078;g2402d2dd8d4_3_615"/>
          <p:cNvSpPr txBox="1"/>
          <p:nvPr/>
        </p:nvSpPr>
        <p:spPr>
          <a:xfrm>
            <a:off x="5891212" y="2692454"/>
            <a:ext cx="2351764" cy="10156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EMPLOYEE OPTIMIZATION</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Libre Franklin"/>
                <a:ea typeface="Libre Franklin"/>
                <a:cs typeface="Libre Franklin"/>
                <a:sym typeface="Libre Franklin"/>
              </a:rPr>
              <a:t>0.5 FTE annual savings by reducing the number of employees in production planning</a:t>
            </a:r>
            <a:endParaRPr sz="1600" b="0" i="0" u="none" strike="noStrike" cap="none">
              <a:solidFill>
                <a:schemeClr val="dk1"/>
              </a:solidFill>
              <a:latin typeface="Libre Franklin"/>
              <a:ea typeface="Libre Franklin"/>
              <a:cs typeface="Libre Franklin"/>
              <a:sym typeface="Libre Franklin"/>
            </a:endParaRPr>
          </a:p>
        </p:txBody>
      </p:sp>
      <p:sp>
        <p:nvSpPr>
          <p:cNvPr id="1079" name="Google Shape;1079;g2402d2dd8d4_3_615"/>
          <p:cNvSpPr txBox="1"/>
          <p:nvPr/>
        </p:nvSpPr>
        <p:spPr>
          <a:xfrm>
            <a:off x="5889159" y="3848447"/>
            <a:ext cx="2331986" cy="10156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PRODUCTION/COOKING</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Libre Franklin"/>
                <a:ea typeface="Libre Franklin"/>
                <a:cs typeface="Libre Franklin"/>
                <a:sym typeface="Libre Franklin"/>
              </a:rPr>
              <a:t>Helped optimize cooking and clean-in-place (CIP) processes, further reducing production costs.</a:t>
            </a:r>
            <a:endParaRPr sz="1600" b="0" i="0" u="none" strike="noStrike" cap="none">
              <a:solidFill>
                <a:schemeClr val="dk1"/>
              </a:solidFill>
              <a:latin typeface="Libre Franklin"/>
              <a:ea typeface="Libre Franklin"/>
              <a:cs typeface="Libre Franklin"/>
              <a:sym typeface="Libre Franklin"/>
            </a:endParaRPr>
          </a:p>
        </p:txBody>
      </p:sp>
      <p:sp>
        <p:nvSpPr>
          <p:cNvPr id="1080" name="Google Shape;1080;g2402d2dd8d4_3_615"/>
          <p:cNvSpPr/>
          <p:nvPr/>
        </p:nvSpPr>
        <p:spPr>
          <a:xfrm>
            <a:off x="606175" y="306249"/>
            <a:ext cx="2801100" cy="4842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None/>
            </a:pPr>
            <a:r>
              <a:rPr lang="en" sz="1400" b="1" i="0" u="none" strike="noStrike" cap="none">
                <a:solidFill>
                  <a:schemeClr val="lt1"/>
                </a:solidFill>
                <a:latin typeface="Libre Franklin"/>
                <a:ea typeface="Libre Franklin"/>
                <a:cs typeface="Libre Franklin"/>
                <a:sym typeface="Libre Franklin"/>
              </a:rPr>
              <a:t>SIEMENS’ MINDSPHERE</a:t>
            </a:r>
            <a:endParaRPr sz="1400" b="0" i="0" u="none" strike="noStrike" cap="none">
              <a:solidFill>
                <a:schemeClr val="lt1"/>
              </a:solidFill>
              <a:latin typeface="Libre Franklin"/>
              <a:ea typeface="Libre Franklin"/>
              <a:cs typeface="Libre Franklin"/>
              <a:sym typeface="Libre Frankli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g2402d2dd8d4_3_654"/>
          <p:cNvPicPr preferRelativeResize="0"/>
          <p:nvPr/>
        </p:nvPicPr>
        <p:blipFill rotWithShape="1">
          <a:blip r:embed="rId3">
            <a:alphaModFix/>
          </a:blip>
          <a:srcRect/>
          <a:stretch/>
        </p:blipFill>
        <p:spPr>
          <a:xfrm>
            <a:off x="2222036" y="3322279"/>
            <a:ext cx="2349965" cy="1568053"/>
          </a:xfrm>
          <a:prstGeom prst="rect">
            <a:avLst/>
          </a:prstGeom>
          <a:noFill/>
          <a:ln>
            <a:noFill/>
          </a:ln>
        </p:spPr>
      </p:pic>
      <p:grpSp>
        <p:nvGrpSpPr>
          <p:cNvPr id="1086" name="Google Shape;1086;g2402d2dd8d4_3_654"/>
          <p:cNvGrpSpPr/>
          <p:nvPr/>
        </p:nvGrpSpPr>
        <p:grpSpPr>
          <a:xfrm>
            <a:off x="5030465" y="837813"/>
            <a:ext cx="3199409" cy="1686709"/>
            <a:chOff x="857249" y="757237"/>
            <a:chExt cx="5525750" cy="2914651"/>
          </a:xfrm>
        </p:grpSpPr>
        <p:pic>
          <p:nvPicPr>
            <p:cNvPr id="1087" name="Google Shape;1087;g2402d2dd8d4_3_654"/>
            <p:cNvPicPr preferRelativeResize="0"/>
            <p:nvPr/>
          </p:nvPicPr>
          <p:blipFill rotWithShape="1">
            <a:blip r:embed="rId4">
              <a:alphaModFix/>
            </a:blip>
            <a:srcRect l="74871" t="3022" r="3785" b="4527"/>
            <a:stretch/>
          </p:blipFill>
          <p:spPr>
            <a:xfrm>
              <a:off x="4701211" y="757237"/>
              <a:ext cx="1681788" cy="2914651"/>
            </a:xfrm>
            <a:prstGeom prst="rect">
              <a:avLst/>
            </a:prstGeom>
            <a:noFill/>
            <a:ln>
              <a:noFill/>
            </a:ln>
          </p:spPr>
        </p:pic>
        <p:pic>
          <p:nvPicPr>
            <p:cNvPr id="1088" name="Google Shape;1088;g2402d2dd8d4_3_654"/>
            <p:cNvPicPr preferRelativeResize="0"/>
            <p:nvPr/>
          </p:nvPicPr>
          <p:blipFill rotWithShape="1">
            <a:blip r:embed="rId4">
              <a:alphaModFix/>
            </a:blip>
            <a:srcRect l="4979" t="3170" r="46252" b="4381"/>
            <a:stretch/>
          </p:blipFill>
          <p:spPr>
            <a:xfrm>
              <a:off x="857249" y="757238"/>
              <a:ext cx="3843964" cy="2914650"/>
            </a:xfrm>
            <a:prstGeom prst="rect">
              <a:avLst/>
            </a:prstGeom>
            <a:noFill/>
            <a:ln>
              <a:noFill/>
            </a:ln>
          </p:spPr>
        </p:pic>
      </p:grpSp>
      <p:grpSp>
        <p:nvGrpSpPr>
          <p:cNvPr id="1089" name="Google Shape;1089;g2402d2dd8d4_3_654"/>
          <p:cNvGrpSpPr/>
          <p:nvPr/>
        </p:nvGrpSpPr>
        <p:grpSpPr>
          <a:xfrm>
            <a:off x="272073" y="3369560"/>
            <a:ext cx="1548340" cy="1473518"/>
            <a:chOff x="3271441" y="-729344"/>
            <a:chExt cx="4631588" cy="4626430"/>
          </a:xfrm>
        </p:grpSpPr>
        <p:pic>
          <p:nvPicPr>
            <p:cNvPr id="1090" name="Google Shape;1090;g2402d2dd8d4_3_654"/>
            <p:cNvPicPr preferRelativeResize="0"/>
            <p:nvPr/>
          </p:nvPicPr>
          <p:blipFill rotWithShape="1">
            <a:blip r:embed="rId5">
              <a:alphaModFix/>
            </a:blip>
            <a:srcRect l="8516" t="6935" r="58590" b="14039"/>
            <a:stretch/>
          </p:blipFill>
          <p:spPr>
            <a:xfrm>
              <a:off x="3271441" y="-729344"/>
              <a:ext cx="2264229" cy="4626430"/>
            </a:xfrm>
            <a:prstGeom prst="rect">
              <a:avLst/>
            </a:prstGeom>
            <a:noFill/>
            <a:ln>
              <a:noFill/>
            </a:ln>
          </p:spPr>
        </p:pic>
        <p:pic>
          <p:nvPicPr>
            <p:cNvPr id="1091" name="Google Shape;1091;g2402d2dd8d4_3_654"/>
            <p:cNvPicPr preferRelativeResize="0"/>
            <p:nvPr/>
          </p:nvPicPr>
          <p:blipFill rotWithShape="1">
            <a:blip r:embed="rId5">
              <a:alphaModFix/>
            </a:blip>
            <a:srcRect l="58171" t="6653" r="8931" b="14326"/>
            <a:stretch/>
          </p:blipFill>
          <p:spPr>
            <a:xfrm>
              <a:off x="5638800" y="-729344"/>
              <a:ext cx="2264229" cy="4626430"/>
            </a:xfrm>
            <a:prstGeom prst="rect">
              <a:avLst/>
            </a:prstGeom>
            <a:noFill/>
            <a:ln>
              <a:noFill/>
            </a:ln>
          </p:spPr>
        </p:pic>
      </p:grpSp>
      <p:sp>
        <p:nvSpPr>
          <p:cNvPr id="1092" name="Google Shape;1092;g2402d2dd8d4_3_654"/>
          <p:cNvSpPr/>
          <p:nvPr/>
        </p:nvSpPr>
        <p:spPr>
          <a:xfrm>
            <a:off x="0" y="0"/>
            <a:ext cx="7533900" cy="615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Libre Franklin"/>
                <a:ea typeface="Libre Franklin"/>
                <a:cs typeface="Libre Franklin"/>
                <a:sym typeface="Libre Franklin"/>
              </a:rPr>
              <a:t>CPG: Virtual Reality &amp; Digital Twinning</a:t>
            </a:r>
            <a:endParaRPr sz="2800" b="1" i="0" u="none" strike="noStrike" cap="none">
              <a:solidFill>
                <a:schemeClr val="dk1"/>
              </a:solidFill>
              <a:latin typeface="Libre Franklin"/>
              <a:ea typeface="Libre Franklin"/>
              <a:cs typeface="Libre Franklin"/>
              <a:sym typeface="Libre Franklin"/>
            </a:endParaRPr>
          </a:p>
        </p:txBody>
      </p:sp>
      <p:grpSp>
        <p:nvGrpSpPr>
          <p:cNvPr id="1093" name="Google Shape;1093;g2402d2dd8d4_3_654"/>
          <p:cNvGrpSpPr/>
          <p:nvPr/>
        </p:nvGrpSpPr>
        <p:grpSpPr>
          <a:xfrm>
            <a:off x="358898" y="668623"/>
            <a:ext cx="3351718" cy="862018"/>
            <a:chOff x="6845083" y="2965810"/>
            <a:chExt cx="2235224" cy="789900"/>
          </a:xfrm>
        </p:grpSpPr>
        <p:sp>
          <p:nvSpPr>
            <p:cNvPr id="1094" name="Google Shape;1094;g2402d2dd8d4_3_654"/>
            <p:cNvSpPr/>
            <p:nvPr/>
          </p:nvSpPr>
          <p:spPr>
            <a:xfrm>
              <a:off x="6845083" y="2989022"/>
              <a:ext cx="2235224" cy="573238"/>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lt1"/>
                </a:solidFill>
                <a:latin typeface="Libre Franklin"/>
                <a:ea typeface="Libre Franklin"/>
                <a:cs typeface="Libre Franklin"/>
                <a:sym typeface="Libre Franklin"/>
              </a:endParaRPr>
            </a:p>
          </p:txBody>
        </p:sp>
        <p:sp>
          <p:nvSpPr>
            <p:cNvPr id="1095" name="Google Shape;1095;g2402d2dd8d4_3_654"/>
            <p:cNvSpPr/>
            <p:nvPr/>
          </p:nvSpPr>
          <p:spPr>
            <a:xfrm>
              <a:off x="6845093" y="2965810"/>
              <a:ext cx="2187300" cy="7899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dk1"/>
                  </a:solidFill>
                  <a:latin typeface="Libre Franklin"/>
                  <a:ea typeface="Libre Franklin"/>
                  <a:cs typeface="Libre Franklin"/>
                  <a:sym typeface="Libre Franklin"/>
                </a:rPr>
                <a:t>“66% of Consumers are Interested in Using AR for help when Making Purchasing Decisions.”</a:t>
              </a:r>
              <a:endParaRPr sz="13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            	   	             	                  -Shopify</a:t>
              </a:r>
              <a:endParaRPr sz="1200" b="1" i="0" u="none" strike="noStrike" cap="none">
                <a:solidFill>
                  <a:schemeClr val="dk1"/>
                </a:solidFill>
                <a:latin typeface="Libre Franklin"/>
                <a:ea typeface="Libre Franklin"/>
                <a:cs typeface="Libre Franklin"/>
                <a:sym typeface="Libre Franklin"/>
              </a:endParaRPr>
            </a:p>
            <a:p>
              <a:pPr marL="16510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Libre Franklin"/>
                <a:ea typeface="Libre Franklin"/>
                <a:cs typeface="Libre Franklin"/>
                <a:sym typeface="Libre Franklin"/>
              </a:endParaRPr>
            </a:p>
          </p:txBody>
        </p:sp>
      </p:grpSp>
      <p:grpSp>
        <p:nvGrpSpPr>
          <p:cNvPr id="1096" name="Google Shape;1096;g2402d2dd8d4_3_654"/>
          <p:cNvGrpSpPr/>
          <p:nvPr/>
        </p:nvGrpSpPr>
        <p:grpSpPr>
          <a:xfrm>
            <a:off x="4845420" y="2618074"/>
            <a:ext cx="3634698" cy="787400"/>
            <a:chOff x="6845083" y="2989022"/>
            <a:chExt cx="2235224" cy="573238"/>
          </a:xfrm>
        </p:grpSpPr>
        <p:sp>
          <p:nvSpPr>
            <p:cNvPr id="1097" name="Google Shape;1097;g2402d2dd8d4_3_654"/>
            <p:cNvSpPr/>
            <p:nvPr/>
          </p:nvSpPr>
          <p:spPr>
            <a:xfrm>
              <a:off x="6845083" y="2989022"/>
              <a:ext cx="2235224" cy="573238"/>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Libre Franklin"/>
                <a:ea typeface="Libre Franklin"/>
                <a:cs typeface="Libre Franklin"/>
                <a:sym typeface="Libre Franklin"/>
              </a:endParaRPr>
            </a:p>
          </p:txBody>
        </p:sp>
        <p:sp>
          <p:nvSpPr>
            <p:cNvPr id="1098" name="Google Shape;1098;g2402d2dd8d4_3_654"/>
            <p:cNvSpPr/>
            <p:nvPr/>
          </p:nvSpPr>
          <p:spPr>
            <a:xfrm>
              <a:off x="6894402" y="2990913"/>
              <a:ext cx="2136600" cy="5484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dk1"/>
                  </a:solidFill>
                  <a:latin typeface="Libre Franklin"/>
                  <a:ea typeface="Libre Franklin"/>
                  <a:cs typeface="Libre Franklin"/>
                  <a:sym typeface="Libre Franklin"/>
                </a:rPr>
                <a:t>“eCommerce spending reached a total of $3.914 trillion in 2020.”</a:t>
              </a:r>
              <a:endParaRPr sz="13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			                  - Business Insider</a:t>
              </a:r>
              <a:endParaRPr sz="12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Libre Franklin"/>
                <a:ea typeface="Libre Franklin"/>
                <a:cs typeface="Libre Franklin"/>
                <a:sym typeface="Libre Franklin"/>
              </a:endParaRPr>
            </a:p>
          </p:txBody>
        </p:sp>
      </p:grpSp>
      <p:grpSp>
        <p:nvGrpSpPr>
          <p:cNvPr id="1099" name="Google Shape;1099;g2402d2dd8d4_3_654"/>
          <p:cNvGrpSpPr/>
          <p:nvPr/>
        </p:nvGrpSpPr>
        <p:grpSpPr>
          <a:xfrm>
            <a:off x="272069" y="1650786"/>
            <a:ext cx="3438892" cy="715802"/>
            <a:chOff x="6845083" y="2989022"/>
            <a:chExt cx="2235224" cy="573238"/>
          </a:xfrm>
        </p:grpSpPr>
        <p:sp>
          <p:nvSpPr>
            <p:cNvPr id="1100" name="Google Shape;1100;g2402d2dd8d4_3_654"/>
            <p:cNvSpPr/>
            <p:nvPr/>
          </p:nvSpPr>
          <p:spPr>
            <a:xfrm>
              <a:off x="6845083" y="2989022"/>
              <a:ext cx="2235224" cy="573238"/>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Libre Franklin"/>
                <a:ea typeface="Libre Franklin"/>
                <a:cs typeface="Libre Franklin"/>
                <a:sym typeface="Libre Franklin"/>
              </a:endParaRPr>
            </a:p>
          </p:txBody>
        </p:sp>
        <p:sp>
          <p:nvSpPr>
            <p:cNvPr id="1101" name="Google Shape;1101;g2402d2dd8d4_3_654"/>
            <p:cNvSpPr/>
            <p:nvPr/>
          </p:nvSpPr>
          <p:spPr>
            <a:xfrm>
              <a:off x="6894402" y="2990913"/>
              <a:ext cx="2136600" cy="5484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1" u="none" strike="noStrike" cap="none">
                  <a:solidFill>
                    <a:schemeClr val="dk1"/>
                  </a:solidFill>
                  <a:latin typeface="Libre Franklin"/>
                  <a:ea typeface="Libre Franklin"/>
                  <a:cs typeface="Libre Franklin"/>
                  <a:sym typeface="Libre Franklin"/>
                </a:rPr>
                <a:t>“60% Increase in Purchases Made with Digital Devices”</a:t>
              </a:r>
              <a:endParaRPr sz="13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                        	    -Global Digital Shopping Index</a:t>
              </a:r>
              <a:endParaRPr sz="1000" b="1"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chemeClr val="dk1"/>
                </a:solidFill>
                <a:latin typeface="Libre Franklin"/>
                <a:ea typeface="Libre Franklin"/>
                <a:cs typeface="Libre Franklin"/>
                <a:sym typeface="Libre Franklin"/>
              </a:endParaRPr>
            </a:p>
          </p:txBody>
        </p:sp>
      </p:grpSp>
      <p:grpSp>
        <p:nvGrpSpPr>
          <p:cNvPr id="1102" name="Google Shape;1102;g2402d2dd8d4_3_654"/>
          <p:cNvGrpSpPr/>
          <p:nvPr/>
        </p:nvGrpSpPr>
        <p:grpSpPr>
          <a:xfrm>
            <a:off x="285494" y="2443462"/>
            <a:ext cx="3412069" cy="715802"/>
            <a:chOff x="6845083" y="2989022"/>
            <a:chExt cx="2235224" cy="573238"/>
          </a:xfrm>
        </p:grpSpPr>
        <p:sp>
          <p:nvSpPr>
            <p:cNvPr id="1103" name="Google Shape;1103;g2402d2dd8d4_3_654"/>
            <p:cNvSpPr/>
            <p:nvPr/>
          </p:nvSpPr>
          <p:spPr>
            <a:xfrm>
              <a:off x="6845083" y="2989022"/>
              <a:ext cx="2235224" cy="573238"/>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Libre Franklin"/>
                <a:ea typeface="Libre Franklin"/>
                <a:cs typeface="Libre Franklin"/>
                <a:sym typeface="Libre Franklin"/>
              </a:endParaRPr>
            </a:p>
          </p:txBody>
        </p:sp>
        <p:sp>
          <p:nvSpPr>
            <p:cNvPr id="1104" name="Google Shape;1104;g2402d2dd8d4_3_654"/>
            <p:cNvSpPr/>
            <p:nvPr/>
          </p:nvSpPr>
          <p:spPr>
            <a:xfrm>
              <a:off x="6882363" y="3034001"/>
              <a:ext cx="2172600" cy="5115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“The AR and VR market in retail is set to reach $1.6 billion by 2025.”</a:t>
              </a:r>
              <a:endParaRPr sz="12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-Goldman Sachs</a:t>
              </a:r>
              <a:endParaRPr sz="12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Libre Franklin"/>
                <a:ea typeface="Libre Franklin"/>
                <a:cs typeface="Libre Franklin"/>
                <a:sym typeface="Libre Franklin"/>
              </a:endParaRPr>
            </a:p>
            <a:p>
              <a:pPr marL="16510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Libre Franklin"/>
                <a:ea typeface="Libre Franklin"/>
                <a:cs typeface="Libre Franklin"/>
                <a:sym typeface="Libre Franklin"/>
              </a:endParaRPr>
            </a:p>
          </p:txBody>
        </p:sp>
      </p:grpSp>
      <p:grpSp>
        <p:nvGrpSpPr>
          <p:cNvPr id="1105" name="Google Shape;1105;g2402d2dd8d4_3_654"/>
          <p:cNvGrpSpPr/>
          <p:nvPr/>
        </p:nvGrpSpPr>
        <p:grpSpPr>
          <a:xfrm>
            <a:off x="4845113" y="3498716"/>
            <a:ext cx="3634698" cy="1185933"/>
            <a:chOff x="6845083" y="2989022"/>
            <a:chExt cx="2235224" cy="618285"/>
          </a:xfrm>
        </p:grpSpPr>
        <p:sp>
          <p:nvSpPr>
            <p:cNvPr id="1106" name="Google Shape;1106;g2402d2dd8d4_3_654"/>
            <p:cNvSpPr/>
            <p:nvPr/>
          </p:nvSpPr>
          <p:spPr>
            <a:xfrm>
              <a:off x="6845083" y="2989022"/>
              <a:ext cx="2235224" cy="573238"/>
            </a:xfrm>
            <a:custGeom>
              <a:avLst/>
              <a:gdLst/>
              <a:ahLst/>
              <a:cxnLst/>
              <a:rect l="l" t="t" r="r" b="b"/>
              <a:pathLst>
                <a:path w="2606675" h="804544" extrusionOk="0">
                  <a:moveTo>
                    <a:pt x="2486266" y="0"/>
                  </a:moveTo>
                  <a:lnTo>
                    <a:pt x="120383" y="0"/>
                  </a:lnTo>
                  <a:lnTo>
                    <a:pt x="73525" y="9453"/>
                  </a:lnTo>
                  <a:lnTo>
                    <a:pt x="35259" y="35242"/>
                  </a:lnTo>
                  <a:lnTo>
                    <a:pt x="9460" y="73509"/>
                  </a:lnTo>
                  <a:lnTo>
                    <a:pt x="0" y="120395"/>
                  </a:lnTo>
                  <a:lnTo>
                    <a:pt x="0" y="683894"/>
                  </a:lnTo>
                  <a:lnTo>
                    <a:pt x="9460" y="730708"/>
                  </a:lnTo>
                  <a:lnTo>
                    <a:pt x="35259" y="768937"/>
                  </a:lnTo>
                  <a:lnTo>
                    <a:pt x="73525" y="794712"/>
                  </a:lnTo>
                  <a:lnTo>
                    <a:pt x="120383" y="804163"/>
                  </a:lnTo>
                  <a:lnTo>
                    <a:pt x="2486266" y="804163"/>
                  </a:lnTo>
                  <a:lnTo>
                    <a:pt x="2533153" y="794712"/>
                  </a:lnTo>
                  <a:lnTo>
                    <a:pt x="2571419" y="768937"/>
                  </a:lnTo>
                  <a:lnTo>
                    <a:pt x="2597208" y="730708"/>
                  </a:lnTo>
                  <a:lnTo>
                    <a:pt x="2606662" y="683894"/>
                  </a:lnTo>
                  <a:lnTo>
                    <a:pt x="2606662" y="120395"/>
                  </a:lnTo>
                  <a:lnTo>
                    <a:pt x="2597208" y="73509"/>
                  </a:lnTo>
                  <a:lnTo>
                    <a:pt x="2571419" y="35242"/>
                  </a:lnTo>
                  <a:lnTo>
                    <a:pt x="2533153" y="9453"/>
                  </a:lnTo>
                  <a:lnTo>
                    <a:pt x="2486266"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Libre Franklin"/>
                <a:ea typeface="Libre Franklin"/>
                <a:cs typeface="Libre Franklin"/>
                <a:sym typeface="Libre Franklin"/>
              </a:endParaRPr>
            </a:p>
          </p:txBody>
        </p:sp>
        <p:sp>
          <p:nvSpPr>
            <p:cNvPr id="1107" name="Google Shape;1107;g2402d2dd8d4_3_654"/>
            <p:cNvSpPr/>
            <p:nvPr/>
          </p:nvSpPr>
          <p:spPr>
            <a:xfrm>
              <a:off x="6894395" y="3034007"/>
              <a:ext cx="2136600" cy="57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dk1"/>
                  </a:solidFill>
                  <a:latin typeface="Libre Franklin"/>
                  <a:ea typeface="Libre Franklin"/>
                  <a:cs typeface="Libre Franklin"/>
                  <a:sym typeface="Libre Franklin"/>
                </a:rPr>
                <a:t>It’s predicted that the global virtual fitting room market will grow from $4.03 billion in 2022 to $14.87 billion by 2029. That’s a compound annual growth rate of 13.44%.</a:t>
              </a:r>
              <a:endParaRPr sz="1300" b="1" i="0" u="none" strike="noStrike" cap="none">
                <a:solidFill>
                  <a:schemeClr val="dk1"/>
                </a:solidFill>
                <a:latin typeface="Libre Franklin"/>
                <a:ea typeface="Libre Franklin"/>
                <a:cs typeface="Libre Franklin"/>
                <a:sym typeface="Libre Franklin"/>
              </a:endParaRPr>
            </a:p>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-Shopify</a:t>
              </a:r>
              <a:endParaRPr sz="1200" b="1"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Libre Franklin"/>
                <a:ea typeface="Libre Franklin"/>
                <a:cs typeface="Libre Franklin"/>
                <a:sym typeface="Libre Franklin"/>
              </a:endParaRPr>
            </a:p>
          </p:txBody>
        </p:sp>
      </p:grpSp>
      <p:sp>
        <p:nvSpPr>
          <p:cNvPr id="1108" name="Google Shape;1108;g2402d2dd8d4_3_654"/>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t>36</a:t>
            </a:fld>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g2402d2dd8d4_3_680"/>
          <p:cNvSpPr txBox="1">
            <a:spLocks noGrp="1"/>
          </p:cNvSpPr>
          <p:nvPr>
            <p:ph type="body" idx="4294967295"/>
          </p:nvPr>
        </p:nvSpPr>
        <p:spPr>
          <a:xfrm>
            <a:off x="3708250" y="1678400"/>
            <a:ext cx="2778000" cy="1937700"/>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None/>
            </a:pPr>
            <a:r>
              <a:rPr lang="en" sz="1400" b="1"/>
              <a:t>Retail Benefits:</a:t>
            </a:r>
            <a:endParaRPr sz="1400" b="1"/>
          </a:p>
          <a:p>
            <a:pPr marL="0" lvl="0" indent="-63500" algn="l" rtl="0">
              <a:lnSpc>
                <a:spcPct val="120000"/>
              </a:lnSpc>
              <a:spcBef>
                <a:spcPts val="0"/>
              </a:spcBef>
              <a:spcAft>
                <a:spcPts val="0"/>
              </a:spcAft>
              <a:buClr>
                <a:schemeClr val="dk1"/>
              </a:buClr>
              <a:buSzPts val="1000"/>
              <a:buFont typeface="Libre Franklin"/>
              <a:buChar char="•"/>
            </a:pPr>
            <a:r>
              <a:rPr lang="en" sz="1300" b="1"/>
              <a:t>Faster Time to Market</a:t>
            </a:r>
            <a:endParaRPr sz="1300"/>
          </a:p>
          <a:p>
            <a:pPr marL="0" lvl="0" indent="-63500" algn="l" rtl="0">
              <a:lnSpc>
                <a:spcPct val="120000"/>
              </a:lnSpc>
              <a:spcBef>
                <a:spcPts val="0"/>
              </a:spcBef>
              <a:spcAft>
                <a:spcPts val="0"/>
              </a:spcAft>
              <a:buClr>
                <a:schemeClr val="dk1"/>
              </a:buClr>
              <a:buSzPts val="1000"/>
              <a:buFont typeface="Libre Franklin"/>
              <a:buChar char="•"/>
            </a:pPr>
            <a:r>
              <a:rPr lang="en" sz="1300" b="1"/>
              <a:t>Improved Documentation </a:t>
            </a:r>
            <a:endParaRPr sz="1300" b="1"/>
          </a:p>
          <a:p>
            <a:pPr marL="0" lvl="0" indent="-63500" algn="l" rtl="0">
              <a:lnSpc>
                <a:spcPct val="120000"/>
              </a:lnSpc>
              <a:spcBef>
                <a:spcPts val="0"/>
              </a:spcBef>
              <a:spcAft>
                <a:spcPts val="0"/>
              </a:spcAft>
              <a:buClr>
                <a:schemeClr val="dk1"/>
              </a:buClr>
              <a:buSzPts val="1000"/>
              <a:buFont typeface="Libre Franklin"/>
              <a:buChar char="•"/>
            </a:pPr>
            <a:r>
              <a:rPr lang="en" sz="1300" b="1"/>
              <a:t> Stock Management</a:t>
            </a:r>
            <a:endParaRPr sz="1300"/>
          </a:p>
          <a:p>
            <a:pPr marL="0" lvl="0" indent="-63500" algn="l" rtl="0">
              <a:lnSpc>
                <a:spcPct val="120000"/>
              </a:lnSpc>
              <a:spcBef>
                <a:spcPts val="0"/>
              </a:spcBef>
              <a:spcAft>
                <a:spcPts val="0"/>
              </a:spcAft>
              <a:buClr>
                <a:schemeClr val="dk1"/>
              </a:buClr>
              <a:buSzPts val="1000"/>
              <a:buFont typeface="Libre Franklin"/>
              <a:buChar char="•"/>
            </a:pPr>
            <a:r>
              <a:rPr lang="en" sz="1300" b="1"/>
              <a:t>Consistent Shopping Experiences</a:t>
            </a:r>
            <a:endParaRPr sz="1300"/>
          </a:p>
          <a:p>
            <a:pPr marL="0" lvl="0" indent="-63500" algn="l" rtl="0">
              <a:lnSpc>
                <a:spcPct val="120000"/>
              </a:lnSpc>
              <a:spcBef>
                <a:spcPts val="0"/>
              </a:spcBef>
              <a:spcAft>
                <a:spcPts val="0"/>
              </a:spcAft>
              <a:buClr>
                <a:schemeClr val="dk1"/>
              </a:buClr>
              <a:buSzPts val="1000"/>
              <a:buFont typeface="Libre Franklin"/>
              <a:buChar char="•"/>
            </a:pPr>
            <a:r>
              <a:rPr lang="en" sz="1300" b="1"/>
              <a:t>Staff Training </a:t>
            </a:r>
            <a:endParaRPr sz="1300"/>
          </a:p>
          <a:p>
            <a:pPr marL="0" lvl="0" indent="-63500" algn="l" rtl="0">
              <a:lnSpc>
                <a:spcPct val="120000"/>
              </a:lnSpc>
              <a:spcBef>
                <a:spcPts val="0"/>
              </a:spcBef>
              <a:spcAft>
                <a:spcPts val="0"/>
              </a:spcAft>
              <a:buClr>
                <a:schemeClr val="dk1"/>
              </a:buClr>
              <a:buSzPts val="1000"/>
              <a:buFont typeface="Libre Franklin"/>
              <a:buChar char="•"/>
            </a:pPr>
            <a:r>
              <a:rPr lang="en" sz="1300" b="1"/>
              <a:t>3D Modeling &amp; Data Insight</a:t>
            </a:r>
            <a:endParaRPr sz="1300" b="1"/>
          </a:p>
          <a:p>
            <a:pPr marL="177800" lvl="0" indent="-88900" algn="l" rtl="0">
              <a:lnSpc>
                <a:spcPct val="120000"/>
              </a:lnSpc>
              <a:spcBef>
                <a:spcPts val="800"/>
              </a:spcBef>
              <a:spcAft>
                <a:spcPts val="0"/>
              </a:spcAft>
              <a:buClr>
                <a:schemeClr val="dk1"/>
              </a:buClr>
              <a:buSzPts val="1100"/>
              <a:buNone/>
            </a:pPr>
            <a:endParaRPr sz="1300" b="1"/>
          </a:p>
        </p:txBody>
      </p:sp>
      <p:sp>
        <p:nvSpPr>
          <p:cNvPr id="1114" name="Google Shape;1114;g2402d2dd8d4_3_680"/>
          <p:cNvSpPr txBox="1"/>
          <p:nvPr/>
        </p:nvSpPr>
        <p:spPr>
          <a:xfrm>
            <a:off x="268013" y="705504"/>
            <a:ext cx="7041600" cy="931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“Millions of buildings in more than 150 countries have been transformed into immersive Matterport digital twins to improve every part of the building lifecycle from planning, construction, and operations to documentation, appraisal and marketing.”</a:t>
            </a:r>
            <a:endParaRPr sz="1100" b="0" i="0" u="none" strike="noStrike" cap="none">
              <a:solidFill>
                <a:srgbClr val="000000"/>
              </a:solidFill>
              <a:latin typeface="Libre Franklin"/>
              <a:ea typeface="Libre Franklin"/>
              <a:cs typeface="Libre Franklin"/>
              <a:sym typeface="Libre Franklin"/>
            </a:endParaRPr>
          </a:p>
        </p:txBody>
      </p:sp>
      <p:pic>
        <p:nvPicPr>
          <p:cNvPr id="1115" name="Google Shape;1115;g2402d2dd8d4_3_680"/>
          <p:cNvPicPr preferRelativeResize="0"/>
          <p:nvPr/>
        </p:nvPicPr>
        <p:blipFill rotWithShape="1">
          <a:blip r:embed="rId3">
            <a:alphaModFix/>
          </a:blip>
          <a:srcRect/>
          <a:stretch/>
        </p:blipFill>
        <p:spPr>
          <a:xfrm>
            <a:off x="49036" y="-2041"/>
            <a:ext cx="2423223" cy="521275"/>
          </a:xfrm>
          <a:prstGeom prst="rect">
            <a:avLst/>
          </a:prstGeom>
          <a:noFill/>
          <a:ln>
            <a:noFill/>
          </a:ln>
        </p:spPr>
      </p:pic>
      <p:pic>
        <p:nvPicPr>
          <p:cNvPr id="1116" name="Google Shape;1116;g2402d2dd8d4_3_680" descr="Logo, company name&#10;&#10;Description automatically generated"/>
          <p:cNvPicPr preferRelativeResize="0"/>
          <p:nvPr/>
        </p:nvPicPr>
        <p:blipFill rotWithShape="1">
          <a:blip r:embed="rId4">
            <a:alphaModFix/>
          </a:blip>
          <a:srcRect t="15863" r="-13675" b="22170"/>
          <a:stretch/>
        </p:blipFill>
        <p:spPr>
          <a:xfrm>
            <a:off x="2441581" y="13714"/>
            <a:ext cx="1192521" cy="650075"/>
          </a:xfrm>
          <a:prstGeom prst="rect">
            <a:avLst/>
          </a:prstGeom>
          <a:noFill/>
          <a:ln>
            <a:noFill/>
          </a:ln>
        </p:spPr>
      </p:pic>
      <p:grpSp>
        <p:nvGrpSpPr>
          <p:cNvPr id="1117" name="Google Shape;1117;g2402d2dd8d4_3_680"/>
          <p:cNvGrpSpPr/>
          <p:nvPr/>
        </p:nvGrpSpPr>
        <p:grpSpPr>
          <a:xfrm>
            <a:off x="6686213" y="2042838"/>
            <a:ext cx="1695682" cy="1186400"/>
            <a:chOff x="3541038" y="3236788"/>
            <a:chExt cx="1695682" cy="1186400"/>
          </a:xfrm>
        </p:grpSpPr>
        <p:sp>
          <p:nvSpPr>
            <p:cNvPr id="1118" name="Google Shape;1118;g2402d2dd8d4_3_680"/>
            <p:cNvSpPr/>
            <p:nvPr/>
          </p:nvSpPr>
          <p:spPr>
            <a:xfrm>
              <a:off x="3541038" y="3236788"/>
              <a:ext cx="1526100" cy="1017300"/>
            </a:xfrm>
            <a:prstGeom prst="roundRect">
              <a:avLst>
                <a:gd name="adj" fmla="val 10000"/>
              </a:avLst>
            </a:prstGeom>
            <a:solidFill>
              <a:srgbClr val="1B98D1"/>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19" name="Google Shape;1119;g2402d2dd8d4_3_680"/>
            <p:cNvSpPr/>
            <p:nvPr/>
          </p:nvSpPr>
          <p:spPr>
            <a:xfrm>
              <a:off x="3710620" y="3405888"/>
              <a:ext cx="1526100" cy="1017300"/>
            </a:xfrm>
            <a:prstGeom prst="roundRect">
              <a:avLst>
                <a:gd name="adj" fmla="val 10000"/>
              </a:avLst>
            </a:prstGeom>
            <a:solidFill>
              <a:srgbClr val="FFFFFF">
                <a:alpha val="88627"/>
              </a:srgbClr>
            </a:solidFill>
            <a:ln w="12700" cap="flat" cmpd="sng">
              <a:solidFill>
                <a:srgbClr val="002060"/>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0" name="Google Shape;1120;g2402d2dd8d4_3_680"/>
            <p:cNvSpPr txBox="1"/>
            <p:nvPr/>
          </p:nvSpPr>
          <p:spPr>
            <a:xfrm>
              <a:off x="3739006" y="3435683"/>
              <a:ext cx="1469400" cy="957600"/>
            </a:xfrm>
            <a:prstGeom prst="rect">
              <a:avLst/>
            </a:prstGeom>
            <a:noFill/>
            <a:ln>
              <a:noFill/>
            </a:ln>
          </p:spPr>
          <p:txBody>
            <a:bodyPr spcFirstLastPara="1" wrap="square" lIns="37150" tIns="37150" rIns="37150" bIns="371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rgbClr val="000000"/>
                  </a:solidFill>
                  <a:latin typeface="Calibri"/>
                  <a:ea typeface="Calibri"/>
                  <a:cs typeface="Calibri"/>
                  <a:sym typeface="Calibri"/>
                </a:rPr>
                <a:t>“Starbucks plans and scopes large rollouts of equipment, decor, and displays in a fraction of the time”</a:t>
              </a:r>
              <a:endParaRPr sz="1100" b="0" i="0" u="none" strike="noStrike" cap="none">
                <a:solidFill>
                  <a:srgbClr val="000000"/>
                </a:solidFill>
                <a:latin typeface="Calibri"/>
                <a:ea typeface="Calibri"/>
                <a:cs typeface="Calibri"/>
                <a:sym typeface="Calibri"/>
              </a:endParaRPr>
            </a:p>
          </p:txBody>
        </p:sp>
      </p:grpSp>
      <p:grpSp>
        <p:nvGrpSpPr>
          <p:cNvPr id="1121" name="Google Shape;1121;g2402d2dd8d4_3_680"/>
          <p:cNvGrpSpPr/>
          <p:nvPr/>
        </p:nvGrpSpPr>
        <p:grpSpPr>
          <a:xfrm>
            <a:off x="4249427" y="3691963"/>
            <a:ext cx="1695683" cy="1186400"/>
            <a:chOff x="5406452" y="3236788"/>
            <a:chExt cx="1695683" cy="1186400"/>
          </a:xfrm>
        </p:grpSpPr>
        <p:sp>
          <p:nvSpPr>
            <p:cNvPr id="1122" name="Google Shape;1122;g2402d2dd8d4_3_680"/>
            <p:cNvSpPr/>
            <p:nvPr/>
          </p:nvSpPr>
          <p:spPr>
            <a:xfrm>
              <a:off x="5406452" y="3236788"/>
              <a:ext cx="1526100" cy="1017300"/>
            </a:xfrm>
            <a:prstGeom prst="roundRect">
              <a:avLst>
                <a:gd name="adj" fmla="val 10000"/>
              </a:avLst>
            </a:prstGeom>
            <a:solidFill>
              <a:srgbClr val="1B98D1"/>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3" name="Google Shape;1123;g2402d2dd8d4_3_680"/>
            <p:cNvSpPr/>
            <p:nvPr/>
          </p:nvSpPr>
          <p:spPr>
            <a:xfrm>
              <a:off x="5576035" y="3405888"/>
              <a:ext cx="1526100" cy="1017300"/>
            </a:xfrm>
            <a:prstGeom prst="roundRect">
              <a:avLst>
                <a:gd name="adj" fmla="val 10000"/>
              </a:avLst>
            </a:prstGeom>
            <a:solidFill>
              <a:srgbClr val="FFFFFF">
                <a:alpha val="88627"/>
              </a:srgbClr>
            </a:solidFill>
            <a:ln w="12700" cap="flat" cmpd="sng">
              <a:solidFill>
                <a:srgbClr val="002060"/>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4" name="Google Shape;1124;g2402d2dd8d4_3_680"/>
            <p:cNvSpPr txBox="1"/>
            <p:nvPr/>
          </p:nvSpPr>
          <p:spPr>
            <a:xfrm>
              <a:off x="5604421" y="3435683"/>
              <a:ext cx="1469400" cy="957600"/>
            </a:xfrm>
            <a:prstGeom prst="rect">
              <a:avLst/>
            </a:prstGeom>
            <a:noFill/>
            <a:ln>
              <a:noFill/>
            </a:ln>
          </p:spPr>
          <p:txBody>
            <a:bodyPr spcFirstLastPara="1" wrap="square" lIns="37150" tIns="37150" rIns="37150" bIns="3715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“Home Depot is revolutionizing how they manage stores as we’ve captured the largest Matterport scans ever at 250,000 sq/ft.”</a:t>
              </a:r>
              <a:endParaRPr sz="1000" b="0" i="0" u="none" strike="noStrike" cap="none">
                <a:solidFill>
                  <a:srgbClr val="000000"/>
                </a:solidFill>
                <a:latin typeface="Calibri"/>
                <a:ea typeface="Calibri"/>
                <a:cs typeface="Calibri"/>
                <a:sym typeface="Calibri"/>
              </a:endParaRPr>
            </a:p>
          </p:txBody>
        </p:sp>
      </p:grpSp>
      <p:grpSp>
        <p:nvGrpSpPr>
          <p:cNvPr id="1125" name="Google Shape;1125;g2402d2dd8d4_3_680"/>
          <p:cNvGrpSpPr/>
          <p:nvPr/>
        </p:nvGrpSpPr>
        <p:grpSpPr>
          <a:xfrm>
            <a:off x="6686218" y="3691963"/>
            <a:ext cx="1695683" cy="1186400"/>
            <a:chOff x="7271867" y="3236788"/>
            <a:chExt cx="1695683" cy="1186400"/>
          </a:xfrm>
        </p:grpSpPr>
        <p:sp>
          <p:nvSpPr>
            <p:cNvPr id="1126" name="Google Shape;1126;g2402d2dd8d4_3_680"/>
            <p:cNvSpPr/>
            <p:nvPr/>
          </p:nvSpPr>
          <p:spPr>
            <a:xfrm>
              <a:off x="7271867" y="3236788"/>
              <a:ext cx="1526100" cy="1017300"/>
            </a:xfrm>
            <a:prstGeom prst="roundRect">
              <a:avLst>
                <a:gd name="adj" fmla="val 10000"/>
              </a:avLst>
            </a:prstGeom>
            <a:solidFill>
              <a:srgbClr val="1B98D1"/>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7" name="Google Shape;1127;g2402d2dd8d4_3_680"/>
            <p:cNvSpPr/>
            <p:nvPr/>
          </p:nvSpPr>
          <p:spPr>
            <a:xfrm>
              <a:off x="7441450" y="3405888"/>
              <a:ext cx="1526100" cy="1017300"/>
            </a:xfrm>
            <a:prstGeom prst="roundRect">
              <a:avLst>
                <a:gd name="adj" fmla="val 10000"/>
              </a:avLst>
            </a:prstGeom>
            <a:solidFill>
              <a:srgbClr val="FFFFFF">
                <a:alpha val="88627"/>
              </a:srgbClr>
            </a:solidFill>
            <a:ln w="12700" cap="flat" cmpd="sng">
              <a:solidFill>
                <a:srgbClr val="002060"/>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8" name="Google Shape;1128;g2402d2dd8d4_3_680"/>
            <p:cNvSpPr txBox="1"/>
            <p:nvPr/>
          </p:nvSpPr>
          <p:spPr>
            <a:xfrm>
              <a:off x="7469836" y="3435683"/>
              <a:ext cx="1469400" cy="957600"/>
            </a:xfrm>
            <a:prstGeom prst="rect">
              <a:avLst/>
            </a:prstGeom>
            <a:noFill/>
            <a:ln>
              <a:noFill/>
            </a:ln>
          </p:spPr>
          <p:txBody>
            <a:bodyPr spcFirstLastPara="1" wrap="square" lIns="37150" tIns="37150" rIns="37150" bIns="371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rgbClr val="000000"/>
                  </a:solidFill>
                  <a:latin typeface="Calibri"/>
                  <a:ea typeface="Calibri"/>
                  <a:cs typeface="Calibri"/>
                  <a:sym typeface="Calibri"/>
                </a:rPr>
                <a:t>RaceTrac is cutting down time for their store remodels by scoping each project remotely.</a:t>
              </a:r>
              <a:endParaRPr sz="1100" b="0" i="0" u="none" strike="noStrike" cap="none">
                <a:solidFill>
                  <a:srgbClr val="000000"/>
                </a:solidFill>
                <a:latin typeface="Calibri"/>
                <a:ea typeface="Calibri"/>
                <a:cs typeface="Calibri"/>
                <a:sym typeface="Calibri"/>
              </a:endParaRPr>
            </a:p>
          </p:txBody>
        </p:sp>
      </p:grpSp>
      <p:pic>
        <p:nvPicPr>
          <p:cNvPr id="1129" name="Google Shape;1129;g2402d2dd8d4_3_680"/>
          <p:cNvPicPr preferRelativeResize="0"/>
          <p:nvPr/>
        </p:nvPicPr>
        <p:blipFill rotWithShape="1">
          <a:blip r:embed="rId5">
            <a:alphaModFix/>
          </a:blip>
          <a:srcRect/>
          <a:stretch/>
        </p:blipFill>
        <p:spPr>
          <a:xfrm>
            <a:off x="268025" y="1678403"/>
            <a:ext cx="3122649" cy="3122649"/>
          </a:xfrm>
          <a:prstGeom prst="rect">
            <a:avLst/>
          </a:prstGeom>
          <a:noFill/>
          <a:ln>
            <a:noFill/>
          </a:ln>
        </p:spPr>
      </p:pic>
      <p:sp>
        <p:nvSpPr>
          <p:cNvPr id="1130" name="Google Shape;1130;g2402d2dd8d4_3_680"/>
          <p:cNvSpPr/>
          <p:nvPr/>
        </p:nvSpPr>
        <p:spPr>
          <a:xfrm>
            <a:off x="3788800" y="57550"/>
            <a:ext cx="4040100" cy="508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Libre Franklin"/>
                <a:ea typeface="Libre Franklin"/>
                <a:cs typeface="Libre Franklin"/>
                <a:sym typeface="Libre Franklin"/>
              </a:rPr>
              <a:t>Reshaping Retail</a:t>
            </a:r>
            <a:endParaRPr sz="2800" b="1" i="0" u="none" strike="noStrike" cap="none">
              <a:solidFill>
                <a:schemeClr val="dk1"/>
              </a:solidFill>
              <a:latin typeface="Libre Franklin"/>
              <a:ea typeface="Libre Franklin"/>
              <a:cs typeface="Libre Franklin"/>
              <a:sym typeface="Libre Franklin"/>
            </a:endParaRPr>
          </a:p>
        </p:txBody>
      </p:sp>
      <p:sp>
        <p:nvSpPr>
          <p:cNvPr id="1131" name="Google Shape;1131;g2402d2dd8d4_3_680"/>
          <p:cNvSpPr/>
          <p:nvPr/>
        </p:nvSpPr>
        <p:spPr>
          <a:xfrm>
            <a:off x="3518922" y="37821"/>
            <a:ext cx="57900" cy="494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32" name="Google Shape;1132;g2402d2dd8d4_3_680"/>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t>37</a:t>
            </a:fld>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2402d2dd8d4_3_702"/>
          <p:cNvSpPr txBox="1">
            <a:spLocks noGrp="1"/>
          </p:cNvSpPr>
          <p:nvPr>
            <p:ph type="body" idx="4294967295"/>
          </p:nvPr>
        </p:nvSpPr>
        <p:spPr>
          <a:xfrm>
            <a:off x="337800" y="1277034"/>
            <a:ext cx="4234200" cy="31686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0" anchor="t" anchorCtr="0">
            <a:normAutofit/>
          </a:bodyPr>
          <a:lstStyle/>
          <a:p>
            <a:pPr marL="177800" lvl="0" indent="-171450" algn="l" rtl="0">
              <a:lnSpc>
                <a:spcPct val="110000"/>
              </a:lnSpc>
              <a:spcBef>
                <a:spcPts val="0"/>
              </a:spcBef>
              <a:spcAft>
                <a:spcPts val="0"/>
              </a:spcAft>
              <a:buClr>
                <a:schemeClr val="dk1"/>
              </a:buClr>
              <a:buSzPts val="900"/>
              <a:buFont typeface="Libre Franklin"/>
              <a:buChar char="•"/>
            </a:pPr>
            <a:r>
              <a:rPr lang="en" sz="1200" b="1" dirty="0">
                <a:solidFill>
                  <a:schemeClr val="tx1"/>
                </a:solidFill>
                <a:latin typeface="Libre Franklin"/>
                <a:ea typeface="Libre Franklin"/>
                <a:cs typeface="Libre Franklin"/>
                <a:sym typeface="Libre Franklin"/>
              </a:rPr>
              <a:t>2019, Macy’s signs three-month pilot, followed by full contract.</a:t>
            </a:r>
            <a:endParaRPr sz="1200" b="1" dirty="0">
              <a:solidFill>
                <a:schemeClr val="tx1"/>
              </a:solidFill>
              <a:latin typeface="Libre Franklin"/>
              <a:ea typeface="Libre Franklin"/>
              <a:cs typeface="Libre Franklin"/>
              <a:sym typeface="Libre Franklin"/>
            </a:endParaRPr>
          </a:p>
          <a:p>
            <a:pPr marL="736600" lvl="1" indent="-209550" algn="l" rtl="0">
              <a:lnSpc>
                <a:spcPct val="110000"/>
              </a:lnSpc>
              <a:spcBef>
                <a:spcPts val="0"/>
              </a:spcBef>
              <a:spcAft>
                <a:spcPts val="0"/>
              </a:spcAft>
              <a:buSzPts val="900"/>
              <a:buChar char="–"/>
            </a:pPr>
            <a:r>
              <a:rPr lang="en" sz="1200" b="1" dirty="0">
                <a:solidFill>
                  <a:schemeClr val="tx1"/>
                </a:solidFill>
                <a:latin typeface="Libre Franklin"/>
                <a:ea typeface="Libre Franklin"/>
                <a:cs typeface="Libre Franklin"/>
                <a:sym typeface="Libre Franklin"/>
              </a:rPr>
              <a:t>Increased online sales by 43 percent </a:t>
            </a:r>
            <a:endParaRPr sz="1200" b="1" dirty="0">
              <a:solidFill>
                <a:schemeClr val="tx1"/>
              </a:solidFill>
              <a:latin typeface="Libre Franklin"/>
              <a:ea typeface="Libre Franklin"/>
              <a:cs typeface="Libre Franklin"/>
              <a:sym typeface="Libre Franklin"/>
            </a:endParaRPr>
          </a:p>
          <a:p>
            <a:pPr marL="736600" lvl="1" indent="-209550" algn="l" rtl="0">
              <a:lnSpc>
                <a:spcPct val="110000"/>
              </a:lnSpc>
              <a:spcBef>
                <a:spcPts val="0"/>
              </a:spcBef>
              <a:spcAft>
                <a:spcPts val="0"/>
              </a:spcAft>
              <a:buSzPts val="900"/>
              <a:buChar char="–"/>
            </a:pPr>
            <a:r>
              <a:rPr lang="en" sz="1200" b="1" dirty="0">
                <a:solidFill>
                  <a:schemeClr val="tx1"/>
                </a:solidFill>
                <a:latin typeface="Libre Franklin"/>
                <a:ea typeface="Libre Franklin"/>
                <a:cs typeface="Libre Franklin"/>
                <a:sym typeface="Libre Franklin"/>
              </a:rPr>
              <a:t>Zero items purchased with its assistance were returned.</a:t>
            </a:r>
            <a:endParaRPr sz="1200" b="1" dirty="0">
              <a:solidFill>
                <a:schemeClr val="tx1"/>
              </a:solidFill>
              <a:latin typeface="Libre Franklin"/>
              <a:ea typeface="Libre Franklin"/>
              <a:cs typeface="Libre Franklin"/>
              <a:sym typeface="Libre Franklin"/>
            </a:endParaRPr>
          </a:p>
          <a:p>
            <a:pPr marL="177800" lvl="0" indent="-171450" algn="l" rtl="0">
              <a:lnSpc>
                <a:spcPct val="110000"/>
              </a:lnSpc>
              <a:spcBef>
                <a:spcPts val="800"/>
              </a:spcBef>
              <a:spcAft>
                <a:spcPts val="0"/>
              </a:spcAft>
              <a:buClr>
                <a:schemeClr val="dk1"/>
              </a:buClr>
              <a:buSzPts val="900"/>
              <a:buFont typeface="Libre Franklin"/>
              <a:buChar char="•"/>
            </a:pPr>
            <a:r>
              <a:rPr lang="en" sz="1200" b="1" dirty="0">
                <a:solidFill>
                  <a:schemeClr val="tx1"/>
                </a:solidFill>
                <a:latin typeface="Libre Franklin"/>
                <a:ea typeface="Libre Franklin"/>
                <a:cs typeface="Libre Franklin"/>
                <a:sym typeface="Libre Franklin"/>
              </a:rPr>
              <a:t>2021, Walmart acquires Zeekit for $200m, implements Choose My Model &amp; Be Your Own Model features</a:t>
            </a:r>
            <a:endParaRPr sz="1200" b="1" dirty="0">
              <a:solidFill>
                <a:schemeClr val="tx1"/>
              </a:solidFill>
              <a:latin typeface="Libre Franklin"/>
              <a:ea typeface="Libre Franklin"/>
              <a:cs typeface="Libre Franklin"/>
              <a:sym typeface="Libre Franklin"/>
            </a:endParaRPr>
          </a:p>
          <a:p>
            <a:pPr marL="736600" lvl="1" indent="-209550" algn="l" rtl="0">
              <a:lnSpc>
                <a:spcPct val="110000"/>
              </a:lnSpc>
              <a:spcBef>
                <a:spcPts val="800"/>
              </a:spcBef>
              <a:spcAft>
                <a:spcPts val="0"/>
              </a:spcAft>
              <a:buSzPts val="900"/>
              <a:buChar char="–"/>
            </a:pPr>
            <a:r>
              <a:rPr lang="en" sz="1200" b="1" dirty="0">
                <a:solidFill>
                  <a:schemeClr val="tx1"/>
                </a:solidFill>
                <a:latin typeface="Libre Franklin"/>
                <a:ea typeface="Libre Franklin"/>
                <a:cs typeface="Libre Franklin"/>
                <a:sym typeface="Libre Franklin"/>
              </a:rPr>
              <a:t>Features 270,000 items across Walmart’s online portfolio for virtual try-on</a:t>
            </a:r>
            <a:endParaRPr sz="1200" b="1" dirty="0">
              <a:solidFill>
                <a:schemeClr val="tx1"/>
              </a:solidFill>
              <a:latin typeface="Libre Franklin"/>
              <a:ea typeface="Libre Franklin"/>
              <a:cs typeface="Libre Franklin"/>
              <a:sym typeface="Libre Franklin"/>
            </a:endParaRPr>
          </a:p>
          <a:p>
            <a:pPr marL="736600" lvl="1" indent="-209550" algn="l" rtl="0">
              <a:lnSpc>
                <a:spcPct val="110000"/>
              </a:lnSpc>
              <a:spcBef>
                <a:spcPts val="800"/>
              </a:spcBef>
              <a:spcAft>
                <a:spcPts val="0"/>
              </a:spcAft>
              <a:buSzPts val="900"/>
              <a:buChar char="–"/>
            </a:pPr>
            <a:r>
              <a:rPr lang="en" sz="1200" b="1" dirty="0">
                <a:solidFill>
                  <a:schemeClr val="tx1"/>
                </a:solidFill>
                <a:latin typeface="Libre Franklin"/>
                <a:ea typeface="Libre Franklin"/>
                <a:cs typeface="Libre Franklin"/>
                <a:sym typeface="Libre Franklin"/>
              </a:rPr>
              <a:t>Collects data on customers to prioritize like item views and </a:t>
            </a:r>
            <a:endParaRPr sz="1200" b="1" dirty="0">
              <a:solidFill>
                <a:schemeClr val="tx1"/>
              </a:solidFill>
              <a:latin typeface="Libre Franklin"/>
              <a:ea typeface="Libre Franklin"/>
              <a:cs typeface="Libre Franklin"/>
              <a:sym typeface="Libre Franklin"/>
            </a:endParaRPr>
          </a:p>
        </p:txBody>
      </p:sp>
      <p:pic>
        <p:nvPicPr>
          <p:cNvPr id="1138" name="Google Shape;1138;g2402d2dd8d4_3_702" descr="A group of women posing for a picture&#10;&#10;Description automatically generated with medium confidence"/>
          <p:cNvPicPr preferRelativeResize="0"/>
          <p:nvPr/>
        </p:nvPicPr>
        <p:blipFill rotWithShape="1">
          <a:blip r:embed="rId3">
            <a:alphaModFix/>
          </a:blip>
          <a:srcRect l="23079" r="20671"/>
          <a:stretch/>
        </p:blipFill>
        <p:spPr>
          <a:xfrm>
            <a:off x="5149628" y="1277034"/>
            <a:ext cx="3614563" cy="3438529"/>
          </a:xfrm>
          <a:custGeom>
            <a:avLst/>
            <a:gdLst/>
            <a:ahLst/>
            <a:cxnLst/>
            <a:rect l="l" t="t" r="r" b="b"/>
            <a:pathLst>
              <a:path w="4694238" h="4694238" extrusionOk="0">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a:noFill/>
          <a:ln>
            <a:noFill/>
          </a:ln>
        </p:spPr>
      </p:pic>
      <p:sp>
        <p:nvSpPr>
          <p:cNvPr id="1139" name="Google Shape;1139;g2402d2dd8d4_3_702"/>
          <p:cNvSpPr/>
          <p:nvPr/>
        </p:nvSpPr>
        <p:spPr>
          <a:xfrm>
            <a:off x="0" y="193085"/>
            <a:ext cx="7341326" cy="557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800"/>
              <a:buFont typeface="Arial"/>
              <a:buNone/>
            </a:pPr>
            <a:r>
              <a:rPr lang="en" sz="2800" b="1" i="0" u="none" strike="noStrike" cap="none">
                <a:solidFill>
                  <a:schemeClr val="dk1"/>
                </a:solidFill>
                <a:latin typeface="Libre Franklin"/>
                <a:ea typeface="Libre Franklin"/>
                <a:cs typeface="Libre Franklin"/>
                <a:sym typeface="Libre Franklin"/>
              </a:rPr>
              <a:t>Walmart Acquires ZEEKIT Start-Up</a:t>
            </a:r>
            <a:endParaRPr sz="2800" b="1" i="0" u="none" strike="noStrike" cap="none">
              <a:solidFill>
                <a:schemeClr val="dk1"/>
              </a:solidFill>
              <a:latin typeface="Libre Franklin"/>
              <a:ea typeface="Libre Franklin"/>
              <a:cs typeface="Libre Franklin"/>
              <a:sym typeface="Libre Franklin"/>
            </a:endParaRPr>
          </a:p>
        </p:txBody>
      </p:sp>
      <p:sp>
        <p:nvSpPr>
          <p:cNvPr id="1140" name="Google Shape;1140;g2402d2dd8d4_3_702"/>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t>38</a:t>
            </a:fld>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2402d2dd8d4_3_708"/>
          <p:cNvSpPr/>
          <p:nvPr/>
        </p:nvSpPr>
        <p:spPr>
          <a:xfrm>
            <a:off x="-1" y="-20550"/>
            <a:ext cx="5705100" cy="61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Libre Franklin"/>
                <a:ea typeface="Libre Franklin"/>
                <a:cs typeface="Libre Franklin"/>
                <a:sym typeface="Libre Franklin"/>
              </a:rPr>
              <a:t>LS Industry Relevant Use Cases</a:t>
            </a:r>
            <a:endParaRPr sz="2800" b="1" i="0" u="none" strike="noStrike" cap="none">
              <a:solidFill>
                <a:schemeClr val="dk1"/>
              </a:solidFill>
              <a:latin typeface="Libre Franklin"/>
              <a:ea typeface="Libre Franklin"/>
              <a:cs typeface="Libre Franklin"/>
              <a:sym typeface="Libre Franklin"/>
            </a:endParaRPr>
          </a:p>
        </p:txBody>
      </p:sp>
      <p:pic>
        <p:nvPicPr>
          <p:cNvPr id="1147" name="Google Shape;1147;g2402d2dd8d4_3_708"/>
          <p:cNvPicPr preferRelativeResize="0"/>
          <p:nvPr/>
        </p:nvPicPr>
        <p:blipFill rotWithShape="1">
          <a:blip r:embed="rId3">
            <a:alphaModFix/>
          </a:blip>
          <a:srcRect/>
          <a:stretch/>
        </p:blipFill>
        <p:spPr>
          <a:xfrm>
            <a:off x="4032069" y="1654629"/>
            <a:ext cx="4786654" cy="3385837"/>
          </a:xfrm>
          <a:prstGeom prst="rect">
            <a:avLst/>
          </a:prstGeom>
          <a:noFill/>
          <a:ln>
            <a:noFill/>
          </a:ln>
        </p:spPr>
      </p:pic>
      <p:sp>
        <p:nvSpPr>
          <p:cNvPr id="1148" name="Google Shape;1148;g2402d2dd8d4_3_70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a:p>
        </p:txBody>
      </p:sp>
      <p:sp>
        <p:nvSpPr>
          <p:cNvPr id="1149" name="Google Shape;1149;g2402d2dd8d4_3_708"/>
          <p:cNvSpPr txBox="1"/>
          <p:nvPr/>
        </p:nvSpPr>
        <p:spPr>
          <a:xfrm>
            <a:off x="358801" y="2286995"/>
            <a:ext cx="3522813"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DRUG MANUFACTURING </a:t>
            </a:r>
            <a:endParaRPr/>
          </a:p>
        </p:txBody>
      </p:sp>
      <p:sp>
        <p:nvSpPr>
          <p:cNvPr id="1150" name="Google Shape;1150;g2402d2dd8d4_3_708"/>
          <p:cNvSpPr txBox="1"/>
          <p:nvPr/>
        </p:nvSpPr>
        <p:spPr>
          <a:xfrm>
            <a:off x="340645" y="2722413"/>
            <a:ext cx="3522814"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AUGMENTED REGULATORY SCIENCE</a:t>
            </a:r>
            <a:endParaRPr/>
          </a:p>
        </p:txBody>
      </p:sp>
      <p:sp>
        <p:nvSpPr>
          <p:cNvPr id="1151" name="Google Shape;1151;g2402d2dd8d4_3_708"/>
          <p:cNvSpPr txBox="1"/>
          <p:nvPr/>
        </p:nvSpPr>
        <p:spPr>
          <a:xfrm>
            <a:off x="343435" y="3373274"/>
            <a:ext cx="3492955"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FDA REGULATION</a:t>
            </a:r>
            <a:endParaRPr/>
          </a:p>
        </p:txBody>
      </p:sp>
      <p:sp>
        <p:nvSpPr>
          <p:cNvPr id="1152" name="Google Shape;1152;g2402d2dd8d4_3_708"/>
          <p:cNvSpPr txBox="1"/>
          <p:nvPr/>
        </p:nvSpPr>
        <p:spPr>
          <a:xfrm>
            <a:off x="325276" y="3808693"/>
            <a:ext cx="3520365" cy="30777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Libre Franklin"/>
                <a:ea typeface="Libre Franklin"/>
                <a:cs typeface="Libre Franklin"/>
                <a:sym typeface="Libre Franklin"/>
              </a:rPr>
              <a:t>SUPPLY-CHAIN</a:t>
            </a:r>
            <a:endParaRPr sz="1400" b="0" i="0" u="none" strike="noStrike" cap="none">
              <a:solidFill>
                <a:srgbClr val="000000"/>
              </a:solidFill>
              <a:latin typeface="Libre Franklin"/>
              <a:ea typeface="Libre Franklin"/>
              <a:cs typeface="Libre Franklin"/>
              <a:sym typeface="Libre Franklin"/>
            </a:endParaRPr>
          </a:p>
        </p:txBody>
      </p:sp>
      <p:sp>
        <p:nvSpPr>
          <p:cNvPr id="1153" name="Google Shape;1153;g2402d2dd8d4_3_708"/>
          <p:cNvSpPr/>
          <p:nvPr/>
        </p:nvSpPr>
        <p:spPr>
          <a:xfrm>
            <a:off x="427900" y="879550"/>
            <a:ext cx="7719000" cy="523200"/>
          </a:xfrm>
          <a:prstGeom prst="rect">
            <a:avLst/>
          </a:prstGeom>
          <a:solidFill>
            <a:schemeClr val="accent1"/>
          </a:solidFill>
          <a:ln>
            <a:noFill/>
          </a:ln>
        </p:spPr>
        <p:txBody>
          <a:bodyPr spcFirstLastPara="1" wrap="square" lIns="182875" tIns="228600" rIns="182875" bIns="22860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Libre Franklin"/>
                <a:ea typeface="Libre Franklin"/>
                <a:cs typeface="Libre Franklin"/>
                <a:sym typeface="Libre Franklin"/>
              </a:rPr>
              <a:t>IDENTIFICATION OF RELEVANT USE CASES FOR THE LS SPACE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2405e7a30da_2_93"/>
          <p:cNvSpPr/>
          <p:nvPr/>
        </p:nvSpPr>
        <p:spPr>
          <a:xfrm>
            <a:off x="7099850" y="3965075"/>
            <a:ext cx="824400" cy="72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a:t>4</a:t>
            </a:r>
            <a:endParaRPr/>
          </a:p>
        </p:txBody>
      </p:sp>
      <p:sp>
        <p:nvSpPr>
          <p:cNvPr id="217" name="Google Shape;217;g2405e7a30da_2_93"/>
          <p:cNvSpPr/>
          <p:nvPr/>
        </p:nvSpPr>
        <p:spPr>
          <a:xfrm>
            <a:off x="7071275" y="1050875"/>
            <a:ext cx="824400" cy="66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a:t>2</a:t>
            </a:r>
            <a:endParaRPr/>
          </a:p>
        </p:txBody>
      </p:sp>
      <p:sp>
        <p:nvSpPr>
          <p:cNvPr id="218" name="Google Shape;218;g2405e7a30da_2_93"/>
          <p:cNvSpPr/>
          <p:nvPr/>
        </p:nvSpPr>
        <p:spPr>
          <a:xfrm>
            <a:off x="1294825" y="4049525"/>
            <a:ext cx="824400" cy="66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a:t>3</a:t>
            </a:r>
            <a:endParaRPr/>
          </a:p>
        </p:txBody>
      </p:sp>
      <p:sp>
        <p:nvSpPr>
          <p:cNvPr id="219" name="Google Shape;219;g2405e7a30da_2_93"/>
          <p:cNvSpPr/>
          <p:nvPr/>
        </p:nvSpPr>
        <p:spPr>
          <a:xfrm>
            <a:off x="1324525" y="1085525"/>
            <a:ext cx="824400" cy="66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220" name="Google Shape;220;g2405e7a30da_2_93"/>
          <p:cNvSpPr/>
          <p:nvPr/>
        </p:nvSpPr>
        <p:spPr>
          <a:xfrm>
            <a:off x="1324525" y="1085525"/>
            <a:ext cx="2933100" cy="1589700"/>
          </a:xfrm>
          <a:prstGeom prst="snip2SameRect">
            <a:avLst>
              <a:gd name="adj1" fmla="val 33135"/>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ctr" rtl="0">
              <a:lnSpc>
                <a:spcPct val="150000"/>
              </a:lnSpc>
              <a:spcBef>
                <a:spcPts val="0"/>
              </a:spcBef>
              <a:spcAft>
                <a:spcPts val="0"/>
              </a:spcAft>
              <a:buNone/>
            </a:pPr>
            <a:endParaRPr sz="1100">
              <a:solidFill>
                <a:schemeClr val="dk1"/>
              </a:solidFill>
              <a:latin typeface="Libre Franklin"/>
              <a:ea typeface="Libre Franklin"/>
              <a:cs typeface="Libre Franklin"/>
              <a:sym typeface="Libre Franklin"/>
            </a:endParaRPr>
          </a:p>
        </p:txBody>
      </p:sp>
      <p:sp>
        <p:nvSpPr>
          <p:cNvPr id="221" name="Google Shape;221;g2405e7a30da_2_93"/>
          <p:cNvSpPr/>
          <p:nvPr/>
        </p:nvSpPr>
        <p:spPr>
          <a:xfrm rot="10800000">
            <a:off x="4875650" y="3029975"/>
            <a:ext cx="3048600" cy="1655100"/>
          </a:xfrm>
          <a:prstGeom prst="snip2SameRect">
            <a:avLst>
              <a:gd name="adj1" fmla="val 30750"/>
              <a:gd name="adj2" fmla="val 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a:p>
        </p:txBody>
      </p:sp>
      <p:sp>
        <p:nvSpPr>
          <p:cNvPr id="222" name="Google Shape;222;g2405e7a30da_2_93"/>
          <p:cNvSpPr/>
          <p:nvPr/>
        </p:nvSpPr>
        <p:spPr>
          <a:xfrm>
            <a:off x="4844750" y="1050875"/>
            <a:ext cx="3051000" cy="1659000"/>
          </a:xfrm>
          <a:prstGeom prst="snip2SameRect">
            <a:avLst>
              <a:gd name="adj1" fmla="val 3373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50000"/>
              </a:lnSpc>
              <a:spcBef>
                <a:spcPts val="0"/>
              </a:spcBef>
              <a:spcAft>
                <a:spcPts val="0"/>
              </a:spcAft>
              <a:buNone/>
            </a:pPr>
            <a:endParaRPr sz="1300">
              <a:solidFill>
                <a:schemeClr val="dk1"/>
              </a:solidFill>
              <a:latin typeface="Libre Franklin"/>
              <a:ea typeface="Libre Franklin"/>
              <a:cs typeface="Libre Franklin"/>
              <a:sym typeface="Libre Franklin"/>
            </a:endParaRPr>
          </a:p>
        </p:txBody>
      </p:sp>
      <p:sp>
        <p:nvSpPr>
          <p:cNvPr id="223" name="Google Shape;223;g2405e7a30da_2_93"/>
          <p:cNvSpPr/>
          <p:nvPr/>
        </p:nvSpPr>
        <p:spPr>
          <a:xfrm rot="10800000">
            <a:off x="1294825" y="3062525"/>
            <a:ext cx="2992500" cy="1656900"/>
          </a:xfrm>
          <a:prstGeom prst="snip2SameRect">
            <a:avLst>
              <a:gd name="adj1" fmla="val 33192"/>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2405e7a30da_2_93"/>
          <p:cNvSpPr/>
          <p:nvPr/>
        </p:nvSpPr>
        <p:spPr>
          <a:xfrm>
            <a:off x="3636900" y="1374575"/>
            <a:ext cx="1870200" cy="3035100"/>
          </a:xfrm>
          <a:prstGeom prst="diamon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2405e7a30da_2_93"/>
          <p:cNvSpPr txBox="1"/>
          <p:nvPr/>
        </p:nvSpPr>
        <p:spPr>
          <a:xfrm>
            <a:off x="3999425" y="2584325"/>
            <a:ext cx="1156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chemeClr val="lt1"/>
                </a:solidFill>
                <a:latin typeface="Libre Franklin"/>
                <a:ea typeface="Libre Franklin"/>
                <a:cs typeface="Libre Franklin"/>
                <a:sym typeface="Libre Franklin"/>
              </a:rPr>
              <a:t>Digital </a:t>
            </a:r>
            <a:endParaRPr sz="2300"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2300" b="1">
                <a:solidFill>
                  <a:schemeClr val="lt1"/>
                </a:solidFill>
                <a:latin typeface="Libre Franklin"/>
                <a:ea typeface="Libre Franklin"/>
                <a:cs typeface="Libre Franklin"/>
                <a:sym typeface="Libre Franklin"/>
              </a:rPr>
              <a:t>Twin</a:t>
            </a:r>
            <a:endParaRPr sz="2300" b="1">
              <a:solidFill>
                <a:schemeClr val="lt1"/>
              </a:solidFill>
              <a:latin typeface="Libre Franklin"/>
              <a:ea typeface="Libre Franklin"/>
              <a:cs typeface="Libre Franklin"/>
              <a:sym typeface="Libre Franklin"/>
            </a:endParaRPr>
          </a:p>
        </p:txBody>
      </p:sp>
      <p:sp>
        <p:nvSpPr>
          <p:cNvPr id="226" name="Google Shape;226;g2405e7a30da_2_93"/>
          <p:cNvSpPr txBox="1"/>
          <p:nvPr/>
        </p:nvSpPr>
        <p:spPr>
          <a:xfrm>
            <a:off x="4965200" y="3045575"/>
            <a:ext cx="2869500" cy="170813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100" dirty="0">
                <a:solidFill>
                  <a:schemeClr val="dk1"/>
                </a:solidFill>
                <a:latin typeface="Libre Franklin"/>
                <a:ea typeface="Libre Franklin"/>
                <a:cs typeface="Libre Franklin"/>
                <a:sym typeface="Libre Franklin"/>
              </a:rPr>
              <a:t>Continuous advancements in </a:t>
            </a:r>
          </a:p>
          <a:p>
            <a:pPr marL="0" lvl="0" indent="0" algn="ctr" rtl="0">
              <a:lnSpc>
                <a:spcPct val="150000"/>
              </a:lnSpc>
              <a:spcBef>
                <a:spcPts val="0"/>
              </a:spcBef>
              <a:spcAft>
                <a:spcPts val="0"/>
              </a:spcAft>
              <a:buNone/>
            </a:pPr>
            <a:r>
              <a:rPr lang="en" sz="1100" dirty="0">
                <a:solidFill>
                  <a:schemeClr val="dk1"/>
                </a:solidFill>
                <a:latin typeface="Libre Franklin"/>
                <a:ea typeface="Libre Franklin"/>
                <a:cs typeface="Libre Franklin"/>
                <a:sym typeface="Libre Franklin"/>
              </a:rPr>
              <a:t>technology and increasing</a:t>
            </a:r>
            <a:endParaRPr sz="1100" dirty="0">
              <a:solidFill>
                <a:schemeClr val="dk1"/>
              </a:solidFill>
              <a:latin typeface="Libre Franklin"/>
              <a:ea typeface="Libre Franklin"/>
              <a:cs typeface="Libre Franklin"/>
              <a:sym typeface="Libre Franklin"/>
            </a:endParaRPr>
          </a:p>
          <a:p>
            <a:pPr marL="0" lvl="0" indent="0" algn="ctr" rtl="0">
              <a:lnSpc>
                <a:spcPct val="150000"/>
              </a:lnSpc>
              <a:spcBef>
                <a:spcPts val="0"/>
              </a:spcBef>
              <a:spcAft>
                <a:spcPts val="0"/>
              </a:spcAft>
              <a:buNone/>
            </a:pPr>
            <a:r>
              <a:rPr lang="en" sz="1100" dirty="0">
                <a:solidFill>
                  <a:schemeClr val="dk1"/>
                </a:solidFill>
                <a:latin typeface="Libre Franklin"/>
                <a:ea typeface="Libre Franklin"/>
                <a:cs typeface="Libre Franklin"/>
                <a:sym typeface="Libre Franklin"/>
              </a:rPr>
              <a:t> availability of data, digital twin technology is expected to play an increasingly significant role in shaping the future of various industries.</a:t>
            </a:r>
            <a:endParaRPr sz="1100" dirty="0">
              <a:latin typeface="Libre Franklin"/>
              <a:ea typeface="Libre Franklin"/>
              <a:cs typeface="Libre Franklin"/>
              <a:sym typeface="Libre Franklin"/>
            </a:endParaRPr>
          </a:p>
        </p:txBody>
      </p:sp>
      <p:sp>
        <p:nvSpPr>
          <p:cNvPr id="227" name="Google Shape;227;g2405e7a30da_2_93"/>
          <p:cNvSpPr/>
          <p:nvPr/>
        </p:nvSpPr>
        <p:spPr>
          <a:xfrm>
            <a:off x="0" y="-2925"/>
            <a:ext cx="3950100" cy="48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a:solidFill>
                  <a:schemeClr val="dk1"/>
                </a:solidFill>
                <a:latin typeface="Libre Franklin Medium"/>
                <a:ea typeface="Libre Franklin Medium"/>
                <a:cs typeface="Libre Franklin Medium"/>
                <a:sym typeface="Libre Franklin Medium"/>
              </a:rPr>
              <a:t> Defining Digital Twins</a:t>
            </a:r>
            <a:endParaRPr sz="2800" i="0" u="none" strike="noStrike" cap="none">
              <a:solidFill>
                <a:schemeClr val="dk1"/>
              </a:solidFill>
              <a:latin typeface="Libre Franklin Medium"/>
              <a:ea typeface="Libre Franklin Medium"/>
              <a:cs typeface="Libre Franklin Medium"/>
              <a:sym typeface="Libre Franklin Medium"/>
            </a:endParaRPr>
          </a:p>
        </p:txBody>
      </p:sp>
      <p:sp>
        <p:nvSpPr>
          <p:cNvPr id="228" name="Google Shape;228;g2405e7a30da_2_93"/>
          <p:cNvSpPr txBox="1"/>
          <p:nvPr/>
        </p:nvSpPr>
        <p:spPr>
          <a:xfrm>
            <a:off x="1294825" y="3206075"/>
            <a:ext cx="2756100" cy="1369800"/>
          </a:xfrm>
          <a:prstGeom prst="rect">
            <a:avLst/>
          </a:prstGeom>
          <a:noFill/>
          <a:ln>
            <a:noFill/>
          </a:ln>
        </p:spPr>
        <p:txBody>
          <a:bodyPr spcFirstLastPara="1" wrap="square" lIns="91425" tIns="91425" rIns="91425" bIns="91425" anchor="t" anchorCtr="0">
            <a:spAutoFit/>
          </a:bodyPr>
          <a:lstStyle/>
          <a:p>
            <a:pPr marL="0" lvl="0" indent="457200" algn="ctr" rtl="0">
              <a:lnSpc>
                <a:spcPct val="150000"/>
              </a:lnSpc>
              <a:spcBef>
                <a:spcPts val="0"/>
              </a:spcBef>
              <a:spcAft>
                <a:spcPts val="0"/>
              </a:spcAft>
              <a:buNone/>
            </a:pPr>
            <a:r>
              <a:rPr lang="en" sz="1100">
                <a:solidFill>
                  <a:schemeClr val="dk1"/>
                </a:solidFill>
                <a:latin typeface="Libre Franklin"/>
                <a:ea typeface="Libre Franklin"/>
                <a:cs typeface="Libre Franklin"/>
                <a:sym typeface="Libre Franklin"/>
              </a:rPr>
              <a:t>Data used to create a virtual model that can be used to simulate and analyze different scenarios, predict performance, and optimize operations.</a:t>
            </a:r>
            <a:endParaRPr sz="1100">
              <a:latin typeface="Libre Franklin"/>
              <a:ea typeface="Libre Franklin"/>
              <a:cs typeface="Libre Franklin"/>
              <a:sym typeface="Libre Franklin"/>
            </a:endParaRPr>
          </a:p>
        </p:txBody>
      </p:sp>
      <p:sp>
        <p:nvSpPr>
          <p:cNvPr id="229" name="Google Shape;229;g2405e7a30da_2_93"/>
          <p:cNvSpPr txBox="1"/>
          <p:nvPr/>
        </p:nvSpPr>
        <p:spPr>
          <a:xfrm>
            <a:off x="5011850" y="1068425"/>
            <a:ext cx="2713200" cy="1623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100">
                <a:solidFill>
                  <a:schemeClr val="dk1"/>
                </a:solidFill>
                <a:latin typeface="Libre Franklin"/>
                <a:ea typeface="Libre Franklin"/>
                <a:cs typeface="Libre Franklin"/>
                <a:sym typeface="Libre Franklin"/>
              </a:rPr>
              <a:t>Technology creates a digital representation of the physical world by capturing data from sensors, IoT devices, and other sources that are used to monitor and control the physical object or system. </a:t>
            </a:r>
            <a:endParaRPr/>
          </a:p>
        </p:txBody>
      </p:sp>
      <p:sp>
        <p:nvSpPr>
          <p:cNvPr id="230" name="Google Shape;230;g2405e7a30da_2_93"/>
          <p:cNvSpPr txBox="1"/>
          <p:nvPr/>
        </p:nvSpPr>
        <p:spPr>
          <a:xfrm>
            <a:off x="1503175" y="1322375"/>
            <a:ext cx="2575800" cy="1116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100">
                <a:solidFill>
                  <a:schemeClr val="dk1"/>
                </a:solidFill>
                <a:latin typeface="Libre Franklin"/>
                <a:ea typeface="Libre Franklin"/>
                <a:cs typeface="Libre Franklin"/>
                <a:sym typeface="Libre Franklin"/>
              </a:rPr>
              <a:t>Virtual replica of a physical</a:t>
            </a:r>
            <a:endParaRPr sz="1100">
              <a:solidFill>
                <a:schemeClr val="dk1"/>
              </a:solidFill>
              <a:latin typeface="Libre Franklin"/>
              <a:ea typeface="Libre Franklin"/>
              <a:cs typeface="Libre Franklin"/>
              <a:sym typeface="Libre Franklin"/>
            </a:endParaRPr>
          </a:p>
          <a:p>
            <a:pPr marL="0" lvl="0" indent="0" algn="ctr" rtl="0">
              <a:lnSpc>
                <a:spcPct val="150000"/>
              </a:lnSpc>
              <a:spcBef>
                <a:spcPts val="0"/>
              </a:spcBef>
              <a:spcAft>
                <a:spcPts val="0"/>
              </a:spcAft>
              <a:buNone/>
            </a:pPr>
            <a:r>
              <a:rPr lang="en" sz="1100">
                <a:solidFill>
                  <a:schemeClr val="dk1"/>
                </a:solidFill>
                <a:latin typeface="Libre Franklin"/>
                <a:ea typeface="Libre Franklin"/>
                <a:cs typeface="Libre Franklin"/>
                <a:sym typeface="Libre Franklin"/>
              </a:rPr>
              <a:t>object, process, or system that is used for simulation, analysis, monitoring, and optimization.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g2402d2dd8d4_3_725"/>
          <p:cNvSpPr/>
          <p:nvPr/>
        </p:nvSpPr>
        <p:spPr>
          <a:xfrm>
            <a:off x="537760" y="3021517"/>
            <a:ext cx="2701997" cy="587485"/>
          </a:xfrm>
          <a:prstGeom prst="rect">
            <a:avLst/>
          </a:prstGeom>
          <a:noFill/>
          <a:ln>
            <a:noFill/>
          </a:ln>
        </p:spPr>
        <p:txBody>
          <a:bodyPr spcFirstLastPara="1" wrap="square" lIns="91425" tIns="45700" rIns="91425" bIns="45700" anchor="t" anchorCtr="0">
            <a:noAutofit/>
          </a:bodyPr>
          <a:lstStyle/>
          <a:p>
            <a:pPr marL="0" marR="12700" lvl="0" indent="0" algn="l" rtl="0">
              <a:lnSpc>
                <a:spcPct val="106000"/>
              </a:lnSpc>
              <a:spcBef>
                <a:spcPts val="100"/>
              </a:spcBef>
              <a:spcAft>
                <a:spcPts val="0"/>
              </a:spcAft>
              <a:buClr>
                <a:srgbClr val="000000"/>
              </a:buClr>
              <a:buSzPts val="1600"/>
              <a:buFont typeface="Arial"/>
              <a:buNone/>
            </a:pPr>
            <a:endParaRPr sz="1600" b="1" i="1" u="none" strike="noStrike" cap="none">
              <a:solidFill>
                <a:schemeClr val="lt1"/>
              </a:solidFill>
              <a:latin typeface="Calibri"/>
              <a:ea typeface="Calibri"/>
              <a:cs typeface="Calibri"/>
              <a:sym typeface="Calibri"/>
            </a:endParaRPr>
          </a:p>
        </p:txBody>
      </p:sp>
      <p:pic>
        <p:nvPicPr>
          <p:cNvPr id="1159" name="Google Shape;1159;g2402d2dd8d4_3_725"/>
          <p:cNvPicPr preferRelativeResize="0"/>
          <p:nvPr/>
        </p:nvPicPr>
        <p:blipFill rotWithShape="1">
          <a:blip r:embed="rId3">
            <a:alphaModFix/>
          </a:blip>
          <a:srcRect/>
          <a:stretch/>
        </p:blipFill>
        <p:spPr>
          <a:xfrm>
            <a:off x="2960925" y="1233719"/>
            <a:ext cx="876400" cy="776657"/>
          </a:xfrm>
          <a:prstGeom prst="rect">
            <a:avLst/>
          </a:prstGeom>
          <a:noFill/>
          <a:ln>
            <a:noFill/>
          </a:ln>
        </p:spPr>
      </p:pic>
      <p:pic>
        <p:nvPicPr>
          <p:cNvPr id="1160" name="Google Shape;1160;g2402d2dd8d4_3_725"/>
          <p:cNvPicPr preferRelativeResize="0"/>
          <p:nvPr/>
        </p:nvPicPr>
        <p:blipFill rotWithShape="1">
          <a:blip r:embed="rId4">
            <a:alphaModFix/>
          </a:blip>
          <a:srcRect/>
          <a:stretch/>
        </p:blipFill>
        <p:spPr>
          <a:xfrm>
            <a:off x="2995164" y="2100188"/>
            <a:ext cx="807925" cy="831525"/>
          </a:xfrm>
          <a:prstGeom prst="rect">
            <a:avLst/>
          </a:prstGeom>
          <a:noFill/>
          <a:ln>
            <a:noFill/>
          </a:ln>
        </p:spPr>
      </p:pic>
      <p:pic>
        <p:nvPicPr>
          <p:cNvPr id="1161" name="Google Shape;1161;g2402d2dd8d4_3_725"/>
          <p:cNvPicPr preferRelativeResize="0"/>
          <p:nvPr/>
        </p:nvPicPr>
        <p:blipFill rotWithShape="1">
          <a:blip r:embed="rId5">
            <a:alphaModFix/>
          </a:blip>
          <a:srcRect/>
          <a:stretch/>
        </p:blipFill>
        <p:spPr>
          <a:xfrm>
            <a:off x="4918951" y="819840"/>
            <a:ext cx="807925" cy="4095497"/>
          </a:xfrm>
          <a:prstGeom prst="rect">
            <a:avLst/>
          </a:prstGeom>
          <a:noFill/>
          <a:ln>
            <a:noFill/>
          </a:ln>
        </p:spPr>
      </p:pic>
      <p:pic>
        <p:nvPicPr>
          <p:cNvPr id="1162" name="Google Shape;1162;g2402d2dd8d4_3_725"/>
          <p:cNvPicPr preferRelativeResize="0"/>
          <p:nvPr/>
        </p:nvPicPr>
        <p:blipFill rotWithShape="1">
          <a:blip r:embed="rId6">
            <a:alphaModFix/>
          </a:blip>
          <a:srcRect/>
          <a:stretch/>
        </p:blipFill>
        <p:spPr>
          <a:xfrm>
            <a:off x="3046070" y="3021551"/>
            <a:ext cx="757005" cy="894675"/>
          </a:xfrm>
          <a:prstGeom prst="rect">
            <a:avLst/>
          </a:prstGeom>
          <a:noFill/>
          <a:ln>
            <a:noFill/>
          </a:ln>
        </p:spPr>
      </p:pic>
      <p:pic>
        <p:nvPicPr>
          <p:cNvPr id="1163" name="Google Shape;1163;g2402d2dd8d4_3_725"/>
          <p:cNvPicPr preferRelativeResize="0"/>
          <p:nvPr/>
        </p:nvPicPr>
        <p:blipFill rotWithShape="1">
          <a:blip r:embed="rId7">
            <a:alphaModFix/>
          </a:blip>
          <a:srcRect/>
          <a:stretch/>
        </p:blipFill>
        <p:spPr>
          <a:xfrm>
            <a:off x="3046074" y="3916221"/>
            <a:ext cx="876400" cy="898328"/>
          </a:xfrm>
          <a:prstGeom prst="rect">
            <a:avLst/>
          </a:prstGeom>
          <a:noFill/>
          <a:ln>
            <a:noFill/>
          </a:ln>
        </p:spPr>
      </p:pic>
      <p:pic>
        <p:nvPicPr>
          <p:cNvPr id="1164" name="Google Shape;1164;g2402d2dd8d4_3_725"/>
          <p:cNvPicPr preferRelativeResize="0"/>
          <p:nvPr/>
        </p:nvPicPr>
        <p:blipFill rotWithShape="1">
          <a:blip r:embed="rId8">
            <a:alphaModFix/>
          </a:blip>
          <a:srcRect/>
          <a:stretch/>
        </p:blipFill>
        <p:spPr>
          <a:xfrm>
            <a:off x="3879763" y="2475372"/>
            <a:ext cx="962500" cy="977778"/>
          </a:xfrm>
          <a:prstGeom prst="rect">
            <a:avLst/>
          </a:prstGeom>
          <a:noFill/>
          <a:ln>
            <a:noFill/>
          </a:ln>
        </p:spPr>
      </p:pic>
      <p:sp>
        <p:nvSpPr>
          <p:cNvPr id="1165" name="Google Shape;1165;g2402d2dd8d4_3_725"/>
          <p:cNvSpPr txBox="1">
            <a:spLocks noGrp="1"/>
          </p:cNvSpPr>
          <p:nvPr>
            <p:ph type="sldNum" idx="12"/>
          </p:nvPr>
        </p:nvSpPr>
        <p:spPr>
          <a:xfrm>
            <a:off x="8817519" y="48568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200"/>
              <a:t>40</a:t>
            </a:fld>
            <a:endParaRPr sz="1200"/>
          </a:p>
        </p:txBody>
      </p:sp>
      <p:sp>
        <p:nvSpPr>
          <p:cNvPr id="1166" name="Google Shape;1166;g2402d2dd8d4_3_725"/>
          <p:cNvSpPr txBox="1"/>
          <p:nvPr/>
        </p:nvSpPr>
        <p:spPr>
          <a:xfrm>
            <a:off x="0" y="38844"/>
            <a:ext cx="461175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Libre Franklin"/>
                <a:ea typeface="Libre Franklin"/>
                <a:cs typeface="Libre Franklin"/>
                <a:sym typeface="Libre Franklin"/>
              </a:rPr>
              <a:t>BIG PHARMA : COMPANY X</a:t>
            </a:r>
            <a:endParaRPr sz="2000" b="0" i="0" u="none" strike="noStrike" cap="none">
              <a:solidFill>
                <a:schemeClr val="dk1"/>
              </a:solidFill>
              <a:latin typeface="Libre Franklin"/>
              <a:ea typeface="Libre Franklin"/>
              <a:cs typeface="Libre Franklin"/>
              <a:sym typeface="Libre Franklin"/>
            </a:endParaRPr>
          </a:p>
        </p:txBody>
      </p:sp>
      <p:sp>
        <p:nvSpPr>
          <p:cNvPr id="1167" name="Google Shape;1167;g2402d2dd8d4_3_725"/>
          <p:cNvSpPr/>
          <p:nvPr/>
        </p:nvSpPr>
        <p:spPr>
          <a:xfrm>
            <a:off x="415325" y="777652"/>
            <a:ext cx="2215800" cy="4617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CLIENT CHALLENGE</a:t>
            </a:r>
            <a:endParaRPr sz="1500" b="1" i="0" u="none" strike="noStrike" cap="none">
              <a:solidFill>
                <a:srgbClr val="FFFFFF"/>
              </a:solidFill>
              <a:latin typeface="Libre Franklin"/>
              <a:ea typeface="Libre Franklin"/>
              <a:cs typeface="Libre Franklin"/>
              <a:sym typeface="Libre Franklin"/>
            </a:endParaRPr>
          </a:p>
        </p:txBody>
      </p:sp>
      <p:sp>
        <p:nvSpPr>
          <p:cNvPr id="1168" name="Google Shape;1168;g2402d2dd8d4_3_725"/>
          <p:cNvSpPr txBox="1"/>
          <p:nvPr/>
        </p:nvSpPr>
        <p:spPr>
          <a:xfrm>
            <a:off x="433493" y="1419293"/>
            <a:ext cx="2333607" cy="27699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Financial Performance</a:t>
            </a:r>
            <a:endParaRPr>
              <a:latin typeface="Libre Franklin"/>
              <a:ea typeface="Libre Franklin"/>
              <a:cs typeface="Libre Franklin"/>
              <a:sym typeface="Libre Franklin"/>
            </a:endParaRPr>
          </a:p>
        </p:txBody>
      </p:sp>
      <p:sp>
        <p:nvSpPr>
          <p:cNvPr id="1169" name="Google Shape;1169;g2402d2dd8d4_3_725"/>
          <p:cNvSpPr txBox="1"/>
          <p:nvPr/>
        </p:nvSpPr>
        <p:spPr>
          <a:xfrm>
            <a:off x="415337" y="1876371"/>
            <a:ext cx="2333608" cy="27699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Meeting customer demand</a:t>
            </a:r>
            <a:endParaRPr>
              <a:latin typeface="Libre Franklin"/>
              <a:ea typeface="Libre Franklin"/>
              <a:cs typeface="Libre Franklin"/>
              <a:sym typeface="Libre Franklin"/>
            </a:endParaRPr>
          </a:p>
        </p:txBody>
      </p:sp>
      <p:sp>
        <p:nvSpPr>
          <p:cNvPr id="1170" name="Google Shape;1170;g2402d2dd8d4_3_725"/>
          <p:cNvSpPr txBox="1"/>
          <p:nvPr/>
        </p:nvSpPr>
        <p:spPr>
          <a:xfrm>
            <a:off x="418126" y="2345558"/>
            <a:ext cx="2313829"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Bottlenecks impacting commitments to suppliers</a:t>
            </a:r>
            <a:endParaRPr>
              <a:latin typeface="Libre Franklin"/>
              <a:ea typeface="Libre Franklin"/>
              <a:cs typeface="Libre Franklin"/>
              <a:sym typeface="Libre Franklin"/>
            </a:endParaRPr>
          </a:p>
        </p:txBody>
      </p:sp>
      <p:sp>
        <p:nvSpPr>
          <p:cNvPr id="1171" name="Google Shape;1171;g2402d2dd8d4_3_725"/>
          <p:cNvSpPr txBox="1"/>
          <p:nvPr/>
        </p:nvSpPr>
        <p:spPr>
          <a:xfrm>
            <a:off x="399969" y="2940991"/>
            <a:ext cx="2331900" cy="668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12700" lvl="0" indent="0" algn="l" rtl="0">
              <a:lnSpc>
                <a:spcPct val="106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Supply chain issues, ranging from environmental, labor and biochemical.</a:t>
            </a:r>
            <a:endParaRPr>
              <a:latin typeface="Libre Franklin"/>
              <a:ea typeface="Libre Franklin"/>
              <a:cs typeface="Libre Franklin"/>
              <a:sym typeface="Libre Franklin"/>
            </a:endParaRPr>
          </a:p>
        </p:txBody>
      </p:sp>
      <p:sp>
        <p:nvSpPr>
          <p:cNvPr id="1172" name="Google Shape;1172;g2402d2dd8d4_3_725"/>
          <p:cNvSpPr txBox="1"/>
          <p:nvPr/>
        </p:nvSpPr>
        <p:spPr>
          <a:xfrm>
            <a:off x="379588" y="3731414"/>
            <a:ext cx="2352367" cy="10156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Understanding, prioritizing, operationalizing avenues for performance improvement of lead times service and cost-to-produce.</a:t>
            </a:r>
            <a:endParaRPr>
              <a:latin typeface="Libre Franklin"/>
              <a:ea typeface="Libre Franklin"/>
              <a:cs typeface="Libre Franklin"/>
              <a:sym typeface="Libre Franklin"/>
            </a:endParaRPr>
          </a:p>
        </p:txBody>
      </p:sp>
      <p:sp>
        <p:nvSpPr>
          <p:cNvPr id="1173" name="Google Shape;1173;g2402d2dd8d4_3_725"/>
          <p:cNvSpPr/>
          <p:nvPr/>
        </p:nvSpPr>
        <p:spPr>
          <a:xfrm>
            <a:off x="5949350" y="358173"/>
            <a:ext cx="2215800" cy="4617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KPMG: D</a:t>
            </a:r>
            <a:r>
              <a:rPr lang="en" sz="1500" b="1">
                <a:solidFill>
                  <a:srgbClr val="FFFFFF"/>
                </a:solidFill>
                <a:latin typeface="Libre Franklin"/>
                <a:ea typeface="Libre Franklin"/>
                <a:cs typeface="Libre Franklin"/>
                <a:sym typeface="Libre Franklin"/>
              </a:rPr>
              <a:t>IGITAL TWIN</a:t>
            </a:r>
            <a:r>
              <a:rPr lang="en" sz="1500" b="1" i="0" u="none" strike="noStrike" cap="none">
                <a:solidFill>
                  <a:srgbClr val="FFFFFF"/>
                </a:solidFill>
                <a:latin typeface="Libre Franklin"/>
                <a:ea typeface="Libre Franklin"/>
                <a:cs typeface="Libre Franklin"/>
                <a:sym typeface="Libre Franklin"/>
              </a:rPr>
              <a:t> SOLUTION</a:t>
            </a:r>
            <a:endParaRPr sz="1500" b="1" i="0" u="none" strike="noStrike" cap="none">
              <a:solidFill>
                <a:srgbClr val="FFFFFF"/>
              </a:solidFill>
              <a:latin typeface="Libre Franklin"/>
              <a:ea typeface="Libre Franklin"/>
              <a:cs typeface="Libre Franklin"/>
              <a:sym typeface="Libre Franklin"/>
            </a:endParaRPr>
          </a:p>
        </p:txBody>
      </p:sp>
      <p:sp>
        <p:nvSpPr>
          <p:cNvPr id="1174" name="Google Shape;1174;g2402d2dd8d4_3_725"/>
          <p:cNvSpPr txBox="1"/>
          <p:nvPr/>
        </p:nvSpPr>
        <p:spPr>
          <a:xfrm>
            <a:off x="5839970" y="957854"/>
            <a:ext cx="3269100" cy="646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Identified and organized acquired data sources for planning, execution and quality. </a:t>
            </a:r>
            <a:endParaRPr>
              <a:latin typeface="Libre Franklin"/>
              <a:ea typeface="Libre Franklin"/>
              <a:cs typeface="Libre Franklin"/>
              <a:sym typeface="Libre Franklin"/>
            </a:endParaRPr>
          </a:p>
        </p:txBody>
      </p:sp>
      <p:sp>
        <p:nvSpPr>
          <p:cNvPr id="1175" name="Google Shape;1175;g2402d2dd8d4_3_725"/>
          <p:cNvSpPr txBox="1"/>
          <p:nvPr/>
        </p:nvSpPr>
        <p:spPr>
          <a:xfrm>
            <a:off x="5843432" y="1741074"/>
            <a:ext cx="3300567"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Built multistep predictive models using advanced </a:t>
            </a:r>
            <a:r>
              <a:rPr lang="en" sz="1200" b="1">
                <a:solidFill>
                  <a:schemeClr val="dk1"/>
                </a:solidFill>
                <a:latin typeface="Libre Franklin"/>
                <a:ea typeface="Libre Franklin"/>
                <a:cs typeface="Libre Franklin"/>
                <a:sym typeface="Libre Franklin"/>
              </a:rPr>
              <a:t>machine learning</a:t>
            </a:r>
            <a:r>
              <a:rPr lang="en" sz="1200" b="1" i="0" u="none" strike="noStrike" cap="none">
                <a:solidFill>
                  <a:schemeClr val="dk1"/>
                </a:solidFill>
                <a:latin typeface="Libre Franklin"/>
                <a:ea typeface="Libre Franklin"/>
                <a:cs typeface="Libre Franklin"/>
                <a:sym typeface="Libre Franklin"/>
              </a:rPr>
              <a:t> algorithms.</a:t>
            </a:r>
            <a:endParaRPr>
              <a:latin typeface="Libre Franklin"/>
              <a:ea typeface="Libre Franklin"/>
              <a:cs typeface="Libre Franklin"/>
              <a:sym typeface="Libre Franklin"/>
            </a:endParaRPr>
          </a:p>
        </p:txBody>
      </p:sp>
      <p:sp>
        <p:nvSpPr>
          <p:cNvPr id="1176" name="Google Shape;1176;g2402d2dd8d4_3_725"/>
          <p:cNvSpPr txBox="1"/>
          <p:nvPr/>
        </p:nvSpPr>
        <p:spPr>
          <a:xfrm>
            <a:off x="5868469" y="2339628"/>
            <a:ext cx="3213300" cy="864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12700" lvl="0" indent="0" algn="l" rtl="0">
              <a:lnSpc>
                <a:spcPct val="106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D</a:t>
            </a:r>
            <a:r>
              <a:rPr lang="en" sz="1200" b="1">
                <a:solidFill>
                  <a:schemeClr val="dk1"/>
                </a:solidFill>
                <a:latin typeface="Libre Franklin"/>
                <a:ea typeface="Libre Franklin"/>
                <a:cs typeface="Libre Franklin"/>
                <a:sym typeface="Libre Franklin"/>
              </a:rPr>
              <a:t>igital twin</a:t>
            </a:r>
            <a:r>
              <a:rPr lang="en" sz="1200" b="1" i="0" u="none" strike="noStrike" cap="none">
                <a:solidFill>
                  <a:schemeClr val="dk1"/>
                </a:solidFill>
                <a:latin typeface="Libre Franklin"/>
                <a:ea typeface="Libre Franklin"/>
                <a:cs typeface="Libre Franklin"/>
                <a:sym typeface="Libre Franklin"/>
              </a:rPr>
              <a:t> transformed Company X from reactive to proactive execution through intuitive, easy to use problem solving tools and data.</a:t>
            </a:r>
            <a:endParaRPr>
              <a:latin typeface="Libre Franklin"/>
              <a:ea typeface="Libre Franklin"/>
              <a:cs typeface="Libre Franklin"/>
              <a:sym typeface="Libre Franklin"/>
            </a:endParaRPr>
          </a:p>
        </p:txBody>
      </p:sp>
      <p:sp>
        <p:nvSpPr>
          <p:cNvPr id="1177" name="Google Shape;1177;g2402d2dd8d4_3_725"/>
          <p:cNvSpPr txBox="1"/>
          <p:nvPr/>
        </p:nvSpPr>
        <p:spPr>
          <a:xfrm>
            <a:off x="5881535" y="3340408"/>
            <a:ext cx="3213300" cy="646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Understand, prioritize, operationalize avenues for performance improvement of lead times service and cost to produce.</a:t>
            </a:r>
            <a:endParaRPr>
              <a:latin typeface="Libre Franklin"/>
              <a:ea typeface="Libre Franklin"/>
              <a:cs typeface="Libre Franklin"/>
              <a:sym typeface="Libre Franklin"/>
            </a:endParaRPr>
          </a:p>
        </p:txBody>
      </p:sp>
      <p:sp>
        <p:nvSpPr>
          <p:cNvPr id="1178" name="Google Shape;1178;g2402d2dd8d4_3_725"/>
          <p:cNvSpPr txBox="1"/>
          <p:nvPr/>
        </p:nvSpPr>
        <p:spPr>
          <a:xfrm>
            <a:off x="5895689" y="4123626"/>
            <a:ext cx="3213300" cy="646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Obtain outcome predictions for duration, yield &amp; rejection, and KPI’s. Reduced step predicted duration by &gt;40%</a:t>
            </a:r>
            <a:endParaRPr>
              <a:latin typeface="Libre Franklin"/>
              <a:ea typeface="Libre Franklin"/>
              <a:cs typeface="Libre Franklin"/>
              <a:sym typeface="Libre Frankli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pic>
        <p:nvPicPr>
          <p:cNvPr id="1183" name="Google Shape;1183;g2402d2dd8d4_3_771"/>
          <p:cNvPicPr preferRelativeResize="0"/>
          <p:nvPr/>
        </p:nvPicPr>
        <p:blipFill rotWithShape="1">
          <a:blip r:embed="rId3">
            <a:alphaModFix/>
          </a:blip>
          <a:srcRect/>
          <a:stretch/>
        </p:blipFill>
        <p:spPr>
          <a:xfrm>
            <a:off x="3408375" y="3149450"/>
            <a:ext cx="5448550" cy="1443350"/>
          </a:xfrm>
          <a:prstGeom prst="rect">
            <a:avLst/>
          </a:prstGeom>
          <a:noFill/>
          <a:ln>
            <a:noFill/>
          </a:ln>
        </p:spPr>
      </p:pic>
      <p:sp>
        <p:nvSpPr>
          <p:cNvPr id="1184" name="Google Shape;1184;g2402d2dd8d4_3_771"/>
          <p:cNvSpPr txBox="1"/>
          <p:nvPr/>
        </p:nvSpPr>
        <p:spPr>
          <a:xfrm>
            <a:off x="3355850" y="4528901"/>
            <a:ext cx="5553600" cy="5539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22222"/>
                </a:solidFill>
                <a:highlight>
                  <a:srgbClr val="FFFFFF"/>
                </a:highlight>
                <a:latin typeface="Calibri"/>
                <a:ea typeface="Calibri"/>
                <a:cs typeface="Calibri"/>
                <a:sym typeface="Calibri"/>
              </a:rPr>
              <a:t>A virtual breast model (</a:t>
            </a:r>
            <a:r>
              <a:rPr lang="en" sz="1200" b="0" i="0" u="none" strike="noStrike" cap="none">
                <a:solidFill>
                  <a:srgbClr val="222222"/>
                </a:solidFill>
                <a:latin typeface="Calibri"/>
                <a:ea typeface="Calibri"/>
                <a:cs typeface="Calibri"/>
                <a:sym typeface="Calibri"/>
              </a:rPr>
              <a:t>a</a:t>
            </a:r>
            <a:r>
              <a:rPr lang="en" sz="1200" b="0" i="0" u="none" strike="noStrike" cap="none">
                <a:solidFill>
                  <a:srgbClr val="222222"/>
                </a:solidFill>
                <a:highlight>
                  <a:srgbClr val="FFFFFF"/>
                </a:highlight>
                <a:latin typeface="Calibri"/>
                <a:ea typeface="Calibri"/>
                <a:cs typeface="Calibri"/>
                <a:sym typeface="Calibri"/>
              </a:rPr>
              <a:t>) corresponding mammography (</a:t>
            </a:r>
            <a:r>
              <a:rPr lang="en" sz="1200" b="0" i="0" u="none" strike="noStrike" cap="none">
                <a:solidFill>
                  <a:srgbClr val="222222"/>
                </a:solidFill>
                <a:latin typeface="Calibri"/>
                <a:ea typeface="Calibri"/>
                <a:cs typeface="Calibri"/>
                <a:sym typeface="Calibri"/>
              </a:rPr>
              <a:t>b</a:t>
            </a:r>
            <a:r>
              <a:rPr lang="en" sz="1200" b="0" i="0" u="none" strike="noStrike" cap="none">
                <a:solidFill>
                  <a:srgbClr val="222222"/>
                </a:solidFill>
                <a:highlight>
                  <a:srgbClr val="FFFFFF"/>
                </a:highlight>
                <a:latin typeface="Calibri"/>
                <a:ea typeface="Calibri"/>
                <a:cs typeface="Calibri"/>
                <a:sym typeface="Calibri"/>
              </a:rPr>
              <a:t>) and DBT (</a:t>
            </a:r>
            <a:r>
              <a:rPr lang="en" sz="1200" b="0" i="0" u="none" strike="noStrike" cap="none">
                <a:solidFill>
                  <a:srgbClr val="222222"/>
                </a:solidFill>
                <a:latin typeface="Calibri"/>
                <a:ea typeface="Calibri"/>
                <a:cs typeface="Calibri"/>
                <a:sym typeface="Calibri"/>
              </a:rPr>
              <a:t>c</a:t>
            </a:r>
            <a:r>
              <a:rPr lang="en" sz="1200" b="0" i="0" u="none" strike="noStrike" cap="none">
                <a:solidFill>
                  <a:srgbClr val="222222"/>
                </a:solidFill>
                <a:highlight>
                  <a:srgbClr val="FFFFFF"/>
                </a:highlight>
                <a:latin typeface="Calibri"/>
                <a:ea typeface="Calibri"/>
                <a:cs typeface="Calibri"/>
                <a:sym typeface="Calibri"/>
              </a:rPr>
              <a:t>) images simulated with a digital twin of a clinical X-ray imaging device.</a:t>
            </a:r>
            <a:endParaRPr sz="1400" b="0" i="0" u="none" strike="noStrike" cap="none">
              <a:solidFill>
                <a:srgbClr val="000000"/>
              </a:solidFill>
              <a:latin typeface="Calibri"/>
              <a:ea typeface="Calibri"/>
              <a:cs typeface="Calibri"/>
              <a:sym typeface="Calibri"/>
            </a:endParaRPr>
          </a:p>
        </p:txBody>
      </p:sp>
      <p:sp>
        <p:nvSpPr>
          <p:cNvPr id="1185" name="Google Shape;1185;g2402d2dd8d4_3_771"/>
          <p:cNvSpPr txBox="1"/>
          <p:nvPr/>
        </p:nvSpPr>
        <p:spPr>
          <a:xfrm>
            <a:off x="4237687" y="2251957"/>
            <a:ext cx="4872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222222"/>
                </a:solidFill>
                <a:highlight>
                  <a:srgbClr val="FFFFFF"/>
                </a:highlight>
                <a:latin typeface="Libre Franklin"/>
                <a:ea typeface="Libre Franklin"/>
                <a:cs typeface="Libre Franklin"/>
                <a:sym typeface="Libre Franklin"/>
              </a:rPr>
              <a:t>The increased lesion detectability of DBT in the VICTRE trial was consistent with the results from a comparative trial using human patients and radiologists that was submitted to the FDA in a pre-market application for approval of a DBT device. </a:t>
            </a:r>
            <a:endParaRPr sz="1100" b="1" i="0" u="none" strike="noStrike" cap="none">
              <a:solidFill>
                <a:srgbClr val="000000"/>
              </a:solidFill>
              <a:latin typeface="Libre Franklin"/>
              <a:ea typeface="Libre Franklin"/>
              <a:cs typeface="Libre Franklin"/>
              <a:sym typeface="Libre Franklin"/>
            </a:endParaRPr>
          </a:p>
        </p:txBody>
      </p:sp>
      <p:sp>
        <p:nvSpPr>
          <p:cNvPr id="1186" name="Google Shape;1186;g2402d2dd8d4_3_771"/>
          <p:cNvSpPr txBox="1"/>
          <p:nvPr/>
        </p:nvSpPr>
        <p:spPr>
          <a:xfrm>
            <a:off x="90975" y="1076155"/>
            <a:ext cx="36639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222222"/>
                </a:solidFill>
                <a:highlight>
                  <a:schemeClr val="lt1"/>
                </a:highlight>
                <a:latin typeface="Libre Franklin"/>
                <a:ea typeface="Libre Franklin"/>
                <a:cs typeface="Libre Franklin"/>
                <a:sym typeface="Libre Franklin"/>
              </a:rPr>
              <a:t>FDA team simulated the Virtual Imaging Clinical Trial for Regulatory Evaluation (VICTRE) study for digital breast examinations.</a:t>
            </a:r>
            <a:endParaRPr sz="1100" b="1" i="0" u="none" strike="noStrike" cap="none">
              <a:solidFill>
                <a:srgbClr val="000000"/>
              </a:solidFill>
              <a:latin typeface="Libre Franklin"/>
              <a:ea typeface="Libre Franklin"/>
              <a:cs typeface="Libre Franklin"/>
              <a:sym typeface="Libre Franklin"/>
            </a:endParaRPr>
          </a:p>
        </p:txBody>
      </p:sp>
      <p:sp>
        <p:nvSpPr>
          <p:cNvPr id="1187" name="Google Shape;1187;g2402d2dd8d4_3_771"/>
          <p:cNvSpPr txBox="1"/>
          <p:nvPr/>
        </p:nvSpPr>
        <p:spPr>
          <a:xfrm>
            <a:off x="90966" y="2342335"/>
            <a:ext cx="3324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222222"/>
                </a:solidFill>
                <a:highlight>
                  <a:schemeClr val="lt1"/>
                </a:highlight>
                <a:latin typeface="Libre Franklin"/>
                <a:ea typeface="Libre Franklin"/>
                <a:cs typeface="Libre Franklin"/>
                <a:sym typeface="Libre Franklin"/>
              </a:rPr>
              <a:t>2,986 in silico patients created to evaluate performance of Digital Breast Tomosynthesis (DBT) as a replacement of full-field digital mammography</a:t>
            </a:r>
            <a:endParaRPr sz="1100" b="1" i="0" u="none" strike="noStrike" cap="none">
              <a:solidFill>
                <a:srgbClr val="000000"/>
              </a:solidFill>
              <a:latin typeface="Libre Franklin"/>
              <a:ea typeface="Libre Franklin"/>
              <a:cs typeface="Libre Franklin"/>
              <a:sym typeface="Libre Franklin"/>
            </a:endParaRPr>
          </a:p>
        </p:txBody>
      </p:sp>
      <p:sp>
        <p:nvSpPr>
          <p:cNvPr id="1188" name="Google Shape;1188;g2402d2dd8d4_3_771"/>
          <p:cNvSpPr txBox="1"/>
          <p:nvPr/>
        </p:nvSpPr>
        <p:spPr>
          <a:xfrm>
            <a:off x="90975" y="3855381"/>
            <a:ext cx="2976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222222"/>
                </a:solidFill>
                <a:highlight>
                  <a:schemeClr val="lt1"/>
                </a:highlight>
                <a:latin typeface="Libre Franklin"/>
                <a:ea typeface="Libre Franklin"/>
                <a:cs typeface="Libre Franklin"/>
                <a:sym typeface="Libre Franklin"/>
              </a:rPr>
              <a:t>Study demonstrated that simulation tools may be viable sources of evidence for regulatory evaluation of imaging devices.</a:t>
            </a:r>
            <a:endParaRPr sz="1100" b="1" i="0" u="none" strike="noStrike" cap="none">
              <a:solidFill>
                <a:srgbClr val="000000"/>
              </a:solidFill>
              <a:latin typeface="Libre Franklin"/>
              <a:ea typeface="Libre Franklin"/>
              <a:cs typeface="Libre Franklin"/>
              <a:sym typeface="Libre Franklin"/>
            </a:endParaRPr>
          </a:p>
        </p:txBody>
      </p:sp>
      <p:sp>
        <p:nvSpPr>
          <p:cNvPr id="1189" name="Google Shape;1189;g2402d2dd8d4_3_771"/>
          <p:cNvSpPr txBox="1"/>
          <p:nvPr/>
        </p:nvSpPr>
        <p:spPr>
          <a:xfrm>
            <a:off x="4313468" y="1061829"/>
            <a:ext cx="49140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222222"/>
                </a:solidFill>
                <a:highlight>
                  <a:schemeClr val="lt1"/>
                </a:highlight>
                <a:latin typeface="Libre Franklin"/>
                <a:ea typeface="Libre Franklin"/>
                <a:cs typeface="Libre Franklin"/>
                <a:sym typeface="Libre Franklin"/>
              </a:rPr>
              <a:t>The entire imaging chain was simulated and validated, including virtual patients with and without breast cancer, 2D and 3D X-ray mammographic image acquisition processes and image interpretation.</a:t>
            </a:r>
            <a:endParaRPr sz="1100" b="1" i="0" u="none" strike="noStrike" cap="none">
              <a:solidFill>
                <a:srgbClr val="000000"/>
              </a:solidFill>
              <a:latin typeface="Libre Franklin"/>
              <a:ea typeface="Libre Franklin"/>
              <a:cs typeface="Libre Franklin"/>
              <a:sym typeface="Libre Franklin"/>
            </a:endParaRPr>
          </a:p>
        </p:txBody>
      </p:sp>
      <p:sp>
        <p:nvSpPr>
          <p:cNvPr id="1190" name="Google Shape;1190;g2402d2dd8d4_3_771"/>
          <p:cNvSpPr/>
          <p:nvPr/>
        </p:nvSpPr>
        <p:spPr>
          <a:xfrm>
            <a:off x="240232" y="1727228"/>
            <a:ext cx="308700" cy="230400"/>
          </a:xfrm>
          <a:prstGeom prst="downArrow">
            <a:avLst>
              <a:gd name="adj1" fmla="val 50000"/>
              <a:gd name="adj2"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91" name="Google Shape;1191;g2402d2dd8d4_3_771"/>
          <p:cNvSpPr/>
          <p:nvPr/>
        </p:nvSpPr>
        <p:spPr>
          <a:xfrm>
            <a:off x="240233" y="3149461"/>
            <a:ext cx="308700" cy="306600"/>
          </a:xfrm>
          <a:prstGeom prst="downArrow">
            <a:avLst>
              <a:gd name="adj1" fmla="val 50000"/>
              <a:gd name="adj2"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192" name="Google Shape;1192;g2402d2dd8d4_3_771"/>
          <p:cNvCxnSpPr/>
          <p:nvPr/>
        </p:nvCxnSpPr>
        <p:spPr>
          <a:xfrm rot="10800000" flipH="1">
            <a:off x="1060592" y="981638"/>
            <a:ext cx="3540000" cy="2694900"/>
          </a:xfrm>
          <a:prstGeom prst="curvedConnector3">
            <a:avLst>
              <a:gd name="adj1" fmla="val 78970"/>
            </a:avLst>
          </a:prstGeom>
          <a:noFill/>
          <a:ln w="9525" cap="flat" cmpd="sng">
            <a:solidFill>
              <a:srgbClr val="3B7FF2"/>
            </a:solidFill>
            <a:prstDash val="solid"/>
            <a:round/>
            <a:headEnd type="none" w="sm" len="sm"/>
            <a:tailEnd type="triangle" w="med" len="med"/>
          </a:ln>
        </p:spPr>
      </p:cxnSp>
      <p:sp>
        <p:nvSpPr>
          <p:cNvPr id="1193" name="Google Shape;1193;g2402d2dd8d4_3_771"/>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t>41</a:t>
            </a:fld>
            <a:endParaRPr sz="1000"/>
          </a:p>
        </p:txBody>
      </p:sp>
      <p:sp>
        <p:nvSpPr>
          <p:cNvPr id="1194" name="Google Shape;1194;g2402d2dd8d4_3_771"/>
          <p:cNvSpPr/>
          <p:nvPr/>
        </p:nvSpPr>
        <p:spPr>
          <a:xfrm>
            <a:off x="197500" y="2028887"/>
            <a:ext cx="863100" cy="273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STEP 2</a:t>
            </a:r>
            <a:endParaRPr sz="1100" b="0" i="0" u="none" strike="noStrike" cap="none">
              <a:solidFill>
                <a:schemeClr val="dk1"/>
              </a:solidFill>
              <a:latin typeface="Libre Franklin"/>
              <a:ea typeface="Libre Franklin"/>
              <a:cs typeface="Libre Franklin"/>
              <a:sym typeface="Libre Franklin"/>
            </a:endParaRPr>
          </a:p>
        </p:txBody>
      </p:sp>
      <p:sp>
        <p:nvSpPr>
          <p:cNvPr id="1195" name="Google Shape;1195;g2402d2dd8d4_3_771"/>
          <p:cNvSpPr/>
          <p:nvPr/>
        </p:nvSpPr>
        <p:spPr>
          <a:xfrm>
            <a:off x="197500" y="787926"/>
            <a:ext cx="815700" cy="273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STEP 1</a:t>
            </a:r>
            <a:endParaRPr sz="1100" b="0" i="0" u="none" strike="noStrike" cap="none">
              <a:solidFill>
                <a:schemeClr val="dk1"/>
              </a:solidFill>
              <a:latin typeface="Libre Franklin"/>
              <a:ea typeface="Libre Franklin"/>
              <a:cs typeface="Libre Franklin"/>
              <a:sym typeface="Libre Franklin"/>
            </a:endParaRPr>
          </a:p>
        </p:txBody>
      </p:sp>
      <p:sp>
        <p:nvSpPr>
          <p:cNvPr id="1196" name="Google Shape;1196;g2402d2dd8d4_3_771"/>
          <p:cNvSpPr/>
          <p:nvPr/>
        </p:nvSpPr>
        <p:spPr>
          <a:xfrm>
            <a:off x="197500" y="3550375"/>
            <a:ext cx="863100" cy="273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STEP 3</a:t>
            </a:r>
            <a:endParaRPr sz="1100" b="0" i="0" u="none" strike="noStrike" cap="none">
              <a:solidFill>
                <a:schemeClr val="dk1"/>
              </a:solidFill>
              <a:latin typeface="Libre Franklin"/>
              <a:ea typeface="Libre Franklin"/>
              <a:cs typeface="Libre Franklin"/>
              <a:sym typeface="Libre Franklin"/>
            </a:endParaRPr>
          </a:p>
        </p:txBody>
      </p:sp>
      <p:sp>
        <p:nvSpPr>
          <p:cNvPr id="1197" name="Google Shape;1197;g2402d2dd8d4_3_771"/>
          <p:cNvSpPr/>
          <p:nvPr/>
        </p:nvSpPr>
        <p:spPr>
          <a:xfrm>
            <a:off x="4588550" y="787923"/>
            <a:ext cx="863100" cy="273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STEP 4</a:t>
            </a:r>
            <a:endParaRPr sz="1100" b="0" i="0" u="none" strike="noStrike" cap="none">
              <a:solidFill>
                <a:schemeClr val="dk1"/>
              </a:solidFill>
              <a:latin typeface="Libre Franklin"/>
              <a:ea typeface="Libre Franklin"/>
              <a:cs typeface="Libre Franklin"/>
              <a:sym typeface="Libre Franklin"/>
            </a:endParaRPr>
          </a:p>
        </p:txBody>
      </p:sp>
      <p:sp>
        <p:nvSpPr>
          <p:cNvPr id="1198" name="Google Shape;1198;g2402d2dd8d4_3_771"/>
          <p:cNvSpPr/>
          <p:nvPr/>
        </p:nvSpPr>
        <p:spPr>
          <a:xfrm>
            <a:off x="4529300" y="2043400"/>
            <a:ext cx="981600" cy="273900"/>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R</a:t>
            </a:r>
            <a:r>
              <a:rPr lang="en" sz="1000" b="1">
                <a:solidFill>
                  <a:schemeClr val="dk1"/>
                </a:solidFill>
                <a:latin typeface="Libre Franklin"/>
                <a:ea typeface="Libre Franklin"/>
                <a:cs typeface="Libre Franklin"/>
                <a:sym typeface="Libre Franklin"/>
              </a:rPr>
              <a:t>ESULTS</a:t>
            </a:r>
            <a:endParaRPr sz="1100" b="0" i="0" u="none" strike="noStrike" cap="none">
              <a:solidFill>
                <a:schemeClr val="dk1"/>
              </a:solidFill>
              <a:latin typeface="Libre Franklin"/>
              <a:ea typeface="Libre Franklin"/>
              <a:cs typeface="Libre Franklin"/>
              <a:sym typeface="Libre Franklin"/>
            </a:endParaRPr>
          </a:p>
        </p:txBody>
      </p:sp>
      <p:sp>
        <p:nvSpPr>
          <p:cNvPr id="1199" name="Google Shape;1199;g2402d2dd8d4_3_771"/>
          <p:cNvSpPr txBox="1"/>
          <p:nvPr/>
        </p:nvSpPr>
        <p:spPr>
          <a:xfrm>
            <a:off x="43854" y="40975"/>
            <a:ext cx="8865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Libre Franklin"/>
                <a:ea typeface="Libre Franklin"/>
                <a:cs typeface="Libre Franklin"/>
                <a:sym typeface="Libre Franklin"/>
              </a:rPr>
              <a:t>FDA APPROVES </a:t>
            </a:r>
            <a:r>
              <a:rPr lang="en" sz="2000" b="1">
                <a:solidFill>
                  <a:schemeClr val="dk1"/>
                </a:solidFill>
                <a:latin typeface="Libre Franklin"/>
                <a:ea typeface="Libre Franklin"/>
                <a:cs typeface="Libre Franklin"/>
                <a:sym typeface="Libre Franklin"/>
              </a:rPr>
              <a:t>DIGITAL TWIN</a:t>
            </a:r>
            <a:r>
              <a:rPr lang="en" sz="2000" b="1" i="0" u="none" strike="noStrike" cap="none">
                <a:solidFill>
                  <a:schemeClr val="dk1"/>
                </a:solidFill>
                <a:latin typeface="Libre Franklin"/>
                <a:ea typeface="Libre Franklin"/>
                <a:cs typeface="Libre Franklin"/>
                <a:sym typeface="Libre Franklin"/>
              </a:rPr>
              <a:t> FOR MAMMOGRAM TESTING</a:t>
            </a:r>
            <a:endParaRPr sz="2000" b="0"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2402d2dd8d4_3_800"/>
          <p:cNvSpPr/>
          <p:nvPr/>
        </p:nvSpPr>
        <p:spPr>
          <a:xfrm>
            <a:off x="2983832" y="67378"/>
            <a:ext cx="57900" cy="494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205" name="Google Shape;1205;g2402d2dd8d4_3_800"/>
          <p:cNvCxnSpPr/>
          <p:nvPr/>
        </p:nvCxnSpPr>
        <p:spPr>
          <a:xfrm>
            <a:off x="3792488" y="677968"/>
            <a:ext cx="28500" cy="4407900"/>
          </a:xfrm>
          <a:prstGeom prst="straightConnector1">
            <a:avLst/>
          </a:prstGeom>
          <a:noFill/>
          <a:ln w="22225" cap="flat" cmpd="sng">
            <a:solidFill>
              <a:schemeClr val="dk1"/>
            </a:solidFill>
            <a:prstDash val="solid"/>
            <a:round/>
            <a:headEnd type="none" w="sm" len="sm"/>
            <a:tailEnd type="none" w="sm" len="sm"/>
          </a:ln>
        </p:spPr>
      </p:cxnSp>
      <p:pic>
        <p:nvPicPr>
          <p:cNvPr id="1206" name="Google Shape;1206;g2402d2dd8d4_3_800" descr="5. Medtronic Spine | Orthopedic Design Technology"/>
          <p:cNvPicPr preferRelativeResize="0"/>
          <p:nvPr/>
        </p:nvPicPr>
        <p:blipFill rotWithShape="1">
          <a:blip r:embed="rId3">
            <a:alphaModFix/>
          </a:blip>
          <a:srcRect t="31699" b="28529"/>
          <a:stretch/>
        </p:blipFill>
        <p:spPr>
          <a:xfrm>
            <a:off x="26836" y="4762"/>
            <a:ext cx="2883451" cy="619932"/>
          </a:xfrm>
          <a:prstGeom prst="rect">
            <a:avLst/>
          </a:prstGeom>
          <a:noFill/>
          <a:ln>
            <a:noFill/>
          </a:ln>
        </p:spPr>
      </p:pic>
      <p:pic>
        <p:nvPicPr>
          <p:cNvPr id="1207" name="Google Shape;1207;g2402d2dd8d4_3_800" descr="Time To Market Icon. Simple Element from Intellectual Property Collection  Stock Vector - Illustration of business, increase: 179058340"/>
          <p:cNvPicPr preferRelativeResize="0"/>
          <p:nvPr/>
        </p:nvPicPr>
        <p:blipFill rotWithShape="1">
          <a:blip r:embed="rId4">
            <a:alphaModFix/>
          </a:blip>
          <a:srcRect l="11666" t="19118" r="9237" b="36147"/>
          <a:stretch/>
        </p:blipFill>
        <p:spPr>
          <a:xfrm>
            <a:off x="120582" y="1572190"/>
            <a:ext cx="1296246" cy="733086"/>
          </a:xfrm>
          <a:prstGeom prst="rect">
            <a:avLst/>
          </a:prstGeom>
          <a:noFill/>
          <a:ln>
            <a:noFill/>
          </a:ln>
        </p:spPr>
      </p:pic>
      <p:pic>
        <p:nvPicPr>
          <p:cNvPr id="1208" name="Google Shape;1208;g2402d2dd8d4_3_800" descr="Check Clipart Cost - Cost Of Quality Icon Transparent PNG - 600x600 - Free  Download on NicePNG"/>
          <p:cNvPicPr preferRelativeResize="0"/>
          <p:nvPr/>
        </p:nvPicPr>
        <p:blipFill rotWithShape="1">
          <a:blip r:embed="rId5">
            <a:alphaModFix/>
          </a:blip>
          <a:srcRect/>
          <a:stretch/>
        </p:blipFill>
        <p:spPr>
          <a:xfrm>
            <a:off x="234927" y="2434674"/>
            <a:ext cx="982198" cy="733086"/>
          </a:xfrm>
          <a:prstGeom prst="rect">
            <a:avLst/>
          </a:prstGeom>
          <a:noFill/>
          <a:ln>
            <a:noFill/>
          </a:ln>
        </p:spPr>
      </p:pic>
      <p:pic>
        <p:nvPicPr>
          <p:cNvPr id="1209" name="Google Shape;1209;g2402d2dd8d4_3_800" descr="Decisions Cliparts - Visuals for Decision-Making Processes"/>
          <p:cNvPicPr preferRelativeResize="0"/>
          <p:nvPr/>
        </p:nvPicPr>
        <p:blipFill rotWithShape="1">
          <a:blip r:embed="rId6">
            <a:alphaModFix/>
          </a:blip>
          <a:srcRect/>
          <a:stretch/>
        </p:blipFill>
        <p:spPr>
          <a:xfrm>
            <a:off x="277266" y="3309232"/>
            <a:ext cx="1018394" cy="808249"/>
          </a:xfrm>
          <a:prstGeom prst="rect">
            <a:avLst/>
          </a:prstGeom>
          <a:noFill/>
          <a:ln>
            <a:noFill/>
          </a:ln>
        </p:spPr>
      </p:pic>
      <p:pic>
        <p:nvPicPr>
          <p:cNvPr id="1210" name="Google Shape;1210;g2402d2dd8d4_3_800" descr="Digital Twins - DHL - Global"/>
          <p:cNvPicPr preferRelativeResize="0"/>
          <p:nvPr/>
        </p:nvPicPr>
        <p:blipFill rotWithShape="1">
          <a:blip r:embed="rId7">
            <a:alphaModFix/>
          </a:blip>
          <a:srcRect/>
          <a:stretch/>
        </p:blipFill>
        <p:spPr>
          <a:xfrm>
            <a:off x="4172876" y="1939798"/>
            <a:ext cx="4348645" cy="2700710"/>
          </a:xfrm>
          <a:prstGeom prst="rect">
            <a:avLst/>
          </a:prstGeom>
          <a:noFill/>
          <a:ln>
            <a:noFill/>
          </a:ln>
        </p:spPr>
      </p:pic>
      <p:sp>
        <p:nvSpPr>
          <p:cNvPr id="1211" name="Google Shape;1211;g2402d2dd8d4_3_800"/>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sz="1000"/>
              <a:t>42</a:t>
            </a:fld>
            <a:endParaRPr sz="1000"/>
          </a:p>
        </p:txBody>
      </p:sp>
      <p:sp>
        <p:nvSpPr>
          <p:cNvPr id="1212" name="Google Shape;1212;g2402d2dd8d4_3_800"/>
          <p:cNvSpPr txBox="1"/>
          <p:nvPr/>
        </p:nvSpPr>
        <p:spPr>
          <a:xfrm>
            <a:off x="3140095" y="98122"/>
            <a:ext cx="527671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Libre Franklin"/>
                <a:ea typeface="Libre Franklin"/>
                <a:cs typeface="Libre Franklin"/>
                <a:sym typeface="Libre Franklin"/>
              </a:rPr>
              <a:t>SUPPLY CHAIN EFFICIENCY</a:t>
            </a:r>
            <a:endParaRPr/>
          </a:p>
        </p:txBody>
      </p:sp>
      <p:sp>
        <p:nvSpPr>
          <p:cNvPr id="1213" name="Google Shape;1213;g2402d2dd8d4_3_800"/>
          <p:cNvSpPr/>
          <p:nvPr/>
        </p:nvSpPr>
        <p:spPr>
          <a:xfrm>
            <a:off x="5680196" y="1328322"/>
            <a:ext cx="2442368" cy="487736"/>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A supply chain digital twin</a:t>
            </a:r>
            <a:endParaRPr sz="1100" i="0" u="none" strike="noStrike" cap="none">
              <a:solidFill>
                <a:schemeClr val="dk1"/>
              </a:solidFill>
              <a:latin typeface="Libre Franklin"/>
              <a:ea typeface="Libre Franklin"/>
              <a:cs typeface="Libre Franklin"/>
              <a:sym typeface="Libre Franklin"/>
            </a:endParaRPr>
          </a:p>
        </p:txBody>
      </p:sp>
      <p:sp>
        <p:nvSpPr>
          <p:cNvPr id="1214" name="Google Shape;1214;g2402d2dd8d4_3_800"/>
          <p:cNvSpPr/>
          <p:nvPr/>
        </p:nvSpPr>
        <p:spPr>
          <a:xfrm>
            <a:off x="1529745" y="2557349"/>
            <a:ext cx="1909674" cy="487736"/>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Higher costs</a:t>
            </a:r>
            <a:endParaRPr sz="1000" i="0" u="none" strike="noStrike" cap="none">
              <a:solidFill>
                <a:srgbClr val="333333"/>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i="0" u="none" strike="noStrike" cap="none">
              <a:solidFill>
                <a:schemeClr val="dk1"/>
              </a:solidFill>
              <a:latin typeface="Libre Franklin"/>
              <a:ea typeface="Libre Franklin"/>
              <a:cs typeface="Libre Franklin"/>
              <a:sym typeface="Libre Franklin"/>
            </a:endParaRPr>
          </a:p>
        </p:txBody>
      </p:sp>
      <p:sp>
        <p:nvSpPr>
          <p:cNvPr id="1215" name="Google Shape;1215;g2402d2dd8d4_3_800"/>
          <p:cNvSpPr/>
          <p:nvPr/>
        </p:nvSpPr>
        <p:spPr>
          <a:xfrm>
            <a:off x="1529745" y="3464317"/>
            <a:ext cx="1909674" cy="487736"/>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Slower decision making</a:t>
            </a:r>
            <a:endParaRPr sz="1000" i="0" u="none" strike="noStrike" cap="none">
              <a:solidFill>
                <a:srgbClr val="333333"/>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i="0" u="none" strike="noStrike" cap="none">
              <a:solidFill>
                <a:schemeClr val="dk1"/>
              </a:solidFill>
              <a:latin typeface="Libre Franklin"/>
              <a:ea typeface="Libre Franklin"/>
              <a:cs typeface="Libre Franklin"/>
              <a:sym typeface="Libre Franklin"/>
            </a:endParaRPr>
          </a:p>
        </p:txBody>
      </p:sp>
      <p:sp>
        <p:nvSpPr>
          <p:cNvPr id="1216" name="Google Shape;1216;g2402d2dd8d4_3_800"/>
          <p:cNvSpPr/>
          <p:nvPr/>
        </p:nvSpPr>
        <p:spPr>
          <a:xfrm>
            <a:off x="1597000" y="970625"/>
            <a:ext cx="1707600" cy="4947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PAIN POINTS</a:t>
            </a:r>
            <a:endParaRPr sz="1500" b="1" i="0" u="none" strike="noStrike" cap="none">
              <a:solidFill>
                <a:srgbClr val="FFFFFF"/>
              </a:solidFill>
              <a:latin typeface="Libre Franklin"/>
              <a:ea typeface="Libre Franklin"/>
              <a:cs typeface="Libre Franklin"/>
              <a:sym typeface="Libre Franklin"/>
            </a:endParaRPr>
          </a:p>
        </p:txBody>
      </p:sp>
      <p:sp>
        <p:nvSpPr>
          <p:cNvPr id="1217" name="Google Shape;1217;g2402d2dd8d4_3_800"/>
          <p:cNvSpPr/>
          <p:nvPr/>
        </p:nvSpPr>
        <p:spPr>
          <a:xfrm>
            <a:off x="5936525" y="705349"/>
            <a:ext cx="1707600" cy="4878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Libre Franklin"/>
                <a:ea typeface="Libre Franklin"/>
                <a:cs typeface="Libre Franklin"/>
                <a:sym typeface="Libre Franklin"/>
              </a:rPr>
              <a:t>SOLUTION</a:t>
            </a:r>
            <a:endParaRPr sz="1500" b="1" i="0" u="none" strike="noStrike" cap="none">
              <a:solidFill>
                <a:srgbClr val="FFFFFF"/>
              </a:solidFill>
              <a:latin typeface="Libre Franklin"/>
              <a:ea typeface="Libre Franklin"/>
              <a:cs typeface="Libre Franklin"/>
              <a:sym typeface="Libre Franklin"/>
            </a:endParaRPr>
          </a:p>
        </p:txBody>
      </p:sp>
      <p:sp>
        <p:nvSpPr>
          <p:cNvPr id="1218" name="Google Shape;1218;g2402d2dd8d4_3_800"/>
          <p:cNvSpPr/>
          <p:nvPr/>
        </p:nvSpPr>
        <p:spPr>
          <a:xfrm>
            <a:off x="1529745" y="1777690"/>
            <a:ext cx="1909674" cy="487736"/>
          </a:xfrm>
          <a:prstGeom prst="rect">
            <a:avLst/>
          </a:prstGeom>
          <a:noFill/>
          <a:ln w="19050" cap="flat" cmpd="sng">
            <a:solidFill>
              <a:schemeClr val="dk2"/>
            </a:solidFill>
            <a:prstDash val="solid"/>
            <a:round/>
            <a:headEnd type="none" w="sm" len="sm"/>
            <a:tailEnd type="none" w="sm" len="sm"/>
          </a:ln>
        </p:spPr>
        <p:txBody>
          <a:bodyPr spcFirstLastPara="1" wrap="square" lIns="182875" tIns="182875" rIns="182875" bIns="182875" anchor="t"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chemeClr val="dk1"/>
                </a:solidFill>
                <a:latin typeface="Libre Franklin"/>
                <a:ea typeface="Libre Franklin"/>
                <a:cs typeface="Libre Franklin"/>
                <a:sym typeface="Libre Franklin"/>
              </a:rPr>
              <a:t>Slower time to market</a:t>
            </a:r>
            <a:endParaRPr sz="1000" i="0" u="none" strike="noStrike" cap="none">
              <a:solidFill>
                <a:srgbClr val="333333"/>
              </a:solidFill>
              <a:latin typeface="Libre Franklin"/>
              <a:ea typeface="Libre Franklin"/>
              <a:cs typeface="Libre Franklin"/>
              <a:sym typeface="Libre Franklin"/>
            </a:endParaRPr>
          </a:p>
          <a:p>
            <a:pPr marL="0" marR="0" lvl="0" indent="0" algn="l" rtl="0">
              <a:lnSpc>
                <a:spcPct val="90000"/>
              </a:lnSpc>
              <a:spcBef>
                <a:spcPts val="200"/>
              </a:spcBef>
              <a:spcAft>
                <a:spcPts val="0"/>
              </a:spcAft>
              <a:buClr>
                <a:srgbClr val="000000"/>
              </a:buClr>
              <a:buSzPts val="1100"/>
              <a:buFont typeface="Arial"/>
              <a:buNone/>
            </a:pPr>
            <a:endParaRPr sz="1100"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cxnSp>
        <p:nvCxnSpPr>
          <p:cNvPr id="1224" name="Google Shape;1224;g2402d2dd8d4_3_827"/>
          <p:cNvCxnSpPr/>
          <p:nvPr/>
        </p:nvCxnSpPr>
        <p:spPr>
          <a:xfrm>
            <a:off x="4717135" y="581716"/>
            <a:ext cx="28500" cy="4407900"/>
          </a:xfrm>
          <a:prstGeom prst="straightConnector1">
            <a:avLst/>
          </a:prstGeom>
          <a:noFill/>
          <a:ln w="22225" cap="flat" cmpd="sng">
            <a:solidFill>
              <a:schemeClr val="dk1"/>
            </a:solidFill>
            <a:prstDash val="solid"/>
            <a:round/>
            <a:headEnd type="none" w="sm" len="sm"/>
            <a:tailEnd type="none" w="sm" len="sm"/>
          </a:ln>
        </p:spPr>
      </p:cxnSp>
      <p:pic>
        <p:nvPicPr>
          <p:cNvPr id="1225" name="Google Shape;1225;g2402d2dd8d4_3_827" descr="What is a digital twin and why it's important to IoT | Network World"/>
          <p:cNvPicPr preferRelativeResize="0"/>
          <p:nvPr/>
        </p:nvPicPr>
        <p:blipFill rotWithShape="1">
          <a:blip r:embed="rId3">
            <a:alphaModFix/>
          </a:blip>
          <a:srcRect/>
          <a:stretch/>
        </p:blipFill>
        <p:spPr>
          <a:xfrm>
            <a:off x="2968780" y="1595573"/>
            <a:ext cx="1333428" cy="888954"/>
          </a:xfrm>
          <a:prstGeom prst="rect">
            <a:avLst/>
          </a:prstGeom>
          <a:noFill/>
          <a:ln>
            <a:noFill/>
          </a:ln>
        </p:spPr>
      </p:pic>
      <p:sp>
        <p:nvSpPr>
          <p:cNvPr id="1226" name="Google Shape;1226;g2402d2dd8d4_3_827"/>
          <p:cNvSpPr txBox="1"/>
          <p:nvPr/>
        </p:nvSpPr>
        <p:spPr>
          <a:xfrm>
            <a:off x="91750" y="3712225"/>
            <a:ext cx="2605800" cy="110824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A1A1A"/>
                </a:solidFill>
                <a:latin typeface="Calibri"/>
                <a:ea typeface="Calibri"/>
                <a:cs typeface="Calibri"/>
                <a:sym typeface="Calibri"/>
              </a:rPr>
              <a:t>A control tower- Lastly, to ensure that the supply chain actually keeps running as intended, Medtronic uses the control tower: “You can’t view these as three separate elements. Together, they form part of a digital ecosystem</a:t>
            </a:r>
            <a:endParaRPr sz="1100" b="1" i="0" u="none" strike="noStrike" cap="none">
              <a:solidFill>
                <a:srgbClr val="1A1A1A"/>
              </a:solidFill>
              <a:latin typeface="Calibri"/>
              <a:ea typeface="Calibri"/>
              <a:cs typeface="Calibri"/>
              <a:sym typeface="Calibri"/>
            </a:endParaRPr>
          </a:p>
        </p:txBody>
      </p:sp>
      <p:sp>
        <p:nvSpPr>
          <p:cNvPr id="1227" name="Google Shape;1227;g2402d2dd8d4_3_827"/>
          <p:cNvSpPr txBox="1"/>
          <p:nvPr/>
        </p:nvSpPr>
        <p:spPr>
          <a:xfrm>
            <a:off x="42251" y="1672875"/>
            <a:ext cx="2686800" cy="76959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A1A1A"/>
                </a:solidFill>
                <a:latin typeface="Calibri"/>
                <a:ea typeface="Calibri"/>
                <a:cs typeface="Calibri"/>
                <a:sym typeface="Calibri"/>
              </a:rPr>
              <a:t>A digital twin- enables Medtronic to make the trade-offs and analyse the scenarios needed to support better decision-making about the supply chain setup.</a:t>
            </a:r>
            <a:endParaRPr sz="1100" b="1" i="0" u="none" strike="noStrike" cap="none">
              <a:solidFill>
                <a:srgbClr val="000000"/>
              </a:solidFill>
              <a:latin typeface="Calibri"/>
              <a:ea typeface="Calibri"/>
              <a:cs typeface="Calibri"/>
              <a:sym typeface="Calibri"/>
            </a:endParaRPr>
          </a:p>
        </p:txBody>
      </p:sp>
      <p:sp>
        <p:nvSpPr>
          <p:cNvPr id="1228" name="Google Shape;1228;g2402d2dd8d4_3_827"/>
          <p:cNvSpPr txBox="1"/>
          <p:nvPr/>
        </p:nvSpPr>
        <p:spPr>
          <a:xfrm>
            <a:off x="51250" y="2821800"/>
            <a:ext cx="2686800" cy="60026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A1A1A"/>
                </a:solidFill>
                <a:latin typeface="Calibri"/>
                <a:ea typeface="Calibri"/>
                <a:cs typeface="Calibri"/>
                <a:sym typeface="Calibri"/>
              </a:rPr>
              <a:t>Integrated business planning (IBP)- in order to get a grip on and adequately respond to the rapidly changing demand. </a:t>
            </a:r>
            <a:endParaRPr sz="1100" b="1" i="0" u="none" strike="noStrike" cap="none">
              <a:solidFill>
                <a:srgbClr val="000000"/>
              </a:solidFill>
              <a:latin typeface="Calibri"/>
              <a:ea typeface="Calibri"/>
              <a:cs typeface="Calibri"/>
              <a:sym typeface="Calibri"/>
            </a:endParaRPr>
          </a:p>
        </p:txBody>
      </p:sp>
      <p:pic>
        <p:nvPicPr>
          <p:cNvPr id="1229" name="Google Shape;1229;g2402d2dd8d4_3_827" descr="Metronome | Sales &amp; Operations Planning vs Integrated Business Planning:  Understanding the Differences"/>
          <p:cNvPicPr preferRelativeResize="0"/>
          <p:nvPr/>
        </p:nvPicPr>
        <p:blipFill rotWithShape="1">
          <a:blip r:embed="rId4">
            <a:alphaModFix/>
          </a:blip>
          <a:srcRect/>
          <a:stretch/>
        </p:blipFill>
        <p:spPr>
          <a:xfrm>
            <a:off x="2852472" y="2651032"/>
            <a:ext cx="1820056" cy="1023782"/>
          </a:xfrm>
          <a:prstGeom prst="rect">
            <a:avLst/>
          </a:prstGeom>
          <a:noFill/>
          <a:ln>
            <a:noFill/>
          </a:ln>
        </p:spPr>
      </p:pic>
      <p:pic>
        <p:nvPicPr>
          <p:cNvPr id="1230" name="Google Shape;1230;g2402d2dd8d4_3_827" descr="What is a Supply Chain Control Tower?"/>
          <p:cNvPicPr preferRelativeResize="0"/>
          <p:nvPr/>
        </p:nvPicPr>
        <p:blipFill rotWithShape="1">
          <a:blip r:embed="rId5">
            <a:alphaModFix/>
          </a:blip>
          <a:srcRect l="21877" r="18446"/>
          <a:stretch/>
        </p:blipFill>
        <p:spPr>
          <a:xfrm>
            <a:off x="2904499" y="3799233"/>
            <a:ext cx="1767823" cy="1184930"/>
          </a:xfrm>
          <a:prstGeom prst="rect">
            <a:avLst/>
          </a:prstGeom>
          <a:noFill/>
          <a:ln>
            <a:noFill/>
          </a:ln>
        </p:spPr>
      </p:pic>
      <p:pic>
        <p:nvPicPr>
          <p:cNvPr id="1231" name="Google Shape;1231;g2402d2dd8d4_3_827" descr="Diagram of supply chain management illustration Stock Vector Image &amp; Art -  Alamy"/>
          <p:cNvPicPr preferRelativeResize="0"/>
          <p:nvPr/>
        </p:nvPicPr>
        <p:blipFill rotWithShape="1">
          <a:blip r:embed="rId6">
            <a:alphaModFix/>
          </a:blip>
          <a:srcRect t="12821" b="7095"/>
          <a:stretch/>
        </p:blipFill>
        <p:spPr>
          <a:xfrm>
            <a:off x="4807965" y="1118531"/>
            <a:ext cx="1996840" cy="3404308"/>
          </a:xfrm>
          <a:prstGeom prst="rect">
            <a:avLst/>
          </a:prstGeom>
          <a:noFill/>
          <a:ln>
            <a:noFill/>
          </a:ln>
        </p:spPr>
      </p:pic>
      <p:sp>
        <p:nvSpPr>
          <p:cNvPr id="1232" name="Google Shape;1232;g2402d2dd8d4_3_827"/>
          <p:cNvSpPr txBox="1">
            <a:spLocks noGrp="1"/>
          </p:cNvSpPr>
          <p:nvPr>
            <p:ph type="sldNum" idx="12"/>
          </p:nvPr>
        </p:nvSpPr>
        <p:spPr>
          <a:xfrm>
            <a:off x="6972585" y="4789732"/>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t>43</a:t>
            </a:fld>
            <a:endParaRPr/>
          </a:p>
        </p:txBody>
      </p:sp>
      <p:sp>
        <p:nvSpPr>
          <p:cNvPr id="1233" name="Google Shape;1233;g2402d2dd8d4_3_827"/>
          <p:cNvSpPr txBox="1"/>
          <p:nvPr/>
        </p:nvSpPr>
        <p:spPr>
          <a:xfrm>
            <a:off x="0" y="1152069"/>
            <a:ext cx="442686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For Medtronic, digitalization means implementing three elements</a:t>
            </a:r>
            <a:endParaRPr/>
          </a:p>
        </p:txBody>
      </p:sp>
      <p:sp>
        <p:nvSpPr>
          <p:cNvPr id="1234" name="Google Shape;1234;g2402d2dd8d4_3_827"/>
          <p:cNvSpPr txBox="1"/>
          <p:nvPr/>
        </p:nvSpPr>
        <p:spPr>
          <a:xfrm>
            <a:off x="6838170" y="1475604"/>
            <a:ext cx="2194765" cy="43084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A1A1A"/>
                </a:solidFill>
                <a:latin typeface="Calibri"/>
                <a:ea typeface="Calibri"/>
                <a:cs typeface="Calibri"/>
                <a:sym typeface="Calibri"/>
              </a:rPr>
              <a:t>FASTER DECISION MAKING</a:t>
            </a: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1A1A1A"/>
                </a:solidFill>
                <a:latin typeface="Calibri"/>
                <a:ea typeface="Calibri"/>
                <a:cs typeface="Calibri"/>
                <a:sym typeface="Calibri"/>
              </a:rPr>
              <a:t>Make decisions 33% faster</a:t>
            </a:r>
            <a:endParaRPr sz="1100" b="0" i="0" u="none" strike="noStrike" cap="none">
              <a:solidFill>
                <a:srgbClr val="000000"/>
              </a:solidFill>
              <a:latin typeface="Calibri"/>
              <a:ea typeface="Calibri"/>
              <a:cs typeface="Calibri"/>
              <a:sym typeface="Calibri"/>
            </a:endParaRPr>
          </a:p>
        </p:txBody>
      </p:sp>
      <p:sp>
        <p:nvSpPr>
          <p:cNvPr id="1235" name="Google Shape;1235;g2402d2dd8d4_3_827"/>
          <p:cNvSpPr txBox="1"/>
          <p:nvPr/>
        </p:nvSpPr>
        <p:spPr>
          <a:xfrm>
            <a:off x="6823322" y="2426502"/>
            <a:ext cx="2209613" cy="60012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REDUCTION IN INVENTORY</a:t>
            </a:r>
            <a:br>
              <a:rPr lang="en" sz="1100" b="1"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The company reduced its inventory value by $28 million</a:t>
            </a:r>
            <a:endParaRPr/>
          </a:p>
        </p:txBody>
      </p:sp>
      <p:sp>
        <p:nvSpPr>
          <p:cNvPr id="1236" name="Google Shape;1236;g2402d2dd8d4_3_827"/>
          <p:cNvSpPr txBox="1"/>
          <p:nvPr/>
        </p:nvSpPr>
        <p:spPr>
          <a:xfrm>
            <a:off x="6823321" y="3546676"/>
            <a:ext cx="2209613" cy="60012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Calibri"/>
                <a:ea typeface="Calibri"/>
                <a:cs typeface="Calibri"/>
                <a:sym typeface="Calibri"/>
              </a:rPr>
              <a:t>SAVING COSTS </a:t>
            </a: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The company saved us $55 million in costs </a:t>
            </a:r>
            <a:endParaRPr/>
          </a:p>
        </p:txBody>
      </p:sp>
      <p:sp>
        <p:nvSpPr>
          <p:cNvPr id="1237" name="Google Shape;1237;g2402d2dd8d4_3_827"/>
          <p:cNvSpPr/>
          <p:nvPr/>
        </p:nvSpPr>
        <p:spPr>
          <a:xfrm>
            <a:off x="722450" y="378723"/>
            <a:ext cx="2758800" cy="4635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TECH IMPLEMENTATION</a:t>
            </a:r>
            <a:endParaRPr sz="1500" b="0" i="0" u="none" strike="noStrike" cap="none">
              <a:solidFill>
                <a:srgbClr val="000000"/>
              </a:solidFill>
              <a:latin typeface="Franklin Gothic"/>
              <a:ea typeface="Franklin Gothic"/>
              <a:cs typeface="Franklin Gothic"/>
              <a:sym typeface="Franklin Gothic"/>
            </a:endParaRPr>
          </a:p>
        </p:txBody>
      </p:sp>
      <p:sp>
        <p:nvSpPr>
          <p:cNvPr id="1238" name="Google Shape;1238;g2402d2dd8d4_3_827"/>
          <p:cNvSpPr/>
          <p:nvPr/>
        </p:nvSpPr>
        <p:spPr>
          <a:xfrm>
            <a:off x="6964450" y="524750"/>
            <a:ext cx="1942200" cy="430800"/>
          </a:xfrm>
          <a:prstGeom prst="rect">
            <a:avLst/>
          </a:prstGeom>
          <a:solidFill>
            <a:schemeClr val="accent1"/>
          </a:solidFill>
          <a:ln>
            <a:noFill/>
          </a:ln>
        </p:spPr>
        <p:txBody>
          <a:bodyPr spcFirstLastPara="1" wrap="square" lIns="182875" tIns="228600" rIns="182875" bIns="22860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1" i="0" u="none" strike="noStrike" cap="none">
                <a:solidFill>
                  <a:srgbClr val="FFFFFF"/>
                </a:solidFill>
                <a:latin typeface="Franklin Gothic"/>
                <a:ea typeface="Franklin Gothic"/>
                <a:cs typeface="Franklin Gothic"/>
                <a:sym typeface="Franklin Gothic"/>
              </a:rPr>
              <a:t>IMPACT</a:t>
            </a:r>
            <a:endParaRPr sz="1500" b="0" i="0" u="none" strike="noStrike" cap="none">
              <a:solidFill>
                <a:srgbClr val="000000"/>
              </a:solidFill>
              <a:latin typeface="Franklin Gothic"/>
              <a:ea typeface="Franklin Gothic"/>
              <a:cs typeface="Franklin Gothic"/>
              <a:sym typeface="Frankli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g2402d2dd8d4_8_7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
              <a:t>44</a:t>
            </a:fld>
            <a:endParaRPr/>
          </a:p>
        </p:txBody>
      </p:sp>
      <p:sp>
        <p:nvSpPr>
          <p:cNvPr id="1244" name="Google Shape;1244;g2402d2dd8d4_8_76"/>
          <p:cNvSpPr txBox="1"/>
          <p:nvPr/>
        </p:nvSpPr>
        <p:spPr>
          <a:xfrm>
            <a:off x="1006867" y="1407154"/>
            <a:ext cx="7541233" cy="1569660"/>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strike="noStrike" cap="none">
                <a:solidFill>
                  <a:schemeClr val="dk1"/>
                </a:solidFill>
                <a:latin typeface="Libre Franklin"/>
                <a:ea typeface="Libre Franklin"/>
                <a:cs typeface="Libre Franklin"/>
                <a:sym typeface="Libre Franklin"/>
              </a:rPr>
              <a:t>IDENTIFICATION OF THE </a:t>
            </a:r>
            <a:br>
              <a:rPr lang="en" sz="1200" b="1" i="0" u="none" strike="noStrike" cap="none">
                <a:solidFill>
                  <a:schemeClr val="dk1"/>
                </a:solidFill>
                <a:latin typeface="Libre Franklin"/>
                <a:ea typeface="Libre Franklin"/>
                <a:cs typeface="Libre Franklin"/>
                <a:sym typeface="Libre Franklin"/>
              </a:rPr>
            </a:br>
            <a:r>
              <a:rPr lang="en" sz="3200" b="1" i="0" u="none" strike="noStrike" cap="none">
                <a:solidFill>
                  <a:schemeClr val="dk1"/>
                </a:solidFill>
                <a:latin typeface="Libre Franklin"/>
                <a:ea typeface="Libre Franklin"/>
                <a:cs typeface="Libre Franklin"/>
                <a:sym typeface="Libre Franklin"/>
              </a:rPr>
              <a:t>OPTIMUM IMPLEMENTATION ROADMAP</a:t>
            </a:r>
            <a:endParaRPr sz="3200" b="1"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2402d2dd8d4_3_865"/>
          <p:cNvPicPr preferRelativeResize="0"/>
          <p:nvPr/>
        </p:nvPicPr>
        <p:blipFill rotWithShape="1">
          <a:blip r:embed="rId3">
            <a:alphaModFix/>
          </a:blip>
          <a:srcRect/>
          <a:stretch/>
        </p:blipFill>
        <p:spPr>
          <a:xfrm>
            <a:off x="5135600" y="18350"/>
            <a:ext cx="3928074" cy="5106800"/>
          </a:xfrm>
          <a:prstGeom prst="rect">
            <a:avLst/>
          </a:prstGeom>
          <a:noFill/>
          <a:ln>
            <a:noFill/>
          </a:ln>
        </p:spPr>
      </p:pic>
      <p:pic>
        <p:nvPicPr>
          <p:cNvPr id="1250" name="Google Shape;1250;g2402d2dd8d4_3_865" descr="830+ Manager Thinking White Background Illustrations, Royalty-Free Vector  Graphics &amp; Clip Art - iStock"/>
          <p:cNvPicPr preferRelativeResize="0"/>
          <p:nvPr/>
        </p:nvPicPr>
        <p:blipFill rotWithShape="1">
          <a:blip r:embed="rId4">
            <a:alphaModFix/>
          </a:blip>
          <a:srcRect l="29471" t="11418" r="22908" b="4121"/>
          <a:stretch/>
        </p:blipFill>
        <p:spPr>
          <a:xfrm flipH="1">
            <a:off x="698234" y="1413722"/>
            <a:ext cx="2024204" cy="3590189"/>
          </a:xfrm>
          <a:prstGeom prst="rect">
            <a:avLst/>
          </a:prstGeom>
          <a:noFill/>
          <a:ln>
            <a:noFill/>
          </a:ln>
        </p:spPr>
      </p:pic>
      <p:sp>
        <p:nvSpPr>
          <p:cNvPr id="1251" name="Google Shape;1251;g2402d2dd8d4_3_865"/>
          <p:cNvSpPr/>
          <p:nvPr/>
        </p:nvSpPr>
        <p:spPr>
          <a:xfrm rot="1873955">
            <a:off x="2212187" y="886454"/>
            <a:ext cx="2576983" cy="1403302"/>
          </a:xfrm>
          <a:prstGeom prst="cloudCallout">
            <a:avLst>
              <a:gd name="adj1" fmla="val -20833"/>
              <a:gd name="adj2" fmla="val 625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2060"/>
                </a:solidFill>
                <a:latin typeface="Calibri"/>
                <a:ea typeface="Calibri"/>
                <a:cs typeface="Calibri"/>
                <a:sym typeface="Calibri"/>
              </a:rPr>
              <a:t>Now that we know the benefits of</a:t>
            </a:r>
            <a:r>
              <a:rPr lang="en">
                <a:solidFill>
                  <a:srgbClr val="002060"/>
                </a:solidFill>
                <a:latin typeface="Calibri"/>
                <a:ea typeface="Calibri"/>
                <a:cs typeface="Calibri"/>
                <a:sym typeface="Calibri"/>
              </a:rPr>
              <a:t> digital twin</a:t>
            </a:r>
            <a:r>
              <a:rPr lang="en" sz="1400" b="0" i="0" u="none" strike="noStrike" cap="none">
                <a:solidFill>
                  <a:srgbClr val="002060"/>
                </a:solidFill>
                <a:latin typeface="Calibri"/>
                <a:ea typeface="Calibri"/>
                <a:cs typeface="Calibri"/>
                <a:sym typeface="Calibri"/>
              </a:rPr>
              <a:t>, how do we effectively implement it? </a:t>
            </a:r>
            <a:endParaRPr sz="1400" b="0" i="0" u="none" strike="noStrike" cap="none">
              <a:solidFill>
                <a:srgbClr val="000000"/>
              </a:solidFill>
              <a:latin typeface="Arial"/>
              <a:ea typeface="Arial"/>
              <a:cs typeface="Arial"/>
              <a:sym typeface="Arial"/>
            </a:endParaRPr>
          </a:p>
        </p:txBody>
      </p:sp>
      <p:sp>
        <p:nvSpPr>
          <p:cNvPr id="1252" name="Google Shape;1252;g2402d2dd8d4_3_865"/>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t>45</a:t>
            </a:fld>
            <a:endParaRPr/>
          </a:p>
        </p:txBody>
      </p:sp>
      <p:sp>
        <p:nvSpPr>
          <p:cNvPr id="1253" name="Google Shape;1253;g2402d2dd8d4_3_865"/>
          <p:cNvSpPr txBox="1"/>
          <p:nvPr/>
        </p:nvSpPr>
        <p:spPr>
          <a:xfrm>
            <a:off x="34839" y="18350"/>
            <a:ext cx="51007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Libre Franklin"/>
                <a:ea typeface="Libre Franklin"/>
                <a:cs typeface="Libre Franklin"/>
                <a:sym typeface="Libre Franklin"/>
              </a:rPr>
              <a:t>IMPLEMENTATION PROCESS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402d2dd8d4_1_161"/>
          <p:cNvSpPr txBox="1">
            <a:spLocks noGrp="1"/>
          </p:cNvSpPr>
          <p:nvPr>
            <p:ph type="title"/>
          </p:nvPr>
        </p:nvSpPr>
        <p:spPr>
          <a:xfrm>
            <a:off x="0" y="0"/>
            <a:ext cx="8464200" cy="48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800"/>
              <a:buFont typeface="Libre Franklin"/>
              <a:buNone/>
            </a:pPr>
            <a:r>
              <a:rPr lang="en">
                <a:latin typeface="Libre Franklin Medium"/>
                <a:ea typeface="Libre Franklin Medium"/>
                <a:cs typeface="Libre Franklin Medium"/>
                <a:sym typeface="Libre Franklin Medium"/>
              </a:rPr>
              <a:t> Digital Twin | Implemented Process Flow</a:t>
            </a:r>
            <a:endParaRPr>
              <a:latin typeface="Libre Franklin Medium"/>
              <a:ea typeface="Libre Franklin Medium"/>
              <a:cs typeface="Libre Franklin Medium"/>
              <a:sym typeface="Libre Franklin Medium"/>
            </a:endParaRPr>
          </a:p>
        </p:txBody>
      </p:sp>
      <p:grpSp>
        <p:nvGrpSpPr>
          <p:cNvPr id="1259" name="Google Shape;1259;g2402d2dd8d4_1_161"/>
          <p:cNvGrpSpPr/>
          <p:nvPr/>
        </p:nvGrpSpPr>
        <p:grpSpPr>
          <a:xfrm>
            <a:off x="5294448" y="662824"/>
            <a:ext cx="1688926" cy="1527509"/>
            <a:chOff x="928" y="10368"/>
            <a:chExt cx="2251901" cy="2036678"/>
          </a:xfrm>
        </p:grpSpPr>
        <p:sp>
          <p:nvSpPr>
            <p:cNvPr id="1260" name="Google Shape;1260;g2402d2dd8d4_1_161"/>
            <p:cNvSpPr/>
            <p:nvPr/>
          </p:nvSpPr>
          <p:spPr>
            <a:xfrm>
              <a:off x="882829" y="10368"/>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g2402d2dd8d4_1_161"/>
            <p:cNvSpPr txBox="1"/>
            <p:nvPr/>
          </p:nvSpPr>
          <p:spPr>
            <a:xfrm>
              <a:off x="898315" y="25854"/>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Identify </a:t>
              </a:r>
              <a:endParaRPr sz="700" b="0" i="0" u="none" strike="noStrike" cap="none">
                <a:solidFill>
                  <a:schemeClr val="lt1"/>
                </a:solidFill>
                <a:latin typeface="Calibri"/>
                <a:ea typeface="Calibri"/>
                <a:cs typeface="Calibri"/>
                <a:sym typeface="Calibri"/>
              </a:endParaRPr>
            </a:p>
          </p:txBody>
        </p:sp>
        <p:sp>
          <p:nvSpPr>
            <p:cNvPr id="1262" name="Google Shape;1262;g2402d2dd8d4_1_161"/>
            <p:cNvSpPr/>
            <p:nvPr/>
          </p:nvSpPr>
          <p:spPr>
            <a:xfrm>
              <a:off x="222272" y="168983"/>
              <a:ext cx="1809300" cy="1809300"/>
            </a:xfrm>
            <a:custGeom>
              <a:avLst/>
              <a:gdLst/>
              <a:ahLst/>
              <a:cxnLst/>
              <a:rect l="l" t="t" r="r" b="b"/>
              <a:pathLst>
                <a:path w="120000" h="120000" extrusionOk="0">
                  <a:moveTo>
                    <a:pt x="80415" y="3580"/>
                  </a:moveTo>
                  <a:lnTo>
                    <a:pt x="80415" y="3580"/>
                  </a:lnTo>
                  <a:cubicBezTo>
                    <a:pt x="84637" y="5107"/>
                    <a:pt x="88673" y="7104"/>
                    <a:pt x="92449" y="9532"/>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g2402d2dd8d4_1_161"/>
            <p:cNvSpPr/>
            <p:nvPr/>
          </p:nvSpPr>
          <p:spPr>
            <a:xfrm>
              <a:off x="1590058" y="350952"/>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g2402d2dd8d4_1_161"/>
            <p:cNvSpPr txBox="1"/>
            <p:nvPr/>
          </p:nvSpPr>
          <p:spPr>
            <a:xfrm>
              <a:off x="1605544" y="366438"/>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Pilot</a:t>
              </a:r>
              <a:endParaRPr sz="700" b="0" i="0" u="none" strike="noStrike" cap="none">
                <a:solidFill>
                  <a:schemeClr val="lt1"/>
                </a:solidFill>
                <a:latin typeface="Calibri"/>
                <a:ea typeface="Calibri"/>
                <a:cs typeface="Calibri"/>
                <a:sym typeface="Calibri"/>
              </a:endParaRPr>
            </a:p>
          </p:txBody>
        </p:sp>
        <p:sp>
          <p:nvSpPr>
            <p:cNvPr id="1265" name="Google Shape;1265;g2402d2dd8d4_1_161"/>
            <p:cNvSpPr/>
            <p:nvPr/>
          </p:nvSpPr>
          <p:spPr>
            <a:xfrm>
              <a:off x="222272" y="168983"/>
              <a:ext cx="1809300" cy="1809300"/>
            </a:xfrm>
            <a:custGeom>
              <a:avLst/>
              <a:gdLst/>
              <a:ahLst/>
              <a:cxnLst/>
              <a:rect l="l" t="t" r="r" b="b"/>
              <a:pathLst>
                <a:path w="120000" h="120000" extrusionOk="0">
                  <a:moveTo>
                    <a:pt x="116081" y="38671"/>
                  </a:moveTo>
                  <a:cubicBezTo>
                    <a:pt x="118285" y="44466"/>
                    <a:pt x="119577" y="50567"/>
                    <a:pt x="119912" y="56757"/>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g2402d2dd8d4_1_161"/>
            <p:cNvSpPr/>
            <p:nvPr/>
          </p:nvSpPr>
          <p:spPr>
            <a:xfrm>
              <a:off x="1764729" y="1116236"/>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2402d2dd8d4_1_161"/>
            <p:cNvSpPr txBox="1"/>
            <p:nvPr/>
          </p:nvSpPr>
          <p:spPr>
            <a:xfrm>
              <a:off x="1780215" y="1131722"/>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Grow</a:t>
              </a:r>
              <a:endParaRPr sz="700" b="0" i="0" u="none" strike="noStrike" cap="none">
                <a:solidFill>
                  <a:schemeClr val="lt1"/>
                </a:solidFill>
                <a:latin typeface="Calibri"/>
                <a:ea typeface="Calibri"/>
                <a:cs typeface="Calibri"/>
                <a:sym typeface="Calibri"/>
              </a:endParaRPr>
            </a:p>
          </p:txBody>
        </p:sp>
        <p:sp>
          <p:nvSpPr>
            <p:cNvPr id="1268" name="Google Shape;1268;g2402d2dd8d4_1_161"/>
            <p:cNvSpPr/>
            <p:nvPr/>
          </p:nvSpPr>
          <p:spPr>
            <a:xfrm>
              <a:off x="222272" y="168983"/>
              <a:ext cx="1809300" cy="1809300"/>
            </a:xfrm>
            <a:custGeom>
              <a:avLst/>
              <a:gdLst/>
              <a:ahLst/>
              <a:cxnLst/>
              <a:rect l="l" t="t" r="r" b="b"/>
              <a:pathLst>
                <a:path w="120000" h="120000" extrusionOk="0">
                  <a:moveTo>
                    <a:pt x="112963" y="88195"/>
                  </a:moveTo>
                  <a:cubicBezTo>
                    <a:pt x="110679" y="92486"/>
                    <a:pt x="107882" y="96483"/>
                    <a:pt x="104633" y="100098"/>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g2402d2dd8d4_1_161"/>
            <p:cNvSpPr/>
            <p:nvPr/>
          </p:nvSpPr>
          <p:spPr>
            <a:xfrm>
              <a:off x="1275311" y="1729946"/>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g2402d2dd8d4_1_161"/>
            <p:cNvSpPr txBox="1"/>
            <p:nvPr/>
          </p:nvSpPr>
          <p:spPr>
            <a:xfrm>
              <a:off x="1290797" y="1745432"/>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Scale</a:t>
              </a:r>
              <a:endParaRPr sz="700" b="0" i="0" u="none" strike="noStrike" cap="none">
                <a:solidFill>
                  <a:schemeClr val="lt1"/>
                </a:solidFill>
                <a:latin typeface="Calibri"/>
                <a:ea typeface="Calibri"/>
                <a:cs typeface="Calibri"/>
                <a:sym typeface="Calibri"/>
              </a:endParaRPr>
            </a:p>
          </p:txBody>
        </p:sp>
        <p:sp>
          <p:nvSpPr>
            <p:cNvPr id="1271" name="Google Shape;1271;g2402d2dd8d4_1_161"/>
            <p:cNvSpPr/>
            <p:nvPr/>
          </p:nvSpPr>
          <p:spPr>
            <a:xfrm>
              <a:off x="222272" y="168983"/>
              <a:ext cx="1809300" cy="1809300"/>
            </a:xfrm>
            <a:custGeom>
              <a:avLst/>
              <a:gdLst/>
              <a:ahLst/>
              <a:cxnLst/>
              <a:rect l="l" t="t" r="r" b="b"/>
              <a:pathLst>
                <a:path w="120000" h="120000" extrusionOk="0">
                  <a:moveTo>
                    <a:pt x="65943" y="119705"/>
                  </a:moveTo>
                  <a:cubicBezTo>
                    <a:pt x="61991" y="120098"/>
                    <a:pt x="58009" y="120098"/>
                    <a:pt x="54056" y="119705"/>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g2402d2dd8d4_1_161"/>
            <p:cNvSpPr/>
            <p:nvPr/>
          </p:nvSpPr>
          <p:spPr>
            <a:xfrm>
              <a:off x="490346" y="1729946"/>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g2402d2dd8d4_1_161"/>
            <p:cNvSpPr txBox="1"/>
            <p:nvPr/>
          </p:nvSpPr>
          <p:spPr>
            <a:xfrm>
              <a:off x="505832" y="1745432"/>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Assess</a:t>
              </a:r>
              <a:endParaRPr sz="700" b="0" i="0" u="none" strike="noStrike" cap="none">
                <a:solidFill>
                  <a:schemeClr val="lt1"/>
                </a:solidFill>
                <a:latin typeface="Calibri"/>
                <a:ea typeface="Calibri"/>
                <a:cs typeface="Calibri"/>
                <a:sym typeface="Calibri"/>
              </a:endParaRPr>
            </a:p>
          </p:txBody>
        </p:sp>
        <p:sp>
          <p:nvSpPr>
            <p:cNvPr id="1274" name="Google Shape;1274;g2402d2dd8d4_1_161"/>
            <p:cNvSpPr/>
            <p:nvPr/>
          </p:nvSpPr>
          <p:spPr>
            <a:xfrm>
              <a:off x="222272" y="168983"/>
              <a:ext cx="1809300" cy="1809300"/>
            </a:xfrm>
            <a:custGeom>
              <a:avLst/>
              <a:gdLst/>
              <a:ahLst/>
              <a:cxnLst/>
              <a:rect l="l" t="t" r="r" b="b"/>
              <a:pathLst>
                <a:path w="120000" h="120000" extrusionOk="0">
                  <a:moveTo>
                    <a:pt x="15367" y="100099"/>
                  </a:moveTo>
                  <a:lnTo>
                    <a:pt x="15367" y="100099"/>
                  </a:lnTo>
                  <a:cubicBezTo>
                    <a:pt x="12119" y="96483"/>
                    <a:pt x="9322" y="92486"/>
                    <a:pt x="7037" y="88196"/>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g2402d2dd8d4_1_161"/>
            <p:cNvSpPr/>
            <p:nvPr/>
          </p:nvSpPr>
          <p:spPr>
            <a:xfrm>
              <a:off x="928" y="1116236"/>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2402d2dd8d4_1_161"/>
            <p:cNvSpPr txBox="1"/>
            <p:nvPr/>
          </p:nvSpPr>
          <p:spPr>
            <a:xfrm>
              <a:off x="16414" y="1131722"/>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Analyze</a:t>
              </a:r>
              <a:endParaRPr sz="700" b="0" i="0" u="none" strike="noStrike" cap="none">
                <a:solidFill>
                  <a:schemeClr val="lt1"/>
                </a:solidFill>
                <a:latin typeface="Calibri"/>
                <a:ea typeface="Calibri"/>
                <a:cs typeface="Calibri"/>
                <a:sym typeface="Calibri"/>
              </a:endParaRPr>
            </a:p>
          </p:txBody>
        </p:sp>
        <p:sp>
          <p:nvSpPr>
            <p:cNvPr id="1277" name="Google Shape;1277;g2402d2dd8d4_1_161"/>
            <p:cNvSpPr/>
            <p:nvPr/>
          </p:nvSpPr>
          <p:spPr>
            <a:xfrm>
              <a:off x="222272" y="168983"/>
              <a:ext cx="1809300" cy="1809300"/>
            </a:xfrm>
            <a:custGeom>
              <a:avLst/>
              <a:gdLst/>
              <a:ahLst/>
              <a:cxnLst/>
              <a:rect l="l" t="t" r="r" b="b"/>
              <a:pathLst>
                <a:path w="120000" h="120000" extrusionOk="0">
                  <a:moveTo>
                    <a:pt x="88" y="56757"/>
                  </a:moveTo>
                  <a:lnTo>
                    <a:pt x="88" y="56757"/>
                  </a:lnTo>
                  <a:cubicBezTo>
                    <a:pt x="423" y="50567"/>
                    <a:pt x="1715" y="44465"/>
                    <a:pt x="3919" y="38671"/>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2402d2dd8d4_1_161"/>
            <p:cNvSpPr/>
            <p:nvPr/>
          </p:nvSpPr>
          <p:spPr>
            <a:xfrm>
              <a:off x="175600" y="350952"/>
              <a:ext cx="488100" cy="317100"/>
            </a:xfrm>
            <a:prstGeom prst="roundRect">
              <a:avLst>
                <a:gd name="adj" fmla="val 16667"/>
              </a:avLst>
            </a:prstGeom>
            <a:solidFill>
              <a:srgbClr val="4372C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2402d2dd8d4_1_161"/>
            <p:cNvSpPr txBox="1"/>
            <p:nvPr/>
          </p:nvSpPr>
          <p:spPr>
            <a:xfrm>
              <a:off x="191086" y="366438"/>
              <a:ext cx="457200" cy="286200"/>
            </a:xfrm>
            <a:prstGeom prst="rect">
              <a:avLst/>
            </a:prstGeom>
            <a:noFill/>
            <a:ln>
              <a:noFill/>
            </a:ln>
          </p:spPr>
          <p:txBody>
            <a:bodyPr spcFirstLastPara="1" wrap="square" lIns="25700" tIns="25700" rIns="25700" bIns="2570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 sz="700" b="0" i="0" u="none" strike="noStrike" cap="none">
                  <a:solidFill>
                    <a:schemeClr val="lt1"/>
                  </a:solidFill>
                  <a:latin typeface="Calibri"/>
                  <a:ea typeface="Calibri"/>
                  <a:cs typeface="Calibri"/>
                  <a:sym typeface="Calibri"/>
                </a:rPr>
                <a:t>Repeat</a:t>
              </a:r>
              <a:endParaRPr sz="700" b="0" i="0" u="none" strike="noStrike" cap="none">
                <a:solidFill>
                  <a:schemeClr val="lt1"/>
                </a:solidFill>
                <a:latin typeface="Calibri"/>
                <a:ea typeface="Calibri"/>
                <a:cs typeface="Calibri"/>
                <a:sym typeface="Calibri"/>
              </a:endParaRPr>
            </a:p>
          </p:txBody>
        </p:sp>
        <p:sp>
          <p:nvSpPr>
            <p:cNvPr id="1280" name="Google Shape;1280;g2402d2dd8d4_1_161"/>
            <p:cNvSpPr/>
            <p:nvPr/>
          </p:nvSpPr>
          <p:spPr>
            <a:xfrm>
              <a:off x="222272" y="168983"/>
              <a:ext cx="1809300" cy="1809300"/>
            </a:xfrm>
            <a:custGeom>
              <a:avLst/>
              <a:gdLst/>
              <a:ahLst/>
              <a:cxnLst/>
              <a:rect l="l" t="t" r="r" b="b"/>
              <a:pathLst>
                <a:path w="120000" h="120000" extrusionOk="0">
                  <a:moveTo>
                    <a:pt x="27551" y="9532"/>
                  </a:moveTo>
                  <a:lnTo>
                    <a:pt x="27551" y="9532"/>
                  </a:lnTo>
                  <a:cubicBezTo>
                    <a:pt x="31327" y="7104"/>
                    <a:pt x="35364" y="5108"/>
                    <a:pt x="39585" y="3580"/>
                  </a:cubicBezTo>
                </a:path>
              </a:pathLst>
            </a:custGeom>
            <a:noFill/>
            <a:ln w="9525" cap="flat" cmpd="sng">
              <a:solidFill>
                <a:srgbClr val="4372C3"/>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81" name="Google Shape;1281;g2402d2dd8d4_1_161" descr="Timeline&#10;&#10;Description automatically generated"/>
          <p:cNvPicPr preferRelativeResize="0"/>
          <p:nvPr/>
        </p:nvPicPr>
        <p:blipFill rotWithShape="1">
          <a:blip r:embed="rId3">
            <a:alphaModFix/>
          </a:blip>
          <a:srcRect/>
          <a:stretch/>
        </p:blipFill>
        <p:spPr>
          <a:xfrm>
            <a:off x="3155796" y="2198207"/>
            <a:ext cx="5800957" cy="2653754"/>
          </a:xfrm>
          <a:prstGeom prst="rect">
            <a:avLst/>
          </a:prstGeom>
          <a:noFill/>
          <a:ln>
            <a:noFill/>
          </a:ln>
        </p:spPr>
      </p:pic>
      <p:sp>
        <p:nvSpPr>
          <p:cNvPr id="1282" name="Google Shape;1282;g2402d2dd8d4_1_161"/>
          <p:cNvSpPr txBox="1"/>
          <p:nvPr/>
        </p:nvSpPr>
        <p:spPr>
          <a:xfrm>
            <a:off x="102451" y="655049"/>
            <a:ext cx="4908900" cy="3578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Identify</a:t>
            </a:r>
            <a:r>
              <a:rPr lang="en" sz="1200" b="0" i="0" u="none" strike="noStrike" cap="none">
                <a:solidFill>
                  <a:schemeClr val="dk1"/>
                </a:solidFill>
                <a:latin typeface="Libre Franklin"/>
                <a:ea typeface="Libre Franklin"/>
                <a:cs typeface="Libre Franklin"/>
                <a:sym typeface="Libre Franklin"/>
              </a:rPr>
              <a:t> – Identify areas within the business, product, process flow or supply chain that needs improvement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Pilot</a:t>
            </a:r>
            <a:r>
              <a:rPr lang="en" sz="1200" b="0" i="0" u="none" strike="noStrike" cap="none">
                <a:solidFill>
                  <a:schemeClr val="dk1"/>
                </a:solidFill>
                <a:latin typeface="Libre Franklin"/>
                <a:ea typeface="Libre Franklin"/>
                <a:cs typeface="Libre Franklin"/>
                <a:sym typeface="Libre Franklin"/>
              </a:rPr>
              <a:t> – Pilot the digital twin model on the specific focus area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Grow</a:t>
            </a:r>
            <a:r>
              <a:rPr lang="en" sz="1200" b="0" i="0" u="none" strike="noStrike" cap="none">
                <a:solidFill>
                  <a:schemeClr val="dk1"/>
                </a:solidFill>
                <a:latin typeface="Libre Franklin"/>
                <a:ea typeface="Libre Franklin"/>
                <a:cs typeface="Libre Franklin"/>
                <a:sym typeface="Libre Franklin"/>
              </a:rPr>
              <a:t> – Mature the pilot stage into full maturity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Scale</a:t>
            </a:r>
            <a:r>
              <a:rPr lang="en" sz="1200" b="0" i="0" u="none" strike="noStrike" cap="none">
                <a:solidFill>
                  <a:schemeClr val="dk1"/>
                </a:solidFill>
                <a:latin typeface="Libre Franklin"/>
                <a:ea typeface="Libre Franklin"/>
                <a:cs typeface="Libre Franklin"/>
                <a:sym typeface="Libre Franklin"/>
              </a:rPr>
              <a:t> – Incorporating software into additional aspects of the business model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Assess</a:t>
            </a:r>
            <a:r>
              <a:rPr lang="en" sz="1200" b="0" i="0" u="none" strike="noStrike" cap="none">
                <a:solidFill>
                  <a:schemeClr val="dk1"/>
                </a:solidFill>
                <a:latin typeface="Libre Franklin"/>
                <a:ea typeface="Libre Franklin"/>
                <a:cs typeface="Libre Franklin"/>
                <a:sym typeface="Libre Franklin"/>
              </a:rPr>
              <a:t> – Assess the data collected to determine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adjustments or improvements to the systems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Analyze</a:t>
            </a:r>
            <a:r>
              <a:rPr lang="en" sz="1200" b="0" i="0" u="none" strike="noStrike" cap="none">
                <a:solidFill>
                  <a:schemeClr val="dk1"/>
                </a:solidFill>
                <a:latin typeface="Libre Franklin"/>
                <a:ea typeface="Libre Franklin"/>
                <a:cs typeface="Libre Franklin"/>
                <a:sym typeface="Libre Franklin"/>
              </a:rPr>
              <a:t> – Analyze the data collected to</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determine how to more efficiently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improve KPIs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bre Franklin"/>
                <a:ea typeface="Libre Franklin"/>
                <a:cs typeface="Libre Franklin"/>
                <a:sym typeface="Libre Franklin"/>
              </a:rPr>
              <a:t>Repeat</a:t>
            </a:r>
            <a:r>
              <a:rPr lang="en" sz="1200" b="0" i="0" u="none" strike="noStrike" cap="none">
                <a:solidFill>
                  <a:schemeClr val="dk1"/>
                </a:solidFill>
                <a:latin typeface="Libre Franklin"/>
                <a:ea typeface="Libre Franklin"/>
                <a:cs typeface="Libre Franklin"/>
                <a:sym typeface="Libre Franklin"/>
              </a:rPr>
              <a:t>– Continuously repeat cycle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improving machine learning</a:t>
            </a:r>
            <a:endParaRPr sz="1100" b="0" i="0" u="none" strike="noStrike" cap="none">
              <a:solidFill>
                <a:srgbClr val="000000"/>
              </a:solidFill>
              <a:latin typeface="Arial"/>
              <a:ea typeface="Arial"/>
              <a:cs typeface="Arial"/>
              <a:sym typeface="Arial"/>
            </a:endParaRPr>
          </a:p>
        </p:txBody>
      </p:sp>
      <p:sp>
        <p:nvSpPr>
          <p:cNvPr id="1283" name="Google Shape;1283;g2402d2dd8d4_1_161"/>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pic>
        <p:nvPicPr>
          <p:cNvPr id="1288" name="Google Shape;1288;g2402d2dd8d4_3_872"/>
          <p:cNvPicPr preferRelativeResize="0"/>
          <p:nvPr/>
        </p:nvPicPr>
        <p:blipFill rotWithShape="1">
          <a:blip r:embed="rId3">
            <a:alphaModFix/>
          </a:blip>
          <a:srcRect/>
          <a:stretch/>
        </p:blipFill>
        <p:spPr>
          <a:xfrm>
            <a:off x="176100" y="786575"/>
            <a:ext cx="8337754" cy="4038599"/>
          </a:xfrm>
          <a:prstGeom prst="rect">
            <a:avLst/>
          </a:prstGeom>
          <a:noFill/>
          <a:ln>
            <a:noFill/>
          </a:ln>
        </p:spPr>
      </p:pic>
      <p:sp>
        <p:nvSpPr>
          <p:cNvPr id="1289" name="Google Shape;1289;g2402d2dd8d4_3_872"/>
          <p:cNvSpPr/>
          <p:nvPr/>
        </p:nvSpPr>
        <p:spPr>
          <a:xfrm>
            <a:off x="-1" y="0"/>
            <a:ext cx="7454400" cy="587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Digital Twin Capabilities Periodic Table</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290" name="Google Shape;1290;g2402d2dd8d4_3_872"/>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pic>
        <p:nvPicPr>
          <p:cNvPr id="1295" name="Google Shape;1295;g2402d2dd8d4_3_877"/>
          <p:cNvPicPr preferRelativeResize="0"/>
          <p:nvPr/>
        </p:nvPicPr>
        <p:blipFill rotWithShape="1">
          <a:blip r:embed="rId3">
            <a:alphaModFix/>
          </a:blip>
          <a:srcRect r="-1163"/>
          <a:stretch/>
        </p:blipFill>
        <p:spPr>
          <a:xfrm>
            <a:off x="69125" y="898725"/>
            <a:ext cx="9030924" cy="3954424"/>
          </a:xfrm>
          <a:prstGeom prst="rect">
            <a:avLst/>
          </a:prstGeom>
          <a:noFill/>
          <a:ln>
            <a:noFill/>
          </a:ln>
        </p:spPr>
      </p:pic>
      <p:sp>
        <p:nvSpPr>
          <p:cNvPr id="1296" name="Google Shape;1296;g2402d2dd8d4_3_877"/>
          <p:cNvSpPr/>
          <p:nvPr/>
        </p:nvSpPr>
        <p:spPr>
          <a:xfrm>
            <a:off x="-1" y="0"/>
            <a:ext cx="6957300" cy="587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Architecture for Digital Twins </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297" name="Google Shape;1297;g2402d2dd8d4_3_877"/>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g2402d2dd8d4_3_882"/>
          <p:cNvPicPr preferRelativeResize="0"/>
          <p:nvPr/>
        </p:nvPicPr>
        <p:blipFill rotWithShape="1">
          <a:blip r:embed="rId3">
            <a:alphaModFix/>
          </a:blip>
          <a:srcRect/>
          <a:stretch/>
        </p:blipFill>
        <p:spPr>
          <a:xfrm>
            <a:off x="174713" y="596375"/>
            <a:ext cx="8794575" cy="4183200"/>
          </a:xfrm>
          <a:prstGeom prst="rect">
            <a:avLst/>
          </a:prstGeom>
          <a:noFill/>
          <a:ln>
            <a:noFill/>
          </a:ln>
        </p:spPr>
      </p:pic>
      <p:sp>
        <p:nvSpPr>
          <p:cNvPr id="1303" name="Google Shape;1303;g2402d2dd8d4_3_882"/>
          <p:cNvSpPr/>
          <p:nvPr/>
        </p:nvSpPr>
        <p:spPr>
          <a:xfrm>
            <a:off x="0" y="0"/>
            <a:ext cx="9070200" cy="663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Architecture Implemented Using Experts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304" name="Google Shape;1304;g2402d2dd8d4_3_882"/>
          <p:cNvSpPr txBox="1">
            <a:spLocks noGrp="1"/>
          </p:cNvSpPr>
          <p:nvPr>
            <p:ph type="sldNum" idx="12"/>
          </p:nvPr>
        </p:nvSpPr>
        <p:spPr>
          <a:xfrm>
            <a:off x="8764191" y="4808357"/>
            <a:ext cx="296400" cy="273900"/>
          </a:xfrm>
          <a:prstGeom prst="rect">
            <a:avLst/>
          </a:prstGeom>
          <a:noFill/>
          <a:ln>
            <a:noFill/>
          </a:ln>
        </p:spPr>
        <p:txBody>
          <a:bodyPr spcFirstLastPara="1" wrap="square" lIns="51425" tIns="25700" rIns="51425" bIns="25700" anchor="ctr" anchorCtr="0">
            <a:noAutofit/>
          </a:bodyPr>
          <a:lstStyle/>
          <a:p>
            <a:pPr marL="0" lvl="0" indent="0" algn="ctr" rtl="0">
              <a:lnSpc>
                <a:spcPct val="100000"/>
              </a:lnSpc>
              <a:spcBef>
                <a:spcPts val="0"/>
              </a:spcBef>
              <a:spcAft>
                <a:spcPts val="0"/>
              </a:spcAft>
              <a:buSzPts val="500"/>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39628697e8_0_5"/>
          <p:cNvSpPr/>
          <p:nvPr/>
        </p:nvSpPr>
        <p:spPr>
          <a:xfrm>
            <a:off x="4369285" y="591000"/>
            <a:ext cx="83700" cy="43059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39628697e8_0_5"/>
          <p:cNvSpPr txBox="1">
            <a:spLocks noGrp="1"/>
          </p:cNvSpPr>
          <p:nvPr>
            <p:ph type="title"/>
          </p:nvPr>
        </p:nvSpPr>
        <p:spPr>
          <a:xfrm>
            <a:off x="0" y="0"/>
            <a:ext cx="6279300" cy="48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 sz="2800">
                <a:solidFill>
                  <a:schemeClr val="dk1"/>
                </a:solidFill>
              </a:rPr>
              <a:t>  Digital Twins | Key Trends &amp; Market</a:t>
            </a:r>
            <a:endParaRPr sz="2800">
              <a:solidFill>
                <a:schemeClr val="dk1"/>
              </a:solidFill>
            </a:endParaRPr>
          </a:p>
        </p:txBody>
      </p:sp>
      <p:pic>
        <p:nvPicPr>
          <p:cNvPr id="237" name="Google Shape;237;g239628697e8_0_5"/>
          <p:cNvPicPr preferRelativeResize="0"/>
          <p:nvPr/>
        </p:nvPicPr>
        <p:blipFill rotWithShape="1">
          <a:blip r:embed="rId3">
            <a:alphaModFix/>
          </a:blip>
          <a:srcRect/>
          <a:stretch/>
        </p:blipFill>
        <p:spPr>
          <a:xfrm>
            <a:off x="349225" y="594707"/>
            <a:ext cx="3642450" cy="1054180"/>
          </a:xfrm>
          <a:prstGeom prst="rect">
            <a:avLst/>
          </a:prstGeom>
          <a:noFill/>
          <a:ln>
            <a:noFill/>
          </a:ln>
        </p:spPr>
      </p:pic>
      <p:pic>
        <p:nvPicPr>
          <p:cNvPr id="238" name="Google Shape;238;g239628697e8_0_5"/>
          <p:cNvPicPr preferRelativeResize="0"/>
          <p:nvPr/>
        </p:nvPicPr>
        <p:blipFill rotWithShape="1">
          <a:blip r:embed="rId4">
            <a:alphaModFix/>
          </a:blip>
          <a:srcRect/>
          <a:stretch/>
        </p:blipFill>
        <p:spPr>
          <a:xfrm>
            <a:off x="349228" y="1648888"/>
            <a:ext cx="3642459" cy="1121375"/>
          </a:xfrm>
          <a:prstGeom prst="rect">
            <a:avLst/>
          </a:prstGeom>
          <a:noFill/>
          <a:ln>
            <a:noFill/>
          </a:ln>
        </p:spPr>
      </p:pic>
      <p:pic>
        <p:nvPicPr>
          <p:cNvPr id="239" name="Google Shape;239;g239628697e8_0_5"/>
          <p:cNvPicPr preferRelativeResize="0"/>
          <p:nvPr/>
        </p:nvPicPr>
        <p:blipFill rotWithShape="1">
          <a:blip r:embed="rId5">
            <a:alphaModFix/>
          </a:blip>
          <a:srcRect/>
          <a:stretch/>
        </p:blipFill>
        <p:spPr>
          <a:xfrm>
            <a:off x="4571995" y="2840285"/>
            <a:ext cx="4398620" cy="1470747"/>
          </a:xfrm>
          <a:prstGeom prst="rect">
            <a:avLst/>
          </a:prstGeom>
          <a:noFill/>
          <a:ln>
            <a:noFill/>
          </a:ln>
        </p:spPr>
      </p:pic>
      <p:pic>
        <p:nvPicPr>
          <p:cNvPr id="240" name="Google Shape;240;g239628697e8_0_5"/>
          <p:cNvPicPr preferRelativeResize="0"/>
          <p:nvPr/>
        </p:nvPicPr>
        <p:blipFill rotWithShape="1">
          <a:blip r:embed="rId6">
            <a:alphaModFix/>
          </a:blip>
          <a:srcRect/>
          <a:stretch/>
        </p:blipFill>
        <p:spPr>
          <a:xfrm>
            <a:off x="6444050" y="632425"/>
            <a:ext cx="2520649" cy="2053994"/>
          </a:xfrm>
          <a:prstGeom prst="rect">
            <a:avLst/>
          </a:prstGeom>
          <a:noFill/>
          <a:ln>
            <a:noFill/>
          </a:ln>
        </p:spPr>
      </p:pic>
      <p:pic>
        <p:nvPicPr>
          <p:cNvPr id="241" name="Google Shape;241;g239628697e8_0_5"/>
          <p:cNvPicPr preferRelativeResize="0"/>
          <p:nvPr/>
        </p:nvPicPr>
        <p:blipFill rotWithShape="1">
          <a:blip r:embed="rId7">
            <a:alphaModFix/>
          </a:blip>
          <a:srcRect l="-950" t="1960" r="950" b="-1959"/>
          <a:stretch/>
        </p:blipFill>
        <p:spPr>
          <a:xfrm>
            <a:off x="4506975" y="591000"/>
            <a:ext cx="1883087" cy="2249274"/>
          </a:xfrm>
          <a:prstGeom prst="rect">
            <a:avLst/>
          </a:prstGeom>
          <a:noFill/>
          <a:ln>
            <a:noFill/>
          </a:ln>
        </p:spPr>
      </p:pic>
      <p:grpSp>
        <p:nvGrpSpPr>
          <p:cNvPr id="242" name="Google Shape;242;g239628697e8_0_5"/>
          <p:cNvGrpSpPr/>
          <p:nvPr/>
        </p:nvGrpSpPr>
        <p:grpSpPr>
          <a:xfrm>
            <a:off x="398201" y="2902614"/>
            <a:ext cx="3722961" cy="827730"/>
            <a:chOff x="748358" y="2686054"/>
            <a:chExt cx="5716200" cy="629357"/>
          </a:xfrm>
        </p:grpSpPr>
        <p:sp>
          <p:nvSpPr>
            <p:cNvPr id="243" name="Google Shape;243;g239628697e8_0_5"/>
            <p:cNvSpPr/>
            <p:nvPr/>
          </p:nvSpPr>
          <p:spPr>
            <a:xfrm>
              <a:off x="748358" y="2686054"/>
              <a:ext cx="5716200" cy="569100"/>
            </a:xfrm>
            <a:prstGeom prst="wedgeRectCallout">
              <a:avLst>
                <a:gd name="adj1" fmla="val -36772"/>
                <a:gd name="adj2" fmla="val 81429"/>
              </a:avLst>
            </a:prstGeom>
            <a:noFill/>
            <a:ln w="19050" cap="flat" cmpd="sng">
              <a:solidFill>
                <a:schemeClr val="dk2">
                  <a:alpha val="49411"/>
                </a:schemeClr>
              </a:solidFill>
              <a:prstDash val="solid"/>
              <a:round/>
              <a:headEnd type="none" w="sm" len="sm"/>
              <a:tailEnd type="none" w="sm" len="sm"/>
            </a:ln>
          </p:spPr>
          <p:txBody>
            <a:bodyPr spcFirstLastPara="1" wrap="square" lIns="98525" tIns="98525" rIns="98525" bIns="985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13% of organizations implementing IoT project already use D</a:t>
              </a:r>
              <a:r>
                <a:rPr lang="en" sz="1100">
                  <a:solidFill>
                    <a:schemeClr val="dk1"/>
                  </a:solidFill>
                  <a:latin typeface="Libre Franklin"/>
                  <a:ea typeface="Libre Franklin"/>
                  <a:cs typeface="Libre Franklin"/>
                  <a:sym typeface="Libre Franklin"/>
                </a:rPr>
                <a:t>igital Twin</a:t>
              </a:r>
              <a:r>
                <a:rPr lang="en" sz="1100" b="0" i="0" u="none" strike="noStrike" cap="none">
                  <a:solidFill>
                    <a:schemeClr val="dk1"/>
                  </a:solidFill>
                  <a:latin typeface="Libre Franklin"/>
                  <a:ea typeface="Libre Franklin"/>
                  <a:cs typeface="Libre Franklin"/>
                  <a:sym typeface="Libre Franklin"/>
                </a:rPr>
                <a:t>. 62% are in the process of establishing or plan to do so within the next year.</a:t>
              </a:r>
              <a:endParaRPr sz="900" b="0" i="0" u="none" strike="noStrike" cap="none">
                <a:solidFill>
                  <a:srgbClr val="000000"/>
                </a:solidFill>
                <a:latin typeface="Libre Franklin"/>
                <a:ea typeface="Libre Franklin"/>
                <a:cs typeface="Libre Franklin"/>
                <a:sym typeface="Libre Franklin"/>
              </a:endParaRPr>
            </a:p>
          </p:txBody>
        </p:sp>
        <p:sp>
          <p:nvSpPr>
            <p:cNvPr id="244" name="Google Shape;244;g239628697e8_0_5"/>
            <p:cNvSpPr/>
            <p:nvPr/>
          </p:nvSpPr>
          <p:spPr>
            <a:xfrm>
              <a:off x="4352724" y="3084711"/>
              <a:ext cx="2111400" cy="230700"/>
            </a:xfrm>
            <a:prstGeom prst="wedgeRectCallout">
              <a:avLst>
                <a:gd name="adj1" fmla="val -20833"/>
                <a:gd name="adj2" fmla="val 62500"/>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1F1F1F"/>
                  </a:solidFill>
                  <a:latin typeface="Calibri"/>
                  <a:ea typeface="Calibri"/>
                  <a:cs typeface="Calibri"/>
                  <a:sym typeface="Calibri"/>
                </a:rPr>
                <a:t>- Gartner</a:t>
              </a:r>
              <a:endParaRPr sz="1400" b="0" i="0" u="none" strike="noStrike" cap="none">
                <a:solidFill>
                  <a:srgbClr val="000000"/>
                </a:solidFill>
                <a:latin typeface="Arial"/>
                <a:ea typeface="Arial"/>
                <a:cs typeface="Arial"/>
                <a:sym typeface="Arial"/>
              </a:endParaRPr>
            </a:p>
          </p:txBody>
        </p:sp>
      </p:grpSp>
      <p:grpSp>
        <p:nvGrpSpPr>
          <p:cNvPr id="245" name="Google Shape;245;g239628697e8_0_5"/>
          <p:cNvGrpSpPr/>
          <p:nvPr/>
        </p:nvGrpSpPr>
        <p:grpSpPr>
          <a:xfrm>
            <a:off x="349373" y="3979851"/>
            <a:ext cx="3825555" cy="647700"/>
            <a:chOff x="3949948" y="2032861"/>
            <a:chExt cx="6797362" cy="891413"/>
          </a:xfrm>
        </p:grpSpPr>
        <p:sp>
          <p:nvSpPr>
            <p:cNvPr id="246" name="Google Shape;246;g239628697e8_0_5"/>
            <p:cNvSpPr/>
            <p:nvPr/>
          </p:nvSpPr>
          <p:spPr>
            <a:xfrm>
              <a:off x="3949948" y="2032861"/>
              <a:ext cx="6704700" cy="836700"/>
            </a:xfrm>
            <a:prstGeom prst="wedgeRectCallout">
              <a:avLst>
                <a:gd name="adj1" fmla="val 31864"/>
                <a:gd name="adj2" fmla="val 94922"/>
              </a:avLst>
            </a:prstGeom>
            <a:noFill/>
            <a:ln w="19050" cap="flat" cmpd="sng">
              <a:solidFill>
                <a:schemeClr val="dk2">
                  <a:alpha val="49411"/>
                </a:schemeClr>
              </a:solidFill>
              <a:prstDash val="solid"/>
              <a:round/>
              <a:headEnd type="none" w="sm" len="sm"/>
              <a:tailEnd type="none" w="sm" len="sm"/>
            </a:ln>
          </p:spPr>
          <p:txBody>
            <a:bodyPr spcFirstLastPara="1" wrap="square" lIns="98525" tIns="98525" rIns="98525" bIns="985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1"/>
                  </a:solidFill>
                  <a:latin typeface="Libre Franklin"/>
                  <a:ea typeface="Libre Franklin"/>
                  <a:cs typeface="Libre Franklin"/>
                  <a:sym typeface="Libre Franklin"/>
                </a:rPr>
                <a:t>70% of C-suite technology executives at large enterprises are exploring and investing in digital twins.</a:t>
              </a:r>
              <a:endParaRPr sz="1100" b="0" i="0" u="none" strike="noStrike" cap="none">
                <a:solidFill>
                  <a:srgbClr val="000000"/>
                </a:solidFill>
                <a:latin typeface="Libre Franklin"/>
                <a:ea typeface="Libre Franklin"/>
                <a:cs typeface="Libre Franklin"/>
                <a:sym typeface="Libre Franklin"/>
              </a:endParaRPr>
            </a:p>
          </p:txBody>
        </p:sp>
        <p:sp>
          <p:nvSpPr>
            <p:cNvPr id="247" name="Google Shape;247;g239628697e8_0_5"/>
            <p:cNvSpPr/>
            <p:nvPr/>
          </p:nvSpPr>
          <p:spPr>
            <a:xfrm>
              <a:off x="8123810" y="2592774"/>
              <a:ext cx="2623500" cy="331500"/>
            </a:xfrm>
            <a:prstGeom prst="wedgeRectCallout">
              <a:avLst>
                <a:gd name="adj1" fmla="val -20833"/>
                <a:gd name="adj2" fmla="val 62500"/>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1F1F1F"/>
                  </a:solidFill>
                  <a:latin typeface="Calibri"/>
                  <a:ea typeface="Calibri"/>
                  <a:cs typeface="Calibri"/>
                  <a:sym typeface="Calibri"/>
                </a:rPr>
                <a:t>- IoT Analytics</a:t>
              </a:r>
              <a:endParaRPr sz="1400" b="0" i="0" u="none" strike="noStrike" cap="none">
                <a:solidFill>
                  <a:srgbClr val="000000"/>
                </a:solidFill>
                <a:latin typeface="Arial"/>
                <a:ea typeface="Arial"/>
                <a:cs typeface="Arial"/>
                <a:sym typeface="Arial"/>
              </a:endParaRPr>
            </a:p>
          </p:txBody>
        </p:sp>
      </p:grpSp>
      <p:sp>
        <p:nvSpPr>
          <p:cNvPr id="248" name="Google Shape;248;g239628697e8_0_5"/>
          <p:cNvSpPr txBox="1"/>
          <p:nvPr/>
        </p:nvSpPr>
        <p:spPr>
          <a:xfrm>
            <a:off x="5410050" y="4311025"/>
            <a:ext cx="27225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FF0000"/>
                </a:solidFill>
                <a:latin typeface="Libre Franklin"/>
                <a:ea typeface="Libre Franklin"/>
                <a:cs typeface="Libre Franklin"/>
                <a:sym typeface="Libre Franklin"/>
              </a:rPr>
              <a:t>39.3% CAGR (2022-2030)</a:t>
            </a:r>
            <a:endParaRPr sz="1500" b="0" i="0" u="none" strike="noStrike" cap="none">
              <a:solidFill>
                <a:srgbClr val="FF0000"/>
              </a:solidFill>
              <a:latin typeface="Libre Franklin"/>
              <a:ea typeface="Libre Franklin"/>
              <a:cs typeface="Libre Franklin"/>
              <a:sym typeface="Libre Franklin"/>
            </a:endParaRPr>
          </a:p>
        </p:txBody>
      </p:sp>
      <p:sp>
        <p:nvSpPr>
          <p:cNvPr id="249" name="Google Shape;249;g239628697e8_0_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402d2dd8d4_8_8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50</a:t>
            </a:fld>
            <a:endParaRPr/>
          </a:p>
        </p:txBody>
      </p:sp>
      <p:sp>
        <p:nvSpPr>
          <p:cNvPr id="1310" name="Google Shape;1310;g2402d2dd8d4_8_80"/>
          <p:cNvSpPr txBox="1"/>
          <p:nvPr/>
        </p:nvSpPr>
        <p:spPr>
          <a:xfrm>
            <a:off x="1489753" y="1369732"/>
            <a:ext cx="6678203" cy="1754326"/>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400"/>
              <a:buFont typeface="Arial"/>
              <a:buNone/>
            </a:pPr>
            <a:r>
              <a:rPr lang="en" sz="5400" b="1" i="0" u="none" strike="noStrike" cap="none">
                <a:solidFill>
                  <a:schemeClr val="dk1"/>
                </a:solidFill>
                <a:latin typeface="Libre Franklin"/>
                <a:ea typeface="Libre Franklin"/>
                <a:cs typeface="Libre Franklin"/>
                <a:sym typeface="Libre Franklin"/>
              </a:rPr>
              <a:t>EXPERTS ACROSS EACH STEP</a:t>
            </a:r>
            <a:endParaRPr sz="3200" b="1" i="0" u="none" strike="noStrike" cap="none">
              <a:solidFill>
                <a:schemeClr val="dk1"/>
              </a:solidFill>
              <a:latin typeface="Libre Franklin"/>
              <a:ea typeface="Libre Franklin"/>
              <a:cs typeface="Libre Franklin"/>
              <a:sym typeface="Libre Frankli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g2402d2dd8d4_1_17"/>
          <p:cNvSpPr/>
          <p:nvPr/>
        </p:nvSpPr>
        <p:spPr>
          <a:xfrm>
            <a:off x="4104689" y="2456679"/>
            <a:ext cx="1699500" cy="832500"/>
          </a:xfrm>
          <a:prstGeom prst="rightArrow">
            <a:avLst>
              <a:gd name="adj1" fmla="val 50000"/>
              <a:gd name="adj2" fmla="val 51204"/>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Libre Franklin"/>
              <a:ea typeface="Libre Franklin"/>
              <a:cs typeface="Libre Franklin"/>
              <a:sym typeface="Libre Franklin"/>
            </a:endParaRPr>
          </a:p>
        </p:txBody>
      </p:sp>
      <p:sp>
        <p:nvSpPr>
          <p:cNvPr id="1316" name="Google Shape;1316;g2402d2dd8d4_1_17"/>
          <p:cNvSpPr txBox="1"/>
          <p:nvPr/>
        </p:nvSpPr>
        <p:spPr>
          <a:xfrm>
            <a:off x="1473450" y="648700"/>
            <a:ext cx="24954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Libre Franklin"/>
                <a:ea typeface="Libre Franklin"/>
                <a:cs typeface="Libre Franklin"/>
                <a:sym typeface="Libre Franklin"/>
              </a:rPr>
              <a:t>KEY DEVELOPERS</a:t>
            </a:r>
            <a:endParaRPr sz="1800" b="1" i="0" u="none" strike="noStrike" cap="none">
              <a:solidFill>
                <a:schemeClr val="dk1"/>
              </a:solidFill>
              <a:latin typeface="Libre Franklin"/>
              <a:ea typeface="Libre Franklin"/>
              <a:cs typeface="Libre Franklin"/>
              <a:sym typeface="Libre Franklin"/>
            </a:endParaRPr>
          </a:p>
        </p:txBody>
      </p:sp>
      <p:sp>
        <p:nvSpPr>
          <p:cNvPr id="1317" name="Google Shape;1317;g2402d2dd8d4_1_17"/>
          <p:cNvSpPr txBox="1"/>
          <p:nvPr/>
        </p:nvSpPr>
        <p:spPr>
          <a:xfrm>
            <a:off x="5804191" y="371511"/>
            <a:ext cx="2846100" cy="7389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Libre Franklin"/>
                <a:ea typeface="Libre Franklin"/>
                <a:cs typeface="Libre Franklin"/>
                <a:sym typeface="Libre Franklin"/>
              </a:rPr>
              <a:t>DEVELOPER PLATFORMS</a:t>
            </a:r>
            <a:endParaRPr sz="1800" b="1" i="0" u="none" strike="noStrike" cap="none">
              <a:solidFill>
                <a:schemeClr val="dk1"/>
              </a:solidFill>
              <a:latin typeface="Libre Franklin"/>
              <a:ea typeface="Libre Franklin"/>
              <a:cs typeface="Libre Franklin"/>
              <a:sym typeface="Libre Franklin"/>
            </a:endParaRPr>
          </a:p>
        </p:txBody>
      </p:sp>
      <p:sp>
        <p:nvSpPr>
          <p:cNvPr id="1318" name="Google Shape;1318;g2402d2dd8d4_1_17"/>
          <p:cNvSpPr txBox="1">
            <a:spLocks noGrp="1"/>
          </p:cNvSpPr>
          <p:nvPr>
            <p:ph type="title"/>
          </p:nvPr>
        </p:nvSpPr>
        <p:spPr>
          <a:xfrm>
            <a:off x="0" y="0"/>
            <a:ext cx="4486200" cy="484500"/>
          </a:xfrm>
          <a:prstGeom prst="rect">
            <a:avLst/>
          </a:prstGeom>
          <a:solidFill>
            <a:schemeClr val="lt1"/>
          </a:solid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800"/>
              <a:buFont typeface="Libre Franklin"/>
              <a:buNone/>
            </a:pPr>
            <a:r>
              <a:rPr lang="en" sz="2000">
                <a:latin typeface="Libre Franklin Medium"/>
                <a:ea typeface="Libre Franklin Medium"/>
                <a:cs typeface="Libre Franklin Medium"/>
                <a:sym typeface="Libre Franklin Medium"/>
              </a:rPr>
              <a:t> MAJOR INDUSTRY PLAYERS</a:t>
            </a:r>
            <a:endParaRPr sz="2000">
              <a:latin typeface="Libre Franklin Medium"/>
              <a:ea typeface="Libre Franklin Medium"/>
              <a:cs typeface="Libre Franklin Medium"/>
              <a:sym typeface="Libre Franklin Medium"/>
            </a:endParaRPr>
          </a:p>
        </p:txBody>
      </p:sp>
      <p:grpSp>
        <p:nvGrpSpPr>
          <p:cNvPr id="1319" name="Google Shape;1319;g2402d2dd8d4_1_17"/>
          <p:cNvGrpSpPr/>
          <p:nvPr/>
        </p:nvGrpSpPr>
        <p:grpSpPr>
          <a:xfrm>
            <a:off x="285751" y="1106513"/>
            <a:ext cx="3740695" cy="3717165"/>
            <a:chOff x="285750" y="1106513"/>
            <a:chExt cx="3740695" cy="3717165"/>
          </a:xfrm>
        </p:grpSpPr>
        <p:pic>
          <p:nvPicPr>
            <p:cNvPr id="1320" name="Google Shape;1320;g2402d2dd8d4_1_17"/>
            <p:cNvPicPr preferRelativeResize="0"/>
            <p:nvPr/>
          </p:nvPicPr>
          <p:blipFill rotWithShape="1">
            <a:blip r:embed="rId3">
              <a:alphaModFix/>
            </a:blip>
            <a:srcRect/>
            <a:stretch/>
          </p:blipFill>
          <p:spPr>
            <a:xfrm>
              <a:off x="651450" y="1106513"/>
              <a:ext cx="450000" cy="450000"/>
            </a:xfrm>
            <a:prstGeom prst="rect">
              <a:avLst/>
            </a:prstGeom>
            <a:noFill/>
            <a:ln>
              <a:noFill/>
            </a:ln>
          </p:spPr>
        </p:pic>
        <p:sp>
          <p:nvSpPr>
            <p:cNvPr id="1321" name="Google Shape;1321;g2402d2dd8d4_1_17"/>
            <p:cNvSpPr txBox="1"/>
            <p:nvPr/>
          </p:nvSpPr>
          <p:spPr>
            <a:xfrm>
              <a:off x="1413675" y="1178274"/>
              <a:ext cx="23430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General Electric</a:t>
              </a:r>
              <a:endParaRPr sz="1200" b="0" i="0" u="none" strike="noStrike" cap="none">
                <a:solidFill>
                  <a:schemeClr val="dk1"/>
                </a:solidFill>
                <a:latin typeface="Libre Franklin"/>
                <a:ea typeface="Libre Franklin"/>
                <a:cs typeface="Libre Franklin"/>
                <a:sym typeface="Libre Franklin"/>
              </a:endParaRPr>
            </a:p>
          </p:txBody>
        </p:sp>
        <p:sp>
          <p:nvSpPr>
            <p:cNvPr id="1322" name="Google Shape;1322;g2402d2dd8d4_1_17"/>
            <p:cNvSpPr txBox="1"/>
            <p:nvPr/>
          </p:nvSpPr>
          <p:spPr>
            <a:xfrm>
              <a:off x="1413673" y="1705491"/>
              <a:ext cx="16995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Microsoft (US)</a:t>
              </a:r>
              <a:endParaRPr sz="1600" b="0" i="0" u="none" strike="noStrike" cap="none">
                <a:solidFill>
                  <a:srgbClr val="000000"/>
                </a:solidFill>
                <a:latin typeface="Libre Franklin"/>
                <a:ea typeface="Libre Franklin"/>
                <a:cs typeface="Libre Franklin"/>
                <a:sym typeface="Libre Franklin"/>
              </a:endParaRPr>
            </a:p>
          </p:txBody>
        </p:sp>
        <p:sp>
          <p:nvSpPr>
            <p:cNvPr id="1323" name="Google Shape;1323;g2402d2dd8d4_1_17"/>
            <p:cNvSpPr txBox="1"/>
            <p:nvPr/>
          </p:nvSpPr>
          <p:spPr>
            <a:xfrm>
              <a:off x="1413674" y="2164000"/>
              <a:ext cx="21780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Siemens (Germany)</a:t>
              </a:r>
              <a:endParaRPr sz="1200" b="0" i="0" u="none" strike="noStrike" cap="none">
                <a:solidFill>
                  <a:schemeClr val="dk1"/>
                </a:solidFill>
                <a:latin typeface="Libre Franklin"/>
                <a:ea typeface="Libre Franklin"/>
                <a:cs typeface="Libre Franklin"/>
                <a:sym typeface="Libre Franklin"/>
              </a:endParaRPr>
            </a:p>
          </p:txBody>
        </p:sp>
        <p:sp>
          <p:nvSpPr>
            <p:cNvPr id="1324" name="Google Shape;1324;g2402d2dd8d4_1_17"/>
            <p:cNvSpPr txBox="1"/>
            <p:nvPr/>
          </p:nvSpPr>
          <p:spPr>
            <a:xfrm>
              <a:off x="1434225" y="2579229"/>
              <a:ext cx="23019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Amazon Web Services</a:t>
              </a:r>
              <a:endParaRPr sz="1600" b="0" i="0" u="none" strike="noStrike" cap="none">
                <a:solidFill>
                  <a:srgbClr val="000000"/>
                </a:solidFill>
                <a:latin typeface="Libre Franklin"/>
                <a:ea typeface="Libre Franklin"/>
                <a:cs typeface="Libre Franklin"/>
                <a:sym typeface="Libre Franklin"/>
              </a:endParaRPr>
            </a:p>
          </p:txBody>
        </p:sp>
        <p:sp>
          <p:nvSpPr>
            <p:cNvPr id="1325" name="Google Shape;1325;g2402d2dd8d4_1_17"/>
            <p:cNvSpPr txBox="1"/>
            <p:nvPr/>
          </p:nvSpPr>
          <p:spPr>
            <a:xfrm>
              <a:off x="1428500" y="3014237"/>
              <a:ext cx="1312800" cy="338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ANSYS (US)</a:t>
              </a:r>
              <a:endParaRPr sz="1200" b="0" i="0" u="none" strike="noStrike" cap="none">
                <a:solidFill>
                  <a:schemeClr val="dk1"/>
                </a:solidFill>
                <a:latin typeface="Libre Franklin"/>
                <a:ea typeface="Libre Franklin"/>
                <a:cs typeface="Libre Franklin"/>
                <a:sym typeface="Libre Franklin"/>
              </a:endParaRPr>
            </a:p>
          </p:txBody>
        </p:sp>
        <p:sp>
          <p:nvSpPr>
            <p:cNvPr id="1326" name="Google Shape;1326;g2402d2dd8d4_1_17"/>
            <p:cNvSpPr txBox="1"/>
            <p:nvPr/>
          </p:nvSpPr>
          <p:spPr>
            <a:xfrm>
              <a:off x="1314617" y="3852141"/>
              <a:ext cx="2343000" cy="450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p:txBody>
        </p:sp>
        <p:cxnSp>
          <p:nvCxnSpPr>
            <p:cNvPr id="1327" name="Google Shape;1327;g2402d2dd8d4_1_17"/>
            <p:cNvCxnSpPr/>
            <p:nvPr/>
          </p:nvCxnSpPr>
          <p:spPr>
            <a:xfrm>
              <a:off x="1252795" y="1569919"/>
              <a:ext cx="2743200" cy="0"/>
            </a:xfrm>
            <a:prstGeom prst="straightConnector1">
              <a:avLst/>
            </a:prstGeom>
            <a:noFill/>
            <a:ln w="28575" cap="flat" cmpd="sng">
              <a:solidFill>
                <a:srgbClr val="BFBFBF"/>
              </a:solidFill>
              <a:prstDash val="solid"/>
              <a:round/>
              <a:headEnd type="none" w="sm" len="sm"/>
              <a:tailEnd type="none" w="sm" len="sm"/>
            </a:ln>
          </p:spPr>
        </p:cxnSp>
        <p:cxnSp>
          <p:nvCxnSpPr>
            <p:cNvPr id="1328" name="Google Shape;1328;g2402d2dd8d4_1_17"/>
            <p:cNvCxnSpPr/>
            <p:nvPr/>
          </p:nvCxnSpPr>
          <p:spPr>
            <a:xfrm>
              <a:off x="1252795" y="2014412"/>
              <a:ext cx="2743200" cy="0"/>
            </a:xfrm>
            <a:prstGeom prst="straightConnector1">
              <a:avLst/>
            </a:prstGeom>
            <a:noFill/>
            <a:ln w="28575" cap="flat" cmpd="sng">
              <a:solidFill>
                <a:srgbClr val="BFBFBF"/>
              </a:solidFill>
              <a:prstDash val="solid"/>
              <a:round/>
              <a:headEnd type="none" w="sm" len="sm"/>
              <a:tailEnd type="none" w="sm" len="sm"/>
            </a:ln>
          </p:spPr>
        </p:cxnSp>
        <p:cxnSp>
          <p:nvCxnSpPr>
            <p:cNvPr id="1329" name="Google Shape;1329;g2402d2dd8d4_1_17"/>
            <p:cNvCxnSpPr/>
            <p:nvPr/>
          </p:nvCxnSpPr>
          <p:spPr>
            <a:xfrm>
              <a:off x="1252795" y="2458905"/>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30" name="Google Shape;1330;g2402d2dd8d4_1_17"/>
            <p:cNvCxnSpPr/>
            <p:nvPr/>
          </p:nvCxnSpPr>
          <p:spPr>
            <a:xfrm>
              <a:off x="1252795" y="2903398"/>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31" name="Google Shape;1331;g2402d2dd8d4_1_17"/>
            <p:cNvCxnSpPr/>
            <p:nvPr/>
          </p:nvCxnSpPr>
          <p:spPr>
            <a:xfrm>
              <a:off x="1252795" y="3347890"/>
              <a:ext cx="2770500" cy="0"/>
            </a:xfrm>
            <a:prstGeom prst="straightConnector1">
              <a:avLst/>
            </a:prstGeom>
            <a:noFill/>
            <a:ln w="28575" cap="flat" cmpd="sng">
              <a:solidFill>
                <a:srgbClr val="BFBFBF"/>
              </a:solidFill>
              <a:prstDash val="solid"/>
              <a:round/>
              <a:headEnd type="none" w="sm" len="sm"/>
              <a:tailEnd type="none" w="sm" len="sm"/>
            </a:ln>
          </p:spPr>
        </p:cxnSp>
        <p:sp>
          <p:nvSpPr>
            <p:cNvPr id="1332" name="Google Shape;1332;g2402d2dd8d4_1_17"/>
            <p:cNvSpPr/>
            <p:nvPr/>
          </p:nvSpPr>
          <p:spPr>
            <a:xfrm rot="5400000">
              <a:off x="1223943" y="3140455"/>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33" name="Google Shape;1333;g2402d2dd8d4_1_17"/>
            <p:cNvSpPr/>
            <p:nvPr/>
          </p:nvSpPr>
          <p:spPr>
            <a:xfrm rot="5400000">
              <a:off x="1223943" y="2268304"/>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34" name="Google Shape;1334;g2402d2dd8d4_1_17"/>
            <p:cNvSpPr/>
            <p:nvPr/>
          </p:nvSpPr>
          <p:spPr>
            <a:xfrm rot="5400000">
              <a:off x="1223943" y="1290775"/>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35" name="Google Shape;1335;g2402d2dd8d4_1_17"/>
            <p:cNvSpPr/>
            <p:nvPr/>
          </p:nvSpPr>
          <p:spPr>
            <a:xfrm rot="5400000">
              <a:off x="1209505" y="1781818"/>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36" name="Google Shape;1336;g2402d2dd8d4_1_17"/>
            <p:cNvSpPr/>
            <p:nvPr/>
          </p:nvSpPr>
          <p:spPr>
            <a:xfrm rot="5400000">
              <a:off x="1203868" y="2679278"/>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pic>
          <p:nvPicPr>
            <p:cNvPr id="1337" name="Google Shape;1337;g2402d2dd8d4_1_17"/>
            <p:cNvPicPr preferRelativeResize="0"/>
            <p:nvPr/>
          </p:nvPicPr>
          <p:blipFill rotWithShape="1">
            <a:blip r:embed="rId4">
              <a:alphaModFix/>
            </a:blip>
            <a:srcRect l="21835" t="18337" r="23396" b="16499"/>
            <a:stretch/>
          </p:blipFill>
          <p:spPr>
            <a:xfrm>
              <a:off x="345725" y="1537637"/>
              <a:ext cx="787700" cy="523200"/>
            </a:xfrm>
            <a:prstGeom prst="rect">
              <a:avLst/>
            </a:prstGeom>
            <a:noFill/>
            <a:ln>
              <a:noFill/>
            </a:ln>
          </p:spPr>
        </p:pic>
        <p:pic>
          <p:nvPicPr>
            <p:cNvPr id="1338" name="Google Shape;1338;g2402d2dd8d4_1_17"/>
            <p:cNvPicPr preferRelativeResize="0"/>
            <p:nvPr/>
          </p:nvPicPr>
          <p:blipFill rotWithShape="1">
            <a:blip r:embed="rId5">
              <a:alphaModFix/>
            </a:blip>
            <a:srcRect t="30104" b="25506"/>
            <a:stretch/>
          </p:blipFill>
          <p:spPr>
            <a:xfrm>
              <a:off x="285750" y="2080197"/>
              <a:ext cx="907648" cy="403257"/>
            </a:xfrm>
            <a:prstGeom prst="rect">
              <a:avLst/>
            </a:prstGeom>
            <a:noFill/>
            <a:ln>
              <a:noFill/>
            </a:ln>
          </p:spPr>
        </p:pic>
        <p:pic>
          <p:nvPicPr>
            <p:cNvPr id="1339" name="Google Shape;1339;g2402d2dd8d4_1_17"/>
            <p:cNvPicPr preferRelativeResize="0"/>
            <p:nvPr/>
          </p:nvPicPr>
          <p:blipFill rotWithShape="1">
            <a:blip r:embed="rId6">
              <a:alphaModFix/>
            </a:blip>
            <a:srcRect l="17731" t="18389" r="19453" b="15624"/>
            <a:stretch/>
          </p:blipFill>
          <p:spPr>
            <a:xfrm>
              <a:off x="475083" y="2615671"/>
              <a:ext cx="702741" cy="387943"/>
            </a:xfrm>
            <a:prstGeom prst="rect">
              <a:avLst/>
            </a:prstGeom>
            <a:noFill/>
            <a:ln>
              <a:noFill/>
            </a:ln>
          </p:spPr>
        </p:pic>
        <p:pic>
          <p:nvPicPr>
            <p:cNvPr id="1340" name="Google Shape;1340;g2402d2dd8d4_1_17"/>
            <p:cNvPicPr preferRelativeResize="0"/>
            <p:nvPr/>
          </p:nvPicPr>
          <p:blipFill rotWithShape="1">
            <a:blip r:embed="rId7">
              <a:alphaModFix/>
            </a:blip>
            <a:srcRect/>
            <a:stretch/>
          </p:blipFill>
          <p:spPr>
            <a:xfrm>
              <a:off x="436002" y="3082575"/>
              <a:ext cx="787699" cy="254836"/>
            </a:xfrm>
            <a:prstGeom prst="rect">
              <a:avLst/>
            </a:prstGeom>
            <a:noFill/>
            <a:ln>
              <a:noFill/>
            </a:ln>
          </p:spPr>
        </p:pic>
        <p:cxnSp>
          <p:nvCxnSpPr>
            <p:cNvPr id="1341" name="Google Shape;1341;g2402d2dd8d4_1_17"/>
            <p:cNvCxnSpPr/>
            <p:nvPr/>
          </p:nvCxnSpPr>
          <p:spPr>
            <a:xfrm>
              <a:off x="1252795" y="3792383"/>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42" name="Google Shape;1342;g2402d2dd8d4_1_17"/>
            <p:cNvCxnSpPr/>
            <p:nvPr/>
          </p:nvCxnSpPr>
          <p:spPr>
            <a:xfrm>
              <a:off x="1252795" y="4236876"/>
              <a:ext cx="2770500" cy="0"/>
            </a:xfrm>
            <a:prstGeom prst="straightConnector1">
              <a:avLst/>
            </a:prstGeom>
            <a:noFill/>
            <a:ln w="28575" cap="flat" cmpd="sng">
              <a:solidFill>
                <a:srgbClr val="BFBFBF"/>
              </a:solidFill>
              <a:prstDash val="solid"/>
              <a:round/>
              <a:headEnd type="none" w="sm" len="sm"/>
              <a:tailEnd type="none" w="sm" len="sm"/>
            </a:ln>
          </p:spPr>
        </p:cxnSp>
        <p:sp>
          <p:nvSpPr>
            <p:cNvPr id="1343" name="Google Shape;1343;g2402d2dd8d4_1_17"/>
            <p:cNvSpPr/>
            <p:nvPr/>
          </p:nvSpPr>
          <p:spPr>
            <a:xfrm rot="5400000">
              <a:off x="1214243" y="3593743"/>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44" name="Google Shape;1344;g2402d2dd8d4_1_17"/>
            <p:cNvSpPr txBox="1"/>
            <p:nvPr/>
          </p:nvSpPr>
          <p:spPr>
            <a:xfrm>
              <a:off x="1413674" y="3493650"/>
              <a:ext cx="21780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Dassault Systemes</a:t>
              </a:r>
              <a:endParaRPr sz="1200" b="0" i="0" u="none" strike="noStrike" cap="none">
                <a:solidFill>
                  <a:schemeClr val="dk1"/>
                </a:solidFill>
                <a:latin typeface="Libre Franklin"/>
                <a:ea typeface="Libre Franklin"/>
                <a:cs typeface="Libre Franklin"/>
                <a:sym typeface="Libre Franklin"/>
              </a:endParaRPr>
            </a:p>
          </p:txBody>
        </p:sp>
        <p:sp>
          <p:nvSpPr>
            <p:cNvPr id="1345" name="Google Shape;1345;g2402d2dd8d4_1_17"/>
            <p:cNvSpPr/>
            <p:nvPr/>
          </p:nvSpPr>
          <p:spPr>
            <a:xfrm rot="5400000">
              <a:off x="1204018" y="4050900"/>
              <a:ext cx="2040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cxnSp>
          <p:nvCxnSpPr>
            <p:cNvPr id="1346" name="Google Shape;1346;g2402d2dd8d4_1_17"/>
            <p:cNvCxnSpPr/>
            <p:nvPr/>
          </p:nvCxnSpPr>
          <p:spPr>
            <a:xfrm>
              <a:off x="1283245" y="1130166"/>
              <a:ext cx="2743200" cy="0"/>
            </a:xfrm>
            <a:prstGeom prst="straightConnector1">
              <a:avLst/>
            </a:prstGeom>
            <a:noFill/>
            <a:ln w="28575" cap="flat" cmpd="sng">
              <a:solidFill>
                <a:srgbClr val="BFBFBF"/>
              </a:solidFill>
              <a:prstDash val="solid"/>
              <a:round/>
              <a:headEnd type="none" w="sm" len="sm"/>
              <a:tailEnd type="none" w="sm" len="sm"/>
            </a:ln>
          </p:spPr>
        </p:cxnSp>
        <p:sp>
          <p:nvSpPr>
            <p:cNvPr id="1347" name="Google Shape;1347;g2402d2dd8d4_1_17"/>
            <p:cNvSpPr txBox="1"/>
            <p:nvPr/>
          </p:nvSpPr>
          <p:spPr>
            <a:xfrm>
              <a:off x="1434224" y="3950848"/>
              <a:ext cx="18972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PTC</a:t>
              </a:r>
              <a:endParaRPr sz="1200" b="0" i="0" u="none" strike="noStrike" cap="none">
                <a:solidFill>
                  <a:schemeClr val="dk1"/>
                </a:solidFill>
                <a:latin typeface="Libre Franklin"/>
                <a:ea typeface="Libre Franklin"/>
                <a:cs typeface="Libre Franklin"/>
                <a:sym typeface="Libre Franklin"/>
              </a:endParaRPr>
            </a:p>
          </p:txBody>
        </p:sp>
        <p:pic>
          <p:nvPicPr>
            <p:cNvPr id="1348" name="Google Shape;1348;g2402d2dd8d4_1_17"/>
            <p:cNvPicPr preferRelativeResize="0"/>
            <p:nvPr/>
          </p:nvPicPr>
          <p:blipFill rotWithShape="1">
            <a:blip r:embed="rId8">
              <a:alphaModFix/>
            </a:blip>
            <a:srcRect/>
            <a:stretch/>
          </p:blipFill>
          <p:spPr>
            <a:xfrm>
              <a:off x="624720" y="3819850"/>
              <a:ext cx="403471" cy="403274"/>
            </a:xfrm>
            <a:prstGeom prst="rect">
              <a:avLst/>
            </a:prstGeom>
            <a:noFill/>
            <a:ln>
              <a:noFill/>
            </a:ln>
          </p:spPr>
        </p:pic>
        <p:pic>
          <p:nvPicPr>
            <p:cNvPr id="1349" name="Google Shape;1349;g2402d2dd8d4_1_17"/>
            <p:cNvPicPr preferRelativeResize="0"/>
            <p:nvPr/>
          </p:nvPicPr>
          <p:blipFill rotWithShape="1">
            <a:blip r:embed="rId9">
              <a:alphaModFix/>
            </a:blip>
            <a:srcRect/>
            <a:stretch/>
          </p:blipFill>
          <p:spPr>
            <a:xfrm>
              <a:off x="431426" y="3416356"/>
              <a:ext cx="787701" cy="411572"/>
            </a:xfrm>
            <a:prstGeom prst="rect">
              <a:avLst/>
            </a:prstGeom>
            <a:noFill/>
            <a:ln>
              <a:noFill/>
            </a:ln>
          </p:spPr>
        </p:pic>
        <p:cxnSp>
          <p:nvCxnSpPr>
            <p:cNvPr id="1350" name="Google Shape;1350;g2402d2dd8d4_1_17"/>
            <p:cNvCxnSpPr/>
            <p:nvPr/>
          </p:nvCxnSpPr>
          <p:spPr>
            <a:xfrm>
              <a:off x="1254500" y="4695148"/>
              <a:ext cx="2770500" cy="0"/>
            </a:xfrm>
            <a:prstGeom prst="straightConnector1">
              <a:avLst/>
            </a:prstGeom>
            <a:noFill/>
            <a:ln w="28575" cap="flat" cmpd="sng">
              <a:solidFill>
                <a:srgbClr val="BFBFBF"/>
              </a:solidFill>
              <a:prstDash val="solid"/>
              <a:round/>
              <a:headEnd type="none" w="sm" len="sm"/>
              <a:tailEnd type="none" w="sm" len="sm"/>
            </a:ln>
          </p:spPr>
        </p:cxnSp>
        <p:sp>
          <p:nvSpPr>
            <p:cNvPr id="1351" name="Google Shape;1351;g2402d2dd8d4_1_17"/>
            <p:cNvSpPr/>
            <p:nvPr/>
          </p:nvSpPr>
          <p:spPr>
            <a:xfrm rot="5400000">
              <a:off x="1205723" y="4501500"/>
              <a:ext cx="2040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52" name="Google Shape;1352;g2402d2dd8d4_1_17"/>
            <p:cNvSpPr txBox="1"/>
            <p:nvPr/>
          </p:nvSpPr>
          <p:spPr>
            <a:xfrm>
              <a:off x="1435929" y="4401448"/>
              <a:ext cx="18972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NVDIA</a:t>
              </a:r>
              <a:endParaRPr sz="1200" b="0" i="0" u="none" strike="noStrike" cap="none">
                <a:solidFill>
                  <a:schemeClr val="dk1"/>
                </a:solidFill>
                <a:latin typeface="Libre Franklin"/>
                <a:ea typeface="Libre Franklin"/>
                <a:cs typeface="Libre Franklin"/>
                <a:sym typeface="Libre Franklin"/>
              </a:endParaRPr>
            </a:p>
          </p:txBody>
        </p:sp>
        <p:pic>
          <p:nvPicPr>
            <p:cNvPr id="1353" name="Google Shape;1353;g2402d2dd8d4_1_17"/>
            <p:cNvPicPr preferRelativeResize="0"/>
            <p:nvPr/>
          </p:nvPicPr>
          <p:blipFill rotWithShape="1">
            <a:blip r:embed="rId10">
              <a:alphaModFix/>
            </a:blip>
            <a:srcRect/>
            <a:stretch/>
          </p:blipFill>
          <p:spPr>
            <a:xfrm>
              <a:off x="456242" y="4179976"/>
              <a:ext cx="643702" cy="643702"/>
            </a:xfrm>
            <a:prstGeom prst="rect">
              <a:avLst/>
            </a:prstGeom>
            <a:noFill/>
            <a:ln>
              <a:noFill/>
            </a:ln>
          </p:spPr>
        </p:pic>
      </p:grpSp>
      <p:grpSp>
        <p:nvGrpSpPr>
          <p:cNvPr id="1354" name="Google Shape;1354;g2402d2dd8d4_1_17"/>
          <p:cNvGrpSpPr/>
          <p:nvPr/>
        </p:nvGrpSpPr>
        <p:grpSpPr>
          <a:xfrm>
            <a:off x="5852197" y="1106513"/>
            <a:ext cx="2805973" cy="3582236"/>
            <a:chOff x="5852195" y="1109628"/>
            <a:chExt cx="2805973" cy="3582236"/>
          </a:xfrm>
        </p:grpSpPr>
        <p:sp>
          <p:nvSpPr>
            <p:cNvPr id="1355" name="Google Shape;1355;g2402d2dd8d4_1_17"/>
            <p:cNvSpPr txBox="1"/>
            <p:nvPr/>
          </p:nvSpPr>
          <p:spPr>
            <a:xfrm>
              <a:off x="6031750" y="1181436"/>
              <a:ext cx="23430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GE Digital</a:t>
              </a:r>
              <a:endParaRPr sz="1200" b="0" i="0" u="none" strike="noStrike" cap="none">
                <a:solidFill>
                  <a:schemeClr val="dk1"/>
                </a:solidFill>
                <a:latin typeface="Libre Franklin"/>
                <a:ea typeface="Libre Franklin"/>
                <a:cs typeface="Libre Franklin"/>
                <a:sym typeface="Libre Franklin"/>
              </a:endParaRPr>
            </a:p>
          </p:txBody>
        </p:sp>
        <p:sp>
          <p:nvSpPr>
            <p:cNvPr id="1356" name="Google Shape;1356;g2402d2dd8d4_1_17"/>
            <p:cNvSpPr txBox="1"/>
            <p:nvPr/>
          </p:nvSpPr>
          <p:spPr>
            <a:xfrm>
              <a:off x="6031748" y="1679303"/>
              <a:ext cx="16995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Microsoft Azure </a:t>
              </a:r>
              <a:endParaRPr sz="1600" b="0" i="0" u="none" strike="noStrike" cap="none">
                <a:solidFill>
                  <a:srgbClr val="000000"/>
                </a:solidFill>
                <a:latin typeface="Libre Franklin"/>
                <a:ea typeface="Libre Franklin"/>
                <a:cs typeface="Libre Franklin"/>
                <a:sym typeface="Libre Franklin"/>
              </a:endParaRPr>
            </a:p>
          </p:txBody>
        </p:sp>
        <p:sp>
          <p:nvSpPr>
            <p:cNvPr id="1357" name="Google Shape;1357;g2402d2dd8d4_1_17"/>
            <p:cNvSpPr txBox="1"/>
            <p:nvPr/>
          </p:nvSpPr>
          <p:spPr>
            <a:xfrm>
              <a:off x="6031750" y="2137813"/>
              <a:ext cx="23841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Digital Enterprise Suite </a:t>
              </a:r>
              <a:endParaRPr sz="1200" b="0" i="0" u="none" strike="noStrike" cap="none">
                <a:solidFill>
                  <a:schemeClr val="dk1"/>
                </a:solidFill>
                <a:latin typeface="Libre Franklin"/>
                <a:ea typeface="Libre Franklin"/>
                <a:cs typeface="Libre Franklin"/>
                <a:sym typeface="Libre Franklin"/>
              </a:endParaRPr>
            </a:p>
          </p:txBody>
        </p:sp>
        <p:sp>
          <p:nvSpPr>
            <p:cNvPr id="1358" name="Google Shape;1358;g2402d2dd8d4_1_17"/>
            <p:cNvSpPr txBox="1"/>
            <p:nvPr/>
          </p:nvSpPr>
          <p:spPr>
            <a:xfrm>
              <a:off x="6052300" y="2553042"/>
              <a:ext cx="23019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AWS IoT TwinMaker</a:t>
              </a:r>
              <a:endParaRPr sz="1600" b="0" i="0" u="none" strike="noStrike" cap="none">
                <a:solidFill>
                  <a:srgbClr val="000000"/>
                </a:solidFill>
                <a:latin typeface="Libre Franklin"/>
                <a:ea typeface="Libre Franklin"/>
                <a:cs typeface="Libre Franklin"/>
                <a:sym typeface="Libre Franklin"/>
              </a:endParaRPr>
            </a:p>
          </p:txBody>
        </p:sp>
        <p:sp>
          <p:nvSpPr>
            <p:cNvPr id="1359" name="Google Shape;1359;g2402d2dd8d4_1_17"/>
            <p:cNvSpPr txBox="1"/>
            <p:nvPr/>
          </p:nvSpPr>
          <p:spPr>
            <a:xfrm>
              <a:off x="6046573" y="2988040"/>
              <a:ext cx="2343000" cy="338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ANSYS Twin Builder</a:t>
              </a:r>
              <a:endParaRPr sz="1200" b="0" i="0" u="none" strike="noStrike" cap="none">
                <a:solidFill>
                  <a:schemeClr val="dk1"/>
                </a:solidFill>
                <a:latin typeface="Libre Franklin"/>
                <a:ea typeface="Libre Franklin"/>
                <a:cs typeface="Libre Franklin"/>
                <a:sym typeface="Libre Franklin"/>
              </a:endParaRPr>
            </a:p>
          </p:txBody>
        </p:sp>
        <p:sp>
          <p:nvSpPr>
            <p:cNvPr id="1360" name="Google Shape;1360;g2402d2dd8d4_1_17"/>
            <p:cNvSpPr txBox="1"/>
            <p:nvPr/>
          </p:nvSpPr>
          <p:spPr>
            <a:xfrm>
              <a:off x="5932693" y="3825954"/>
              <a:ext cx="2343000" cy="450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a:ea typeface="Libre Franklin"/>
                <a:cs typeface="Libre Franklin"/>
                <a:sym typeface="Libre Franklin"/>
              </a:endParaRPr>
            </a:p>
          </p:txBody>
        </p:sp>
        <p:cxnSp>
          <p:nvCxnSpPr>
            <p:cNvPr id="1361" name="Google Shape;1361;g2402d2dd8d4_1_17"/>
            <p:cNvCxnSpPr/>
            <p:nvPr/>
          </p:nvCxnSpPr>
          <p:spPr>
            <a:xfrm>
              <a:off x="5870870" y="1544459"/>
              <a:ext cx="2743200" cy="0"/>
            </a:xfrm>
            <a:prstGeom prst="straightConnector1">
              <a:avLst/>
            </a:prstGeom>
            <a:noFill/>
            <a:ln w="28575" cap="flat" cmpd="sng">
              <a:solidFill>
                <a:srgbClr val="BFBFBF"/>
              </a:solidFill>
              <a:prstDash val="solid"/>
              <a:round/>
              <a:headEnd type="none" w="sm" len="sm"/>
              <a:tailEnd type="none" w="sm" len="sm"/>
            </a:ln>
          </p:spPr>
        </p:cxnSp>
        <p:cxnSp>
          <p:nvCxnSpPr>
            <p:cNvPr id="1362" name="Google Shape;1362;g2402d2dd8d4_1_17"/>
            <p:cNvCxnSpPr/>
            <p:nvPr/>
          </p:nvCxnSpPr>
          <p:spPr>
            <a:xfrm>
              <a:off x="5870870" y="1988952"/>
              <a:ext cx="2743200" cy="0"/>
            </a:xfrm>
            <a:prstGeom prst="straightConnector1">
              <a:avLst/>
            </a:prstGeom>
            <a:noFill/>
            <a:ln w="28575" cap="flat" cmpd="sng">
              <a:solidFill>
                <a:srgbClr val="BFBFBF"/>
              </a:solidFill>
              <a:prstDash val="solid"/>
              <a:round/>
              <a:headEnd type="none" w="sm" len="sm"/>
              <a:tailEnd type="none" w="sm" len="sm"/>
            </a:ln>
          </p:spPr>
        </p:cxnSp>
        <p:cxnSp>
          <p:nvCxnSpPr>
            <p:cNvPr id="1363" name="Google Shape;1363;g2402d2dd8d4_1_17"/>
            <p:cNvCxnSpPr/>
            <p:nvPr/>
          </p:nvCxnSpPr>
          <p:spPr>
            <a:xfrm>
              <a:off x="5870870" y="2433445"/>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64" name="Google Shape;1364;g2402d2dd8d4_1_17"/>
            <p:cNvCxnSpPr/>
            <p:nvPr/>
          </p:nvCxnSpPr>
          <p:spPr>
            <a:xfrm>
              <a:off x="5870870" y="2877938"/>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65" name="Google Shape;1365;g2402d2dd8d4_1_17"/>
            <p:cNvCxnSpPr/>
            <p:nvPr/>
          </p:nvCxnSpPr>
          <p:spPr>
            <a:xfrm>
              <a:off x="5870870" y="3322431"/>
              <a:ext cx="2770500" cy="0"/>
            </a:xfrm>
            <a:prstGeom prst="straightConnector1">
              <a:avLst/>
            </a:prstGeom>
            <a:noFill/>
            <a:ln w="28575" cap="flat" cmpd="sng">
              <a:solidFill>
                <a:srgbClr val="BFBFBF"/>
              </a:solidFill>
              <a:prstDash val="solid"/>
              <a:round/>
              <a:headEnd type="none" w="sm" len="sm"/>
              <a:tailEnd type="none" w="sm" len="sm"/>
            </a:ln>
          </p:spPr>
        </p:cxnSp>
        <p:sp>
          <p:nvSpPr>
            <p:cNvPr id="1366" name="Google Shape;1366;g2402d2dd8d4_1_17"/>
            <p:cNvSpPr/>
            <p:nvPr/>
          </p:nvSpPr>
          <p:spPr>
            <a:xfrm rot="5400000">
              <a:off x="5842018" y="3114268"/>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67" name="Google Shape;1367;g2402d2dd8d4_1_17"/>
            <p:cNvSpPr/>
            <p:nvPr/>
          </p:nvSpPr>
          <p:spPr>
            <a:xfrm rot="5400000">
              <a:off x="5842018" y="2242116"/>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68" name="Google Shape;1368;g2402d2dd8d4_1_17"/>
            <p:cNvSpPr/>
            <p:nvPr/>
          </p:nvSpPr>
          <p:spPr>
            <a:xfrm rot="5400000">
              <a:off x="5842018" y="1269163"/>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69" name="Google Shape;1369;g2402d2dd8d4_1_17"/>
            <p:cNvSpPr/>
            <p:nvPr/>
          </p:nvSpPr>
          <p:spPr>
            <a:xfrm rot="5400000">
              <a:off x="5827580" y="1755631"/>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70" name="Google Shape;1370;g2402d2dd8d4_1_17"/>
            <p:cNvSpPr/>
            <p:nvPr/>
          </p:nvSpPr>
          <p:spPr>
            <a:xfrm rot="5400000">
              <a:off x="5821943" y="2653090"/>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cxnSp>
          <p:nvCxnSpPr>
            <p:cNvPr id="1371" name="Google Shape;1371;g2402d2dd8d4_1_17"/>
            <p:cNvCxnSpPr/>
            <p:nvPr/>
          </p:nvCxnSpPr>
          <p:spPr>
            <a:xfrm>
              <a:off x="5870870" y="3766923"/>
              <a:ext cx="2770500" cy="0"/>
            </a:xfrm>
            <a:prstGeom prst="straightConnector1">
              <a:avLst/>
            </a:prstGeom>
            <a:noFill/>
            <a:ln w="28575" cap="flat" cmpd="sng">
              <a:solidFill>
                <a:srgbClr val="BFBFBF"/>
              </a:solidFill>
              <a:prstDash val="solid"/>
              <a:round/>
              <a:headEnd type="none" w="sm" len="sm"/>
              <a:tailEnd type="none" w="sm" len="sm"/>
            </a:ln>
          </p:spPr>
        </p:cxnSp>
        <p:cxnSp>
          <p:nvCxnSpPr>
            <p:cNvPr id="1372" name="Google Shape;1372;g2402d2dd8d4_1_17"/>
            <p:cNvCxnSpPr/>
            <p:nvPr/>
          </p:nvCxnSpPr>
          <p:spPr>
            <a:xfrm>
              <a:off x="5870870" y="4211416"/>
              <a:ext cx="2770500" cy="0"/>
            </a:xfrm>
            <a:prstGeom prst="straightConnector1">
              <a:avLst/>
            </a:prstGeom>
            <a:noFill/>
            <a:ln w="28575" cap="flat" cmpd="sng">
              <a:solidFill>
                <a:srgbClr val="BFBFBF"/>
              </a:solidFill>
              <a:prstDash val="solid"/>
              <a:round/>
              <a:headEnd type="none" w="sm" len="sm"/>
              <a:tailEnd type="none" w="sm" len="sm"/>
            </a:ln>
          </p:spPr>
        </p:cxnSp>
        <p:sp>
          <p:nvSpPr>
            <p:cNvPr id="1373" name="Google Shape;1373;g2402d2dd8d4_1_17"/>
            <p:cNvSpPr/>
            <p:nvPr/>
          </p:nvSpPr>
          <p:spPr>
            <a:xfrm rot="5400000">
              <a:off x="5832318" y="3567556"/>
              <a:ext cx="2043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74" name="Google Shape;1374;g2402d2dd8d4_1_17"/>
            <p:cNvSpPr txBox="1"/>
            <p:nvPr/>
          </p:nvSpPr>
          <p:spPr>
            <a:xfrm>
              <a:off x="6031749" y="3467461"/>
              <a:ext cx="18972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3DExperience</a:t>
              </a:r>
              <a:endParaRPr sz="1200" b="0" i="0" u="none" strike="noStrike" cap="none">
                <a:solidFill>
                  <a:schemeClr val="dk1"/>
                </a:solidFill>
                <a:latin typeface="Libre Franklin"/>
                <a:ea typeface="Libre Franklin"/>
                <a:cs typeface="Libre Franklin"/>
                <a:sym typeface="Libre Franklin"/>
              </a:endParaRPr>
            </a:p>
          </p:txBody>
        </p:sp>
        <p:sp>
          <p:nvSpPr>
            <p:cNvPr id="1375" name="Google Shape;1375;g2402d2dd8d4_1_17"/>
            <p:cNvSpPr/>
            <p:nvPr/>
          </p:nvSpPr>
          <p:spPr>
            <a:xfrm rot="5400000">
              <a:off x="5822093" y="4024713"/>
              <a:ext cx="2040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76" name="Google Shape;1376;g2402d2dd8d4_1_17"/>
            <p:cNvSpPr txBox="1"/>
            <p:nvPr/>
          </p:nvSpPr>
          <p:spPr>
            <a:xfrm>
              <a:off x="6052300" y="3924663"/>
              <a:ext cx="21276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Vuforia - Thingworx</a:t>
              </a:r>
              <a:endParaRPr sz="1200" b="0" i="0" u="none" strike="noStrike" cap="none">
                <a:solidFill>
                  <a:schemeClr val="dk1"/>
                </a:solidFill>
                <a:latin typeface="Libre Franklin"/>
                <a:ea typeface="Libre Franklin"/>
                <a:cs typeface="Libre Franklin"/>
                <a:sym typeface="Libre Franklin"/>
              </a:endParaRPr>
            </a:p>
          </p:txBody>
        </p:sp>
        <p:cxnSp>
          <p:nvCxnSpPr>
            <p:cNvPr id="1377" name="Google Shape;1377;g2402d2dd8d4_1_17"/>
            <p:cNvCxnSpPr/>
            <p:nvPr/>
          </p:nvCxnSpPr>
          <p:spPr>
            <a:xfrm>
              <a:off x="5852195" y="1109628"/>
              <a:ext cx="2743200" cy="0"/>
            </a:xfrm>
            <a:prstGeom prst="straightConnector1">
              <a:avLst/>
            </a:prstGeom>
            <a:noFill/>
            <a:ln w="28575" cap="flat" cmpd="sng">
              <a:solidFill>
                <a:srgbClr val="BFBFBF"/>
              </a:solidFill>
              <a:prstDash val="solid"/>
              <a:round/>
              <a:headEnd type="none" w="sm" len="sm"/>
              <a:tailEnd type="none" w="sm" len="sm"/>
            </a:ln>
          </p:spPr>
        </p:cxnSp>
        <p:cxnSp>
          <p:nvCxnSpPr>
            <p:cNvPr id="1378" name="Google Shape;1378;g2402d2dd8d4_1_17"/>
            <p:cNvCxnSpPr/>
            <p:nvPr/>
          </p:nvCxnSpPr>
          <p:spPr>
            <a:xfrm>
              <a:off x="5887668" y="4684917"/>
              <a:ext cx="2770500" cy="0"/>
            </a:xfrm>
            <a:prstGeom prst="straightConnector1">
              <a:avLst/>
            </a:prstGeom>
            <a:noFill/>
            <a:ln w="28575" cap="flat" cmpd="sng">
              <a:solidFill>
                <a:srgbClr val="BFBFBF"/>
              </a:solidFill>
              <a:prstDash val="solid"/>
              <a:round/>
              <a:headEnd type="none" w="sm" len="sm"/>
              <a:tailEnd type="none" w="sm" len="sm"/>
            </a:ln>
          </p:spPr>
        </p:cxnSp>
        <p:sp>
          <p:nvSpPr>
            <p:cNvPr id="1379" name="Google Shape;1379;g2402d2dd8d4_1_17"/>
            <p:cNvSpPr/>
            <p:nvPr/>
          </p:nvSpPr>
          <p:spPr>
            <a:xfrm rot="5400000">
              <a:off x="5838891" y="4498214"/>
              <a:ext cx="204000" cy="936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Libre Franklin"/>
                <a:ea typeface="Libre Franklin"/>
                <a:cs typeface="Libre Franklin"/>
                <a:sym typeface="Libre Franklin"/>
              </a:endParaRPr>
            </a:p>
          </p:txBody>
        </p:sp>
        <p:sp>
          <p:nvSpPr>
            <p:cNvPr id="1380" name="Google Shape;1380;g2402d2dd8d4_1_17"/>
            <p:cNvSpPr txBox="1"/>
            <p:nvPr/>
          </p:nvSpPr>
          <p:spPr>
            <a:xfrm>
              <a:off x="6069098" y="4398164"/>
              <a:ext cx="2127600" cy="293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Libre Franklin"/>
                  <a:ea typeface="Libre Franklin"/>
                  <a:cs typeface="Libre Franklin"/>
                  <a:sym typeface="Libre Franklin"/>
                </a:rPr>
                <a:t>Omniverse</a:t>
              </a:r>
              <a:endParaRPr sz="1200" b="0" i="0" u="none" strike="noStrike" cap="none">
                <a:solidFill>
                  <a:schemeClr val="dk1"/>
                </a:solidFill>
                <a:latin typeface="Libre Franklin"/>
                <a:ea typeface="Libre Franklin"/>
                <a:cs typeface="Libre Franklin"/>
                <a:sym typeface="Libre Franklin"/>
              </a:endParaRPr>
            </a:p>
          </p:txBody>
        </p:sp>
      </p:grpSp>
      <p:sp>
        <p:nvSpPr>
          <p:cNvPr id="1381" name="Google Shape;1381;g2402d2dd8d4_1_17"/>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g2402d2dd8d4_1_86"/>
          <p:cNvSpPr txBox="1">
            <a:spLocks noGrp="1"/>
          </p:cNvSpPr>
          <p:nvPr>
            <p:ph type="title"/>
          </p:nvPr>
        </p:nvSpPr>
        <p:spPr>
          <a:xfrm>
            <a:off x="-11625" y="-7275"/>
            <a:ext cx="5121000" cy="48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800"/>
              <a:buFont typeface="Libre Franklin"/>
              <a:buNone/>
            </a:pPr>
            <a:r>
              <a:rPr lang="en" sz="2800">
                <a:latin typeface="Libre Franklin Medium"/>
                <a:ea typeface="Libre Franklin Medium"/>
                <a:cs typeface="Libre Franklin Medium"/>
                <a:sym typeface="Libre Franklin Medium"/>
              </a:rPr>
              <a:t> Digital Twin | Adopters</a:t>
            </a:r>
            <a:endParaRPr sz="2800">
              <a:latin typeface="Libre Franklin Medium"/>
              <a:ea typeface="Libre Franklin Medium"/>
              <a:cs typeface="Libre Franklin Medium"/>
              <a:sym typeface="Libre Franklin Medium"/>
            </a:endParaRPr>
          </a:p>
        </p:txBody>
      </p:sp>
      <p:sp>
        <p:nvSpPr>
          <p:cNvPr id="1387" name="Google Shape;1387;g2402d2dd8d4_1_86"/>
          <p:cNvSpPr txBox="1"/>
          <p:nvPr/>
        </p:nvSpPr>
        <p:spPr>
          <a:xfrm>
            <a:off x="684173" y="632675"/>
            <a:ext cx="3424200" cy="46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Libre Franklin"/>
                <a:ea typeface="Libre Franklin"/>
                <a:cs typeface="Libre Franklin"/>
                <a:sym typeface="Libre Franklin"/>
              </a:rPr>
              <a:t>CONSUMER PRODUCTS</a:t>
            </a:r>
            <a:endParaRPr sz="1800" b="0" i="0" u="none" strike="noStrike" cap="none">
              <a:solidFill>
                <a:schemeClr val="dk1"/>
              </a:solidFill>
              <a:latin typeface="Libre Franklin"/>
              <a:ea typeface="Libre Franklin"/>
              <a:cs typeface="Libre Franklin"/>
              <a:sym typeface="Libre Franklin"/>
            </a:endParaRPr>
          </a:p>
        </p:txBody>
      </p:sp>
      <p:sp>
        <p:nvSpPr>
          <p:cNvPr id="1388" name="Google Shape;1388;g2402d2dd8d4_1_86"/>
          <p:cNvSpPr txBox="1"/>
          <p:nvPr/>
        </p:nvSpPr>
        <p:spPr>
          <a:xfrm>
            <a:off x="6122821" y="632667"/>
            <a:ext cx="2257200" cy="46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Libre Franklin"/>
                <a:ea typeface="Libre Franklin"/>
                <a:cs typeface="Libre Franklin"/>
                <a:sym typeface="Libre Franklin"/>
              </a:rPr>
              <a:t>LIFE SCIENCES</a:t>
            </a:r>
            <a:endParaRPr sz="1800" b="0" i="0" u="none" strike="noStrike" cap="none">
              <a:solidFill>
                <a:schemeClr val="dk1"/>
              </a:solidFill>
              <a:latin typeface="Libre Franklin"/>
              <a:ea typeface="Libre Franklin"/>
              <a:cs typeface="Libre Franklin"/>
              <a:sym typeface="Libre Franklin"/>
            </a:endParaRPr>
          </a:p>
        </p:txBody>
      </p:sp>
      <p:cxnSp>
        <p:nvCxnSpPr>
          <p:cNvPr id="1389" name="Google Shape;1389;g2402d2dd8d4_1_86"/>
          <p:cNvCxnSpPr/>
          <p:nvPr/>
        </p:nvCxnSpPr>
        <p:spPr>
          <a:xfrm>
            <a:off x="1362944" y="2028363"/>
            <a:ext cx="2779800" cy="0"/>
          </a:xfrm>
          <a:prstGeom prst="straightConnector1">
            <a:avLst/>
          </a:prstGeom>
          <a:noFill/>
          <a:ln w="12700" cap="flat" cmpd="sng">
            <a:solidFill>
              <a:srgbClr val="D8D8D8"/>
            </a:solidFill>
            <a:prstDash val="solid"/>
            <a:round/>
            <a:headEnd type="none" w="sm" len="sm"/>
            <a:tailEnd type="none" w="sm" len="sm"/>
          </a:ln>
        </p:spPr>
      </p:cxnSp>
      <p:grpSp>
        <p:nvGrpSpPr>
          <p:cNvPr id="1390" name="Google Shape;1390;g2402d2dd8d4_1_86"/>
          <p:cNvGrpSpPr/>
          <p:nvPr/>
        </p:nvGrpSpPr>
        <p:grpSpPr>
          <a:xfrm>
            <a:off x="80149" y="1154075"/>
            <a:ext cx="4206729" cy="3582051"/>
            <a:chOff x="80148" y="1154075"/>
            <a:chExt cx="4206729" cy="3582051"/>
          </a:xfrm>
        </p:grpSpPr>
        <p:pic>
          <p:nvPicPr>
            <p:cNvPr id="1391" name="Google Shape;1391;g2402d2dd8d4_1_86"/>
            <p:cNvPicPr preferRelativeResize="0"/>
            <p:nvPr/>
          </p:nvPicPr>
          <p:blipFill rotWithShape="1">
            <a:blip r:embed="rId3">
              <a:alphaModFix/>
            </a:blip>
            <a:srcRect/>
            <a:stretch/>
          </p:blipFill>
          <p:spPr>
            <a:xfrm>
              <a:off x="248134" y="1154075"/>
              <a:ext cx="720984" cy="790983"/>
            </a:xfrm>
            <a:prstGeom prst="rect">
              <a:avLst/>
            </a:prstGeom>
            <a:noFill/>
            <a:ln>
              <a:noFill/>
            </a:ln>
          </p:spPr>
        </p:pic>
        <p:pic>
          <p:nvPicPr>
            <p:cNvPr id="1392" name="Google Shape;1392;g2402d2dd8d4_1_86"/>
            <p:cNvPicPr preferRelativeResize="0"/>
            <p:nvPr/>
          </p:nvPicPr>
          <p:blipFill rotWithShape="1">
            <a:blip r:embed="rId4">
              <a:alphaModFix/>
            </a:blip>
            <a:srcRect/>
            <a:stretch/>
          </p:blipFill>
          <p:spPr>
            <a:xfrm>
              <a:off x="209700" y="2139089"/>
              <a:ext cx="797861" cy="790981"/>
            </a:xfrm>
            <a:prstGeom prst="rect">
              <a:avLst/>
            </a:prstGeom>
            <a:noFill/>
            <a:ln>
              <a:noFill/>
            </a:ln>
          </p:spPr>
        </p:pic>
        <p:pic>
          <p:nvPicPr>
            <p:cNvPr id="1393" name="Google Shape;1393;g2402d2dd8d4_1_86"/>
            <p:cNvPicPr preferRelativeResize="0"/>
            <p:nvPr/>
          </p:nvPicPr>
          <p:blipFill rotWithShape="1">
            <a:blip r:embed="rId5">
              <a:alphaModFix/>
            </a:blip>
            <a:srcRect/>
            <a:stretch/>
          </p:blipFill>
          <p:spPr>
            <a:xfrm>
              <a:off x="80148" y="3094228"/>
              <a:ext cx="1056955" cy="589407"/>
            </a:xfrm>
            <a:prstGeom prst="rect">
              <a:avLst/>
            </a:prstGeom>
            <a:noFill/>
            <a:ln>
              <a:noFill/>
            </a:ln>
          </p:spPr>
        </p:pic>
        <p:pic>
          <p:nvPicPr>
            <p:cNvPr id="1394" name="Google Shape;1394;g2402d2dd8d4_1_86"/>
            <p:cNvPicPr preferRelativeResize="0"/>
            <p:nvPr/>
          </p:nvPicPr>
          <p:blipFill rotWithShape="1">
            <a:blip r:embed="rId6">
              <a:alphaModFix/>
            </a:blip>
            <a:srcRect/>
            <a:stretch/>
          </p:blipFill>
          <p:spPr>
            <a:xfrm>
              <a:off x="137052" y="4034250"/>
              <a:ext cx="1056952" cy="588895"/>
            </a:xfrm>
            <a:prstGeom prst="rect">
              <a:avLst/>
            </a:prstGeom>
            <a:noFill/>
            <a:ln>
              <a:noFill/>
            </a:ln>
          </p:spPr>
        </p:pic>
        <p:grpSp>
          <p:nvGrpSpPr>
            <p:cNvPr id="1395" name="Google Shape;1395;g2402d2dd8d4_1_86"/>
            <p:cNvGrpSpPr/>
            <p:nvPr/>
          </p:nvGrpSpPr>
          <p:grpSpPr>
            <a:xfrm>
              <a:off x="1211942" y="1287269"/>
              <a:ext cx="3074935" cy="3448857"/>
              <a:chOff x="1362944" y="1287269"/>
              <a:chExt cx="3074935" cy="3448857"/>
            </a:xfrm>
          </p:grpSpPr>
          <p:cxnSp>
            <p:nvCxnSpPr>
              <p:cNvPr id="1396" name="Google Shape;1396;g2402d2dd8d4_1_86"/>
              <p:cNvCxnSpPr/>
              <p:nvPr/>
            </p:nvCxnSpPr>
            <p:spPr>
              <a:xfrm>
                <a:off x="1362944" y="2930951"/>
                <a:ext cx="2779800" cy="0"/>
              </a:xfrm>
              <a:prstGeom prst="straightConnector1">
                <a:avLst/>
              </a:prstGeom>
              <a:noFill/>
              <a:ln w="12700" cap="flat" cmpd="sng">
                <a:solidFill>
                  <a:srgbClr val="D8D8D8"/>
                </a:solidFill>
                <a:prstDash val="solid"/>
                <a:round/>
                <a:headEnd type="none" w="sm" len="sm"/>
                <a:tailEnd type="none" w="sm" len="sm"/>
              </a:ln>
            </p:spPr>
          </p:cxnSp>
          <p:cxnSp>
            <p:nvCxnSpPr>
              <p:cNvPr id="1397" name="Google Shape;1397;g2402d2dd8d4_1_86"/>
              <p:cNvCxnSpPr/>
              <p:nvPr/>
            </p:nvCxnSpPr>
            <p:spPr>
              <a:xfrm>
                <a:off x="1362944" y="3833539"/>
                <a:ext cx="2779800" cy="0"/>
              </a:xfrm>
              <a:prstGeom prst="straightConnector1">
                <a:avLst/>
              </a:prstGeom>
              <a:noFill/>
              <a:ln w="12700" cap="flat" cmpd="sng">
                <a:solidFill>
                  <a:srgbClr val="D8D8D8"/>
                </a:solidFill>
                <a:prstDash val="solid"/>
                <a:round/>
                <a:headEnd type="none" w="sm" len="sm"/>
                <a:tailEnd type="none" w="sm" len="sm"/>
              </a:ln>
            </p:spPr>
          </p:cxnSp>
          <p:cxnSp>
            <p:nvCxnSpPr>
              <p:cNvPr id="1398" name="Google Shape;1398;g2402d2dd8d4_1_86"/>
              <p:cNvCxnSpPr/>
              <p:nvPr/>
            </p:nvCxnSpPr>
            <p:spPr>
              <a:xfrm>
                <a:off x="1362944" y="4736126"/>
                <a:ext cx="2855100" cy="0"/>
              </a:xfrm>
              <a:prstGeom prst="straightConnector1">
                <a:avLst/>
              </a:prstGeom>
              <a:noFill/>
              <a:ln w="12700" cap="flat" cmpd="sng">
                <a:solidFill>
                  <a:srgbClr val="D8D8D8"/>
                </a:solidFill>
                <a:prstDash val="solid"/>
                <a:round/>
                <a:headEnd type="none" w="sm" len="sm"/>
                <a:tailEnd type="none" w="sm" len="sm"/>
              </a:ln>
            </p:spPr>
          </p:cxnSp>
          <p:grpSp>
            <p:nvGrpSpPr>
              <p:cNvPr id="1399" name="Google Shape;1399;g2402d2dd8d4_1_86"/>
              <p:cNvGrpSpPr/>
              <p:nvPr/>
            </p:nvGrpSpPr>
            <p:grpSpPr>
              <a:xfrm>
                <a:off x="1384786" y="3212856"/>
                <a:ext cx="2693171" cy="335100"/>
                <a:chOff x="1396312" y="3273800"/>
                <a:chExt cx="3366885" cy="335100"/>
              </a:xfrm>
            </p:grpSpPr>
            <p:sp>
              <p:nvSpPr>
                <p:cNvPr id="1400" name="Google Shape;1400;g2402d2dd8d4_1_86"/>
                <p:cNvSpPr txBox="1"/>
                <p:nvPr/>
              </p:nvSpPr>
              <p:spPr>
                <a:xfrm>
                  <a:off x="1513597" y="3315299"/>
                  <a:ext cx="3249600" cy="264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Kraft Heinz- </a:t>
                  </a:r>
                  <a:r>
                    <a:rPr lang="en" sz="1200" b="0" i="0" u="none" strike="noStrike" cap="none">
                      <a:solidFill>
                        <a:schemeClr val="dk1"/>
                      </a:solidFill>
                      <a:highlight>
                        <a:srgbClr val="FFFFFF"/>
                      </a:highlight>
                      <a:latin typeface="Libre Franklin"/>
                      <a:ea typeface="Libre Franklin"/>
                      <a:cs typeface="Libre Franklin"/>
                      <a:sym typeface="Libre Franklin"/>
                    </a:rPr>
                    <a:t>Reducing Downtime </a:t>
                  </a:r>
                  <a:endParaRPr sz="1200" b="0" i="0" u="none" strike="noStrike" cap="none">
                    <a:solidFill>
                      <a:schemeClr val="dk1"/>
                    </a:solidFill>
                    <a:latin typeface="Libre Franklin Medium"/>
                    <a:ea typeface="Libre Franklin Medium"/>
                    <a:cs typeface="Libre Franklin Medium"/>
                    <a:sym typeface="Libre Franklin Medium"/>
                  </a:endParaRPr>
                </a:p>
              </p:txBody>
            </p:sp>
            <p:sp>
              <p:nvSpPr>
                <p:cNvPr id="1401" name="Google Shape;1401;g2402d2dd8d4_1_86"/>
                <p:cNvSpPr/>
                <p:nvPr/>
              </p:nvSpPr>
              <p:spPr>
                <a:xfrm rot="5400000">
                  <a:off x="1287412" y="3382700"/>
                  <a:ext cx="335100" cy="1173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grpSp>
            <p:nvGrpSpPr>
              <p:cNvPr id="1402" name="Google Shape;1402;g2402d2dd8d4_1_86"/>
              <p:cNvGrpSpPr/>
              <p:nvPr/>
            </p:nvGrpSpPr>
            <p:grpSpPr>
              <a:xfrm>
                <a:off x="1389662" y="1287269"/>
                <a:ext cx="2711889" cy="481800"/>
                <a:chOff x="1396312" y="1287269"/>
                <a:chExt cx="3390285" cy="481800"/>
              </a:xfrm>
            </p:grpSpPr>
            <p:sp>
              <p:nvSpPr>
                <p:cNvPr id="1403" name="Google Shape;1403;g2402d2dd8d4_1_86"/>
                <p:cNvSpPr txBox="1"/>
                <p:nvPr/>
              </p:nvSpPr>
              <p:spPr>
                <a:xfrm>
                  <a:off x="1513597" y="1287269"/>
                  <a:ext cx="3273000" cy="481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Unilever- </a:t>
                  </a:r>
                  <a:r>
                    <a:rPr lang="en" sz="1200" b="0" i="0" u="none" strike="noStrike" cap="none">
                      <a:solidFill>
                        <a:schemeClr val="dk1"/>
                      </a:solidFill>
                      <a:highlight>
                        <a:srgbClr val="FFFFFF"/>
                      </a:highlight>
                      <a:latin typeface="Libre Franklin"/>
                      <a:ea typeface="Libre Franklin"/>
                      <a:cs typeface="Libre Franklin"/>
                      <a:sym typeface="Libre Franklin"/>
                    </a:rPr>
                    <a:t>Increasing Product Quality and De-Risking Decision Making </a:t>
                  </a:r>
                  <a:endParaRPr sz="1200" b="0" i="0" u="none" strike="noStrike" cap="none">
                    <a:solidFill>
                      <a:schemeClr val="dk1"/>
                    </a:solidFill>
                    <a:highlight>
                      <a:srgbClr val="FFFFFF"/>
                    </a:highlight>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Medium"/>
                    <a:ea typeface="Libre Franklin Medium"/>
                    <a:cs typeface="Libre Franklin Medium"/>
                    <a:sym typeface="Libre Franklin Medium"/>
                  </a:endParaRPr>
                </a:p>
              </p:txBody>
            </p:sp>
            <p:sp>
              <p:nvSpPr>
                <p:cNvPr id="1404" name="Google Shape;1404;g2402d2dd8d4_1_86"/>
                <p:cNvSpPr/>
                <p:nvPr/>
              </p:nvSpPr>
              <p:spPr>
                <a:xfrm rot="5400000">
                  <a:off x="1287412" y="1469519"/>
                  <a:ext cx="335100" cy="1173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grpSp>
            <p:nvGrpSpPr>
              <p:cNvPr id="1405" name="Google Shape;1405;g2402d2dd8d4_1_86"/>
              <p:cNvGrpSpPr/>
              <p:nvPr/>
            </p:nvGrpSpPr>
            <p:grpSpPr>
              <a:xfrm>
                <a:off x="1389662" y="4141733"/>
                <a:ext cx="3048217" cy="335100"/>
                <a:chOff x="1396312" y="4183725"/>
                <a:chExt cx="3810748" cy="335100"/>
              </a:xfrm>
            </p:grpSpPr>
            <p:sp>
              <p:nvSpPr>
                <p:cNvPr id="1406" name="Google Shape;1406;g2402d2dd8d4_1_86"/>
                <p:cNvSpPr txBox="1"/>
                <p:nvPr/>
              </p:nvSpPr>
              <p:spPr>
                <a:xfrm>
                  <a:off x="1510760" y="4218076"/>
                  <a:ext cx="3696300" cy="2664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Johnson and Johnson- </a:t>
                  </a:r>
                  <a:r>
                    <a:rPr lang="en" sz="1200" b="0" i="0" u="none" strike="noStrike" cap="none">
                      <a:solidFill>
                        <a:schemeClr val="dk1"/>
                      </a:solidFill>
                      <a:highlight>
                        <a:srgbClr val="FFFFFF"/>
                      </a:highlight>
                      <a:latin typeface="Libre Franklin"/>
                      <a:ea typeface="Libre Franklin"/>
                      <a:cs typeface="Libre Franklin"/>
                      <a:sym typeface="Libre Franklin"/>
                    </a:rPr>
                    <a:t>Reducing Time to Market </a:t>
                  </a:r>
                  <a:endParaRPr sz="1200" b="0" i="0" u="none" strike="noStrike" cap="none">
                    <a:solidFill>
                      <a:schemeClr val="dk1"/>
                    </a:solidFill>
                    <a:latin typeface="Libre Franklin Medium"/>
                    <a:ea typeface="Libre Franklin Medium"/>
                    <a:cs typeface="Libre Franklin Medium"/>
                    <a:sym typeface="Libre Franklin Medium"/>
                  </a:endParaRPr>
                </a:p>
              </p:txBody>
            </p:sp>
            <p:sp>
              <p:nvSpPr>
                <p:cNvPr id="1407" name="Google Shape;1407;g2402d2dd8d4_1_86"/>
                <p:cNvSpPr/>
                <p:nvPr/>
              </p:nvSpPr>
              <p:spPr>
                <a:xfrm rot="5400000">
                  <a:off x="1287412" y="4292625"/>
                  <a:ext cx="335100" cy="1173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grpSp>
            <p:nvGrpSpPr>
              <p:cNvPr id="1408" name="Google Shape;1408;g2402d2dd8d4_1_86"/>
              <p:cNvGrpSpPr/>
              <p:nvPr/>
            </p:nvGrpSpPr>
            <p:grpSpPr>
              <a:xfrm>
                <a:off x="1389662" y="2287657"/>
                <a:ext cx="2866910" cy="481800"/>
                <a:chOff x="1396312" y="2305073"/>
                <a:chExt cx="3584085" cy="481800"/>
              </a:xfrm>
            </p:grpSpPr>
            <p:sp>
              <p:nvSpPr>
                <p:cNvPr id="1409" name="Google Shape;1409;g2402d2dd8d4_1_86"/>
                <p:cNvSpPr txBox="1"/>
                <p:nvPr/>
              </p:nvSpPr>
              <p:spPr>
                <a:xfrm>
                  <a:off x="1513597" y="2305073"/>
                  <a:ext cx="3466800" cy="481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Coca cola- </a:t>
                  </a:r>
                  <a:r>
                    <a:rPr lang="en" sz="1200" b="0" i="0" u="none" strike="noStrike" cap="none">
                      <a:solidFill>
                        <a:schemeClr val="dk1"/>
                      </a:solidFill>
                      <a:highlight>
                        <a:srgbClr val="FFFFFF"/>
                      </a:highlight>
                      <a:latin typeface="Libre Franklin"/>
                      <a:ea typeface="Libre Franklin"/>
                      <a:cs typeface="Libre Franklin"/>
                      <a:sym typeface="Libre Franklin"/>
                    </a:rPr>
                    <a:t>Fueling Sustainability Goals and Streamlining Performance </a:t>
                  </a:r>
                  <a:endParaRPr sz="1200" b="0" i="0" u="none" strike="noStrike" cap="none">
                    <a:solidFill>
                      <a:schemeClr val="dk1"/>
                    </a:solidFill>
                    <a:highlight>
                      <a:srgbClr val="FFFFFF"/>
                    </a:highlight>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Libre Franklin Medium"/>
                    <a:ea typeface="Libre Franklin Medium"/>
                    <a:cs typeface="Libre Franklin Medium"/>
                    <a:sym typeface="Libre Franklin Medium"/>
                  </a:endParaRPr>
                </a:p>
              </p:txBody>
            </p:sp>
            <p:sp>
              <p:nvSpPr>
                <p:cNvPr id="1410" name="Google Shape;1410;g2402d2dd8d4_1_86"/>
                <p:cNvSpPr/>
                <p:nvPr/>
              </p:nvSpPr>
              <p:spPr>
                <a:xfrm rot="5400000">
                  <a:off x="1287412" y="2487323"/>
                  <a:ext cx="335100" cy="1173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grpSp>
      </p:grpSp>
      <p:grpSp>
        <p:nvGrpSpPr>
          <p:cNvPr id="1411" name="Google Shape;1411;g2402d2dd8d4_1_86"/>
          <p:cNvGrpSpPr/>
          <p:nvPr/>
        </p:nvGrpSpPr>
        <p:grpSpPr>
          <a:xfrm>
            <a:off x="4478398" y="1287269"/>
            <a:ext cx="4455760" cy="3416057"/>
            <a:chOff x="4464783" y="1278412"/>
            <a:chExt cx="4455760" cy="3416057"/>
          </a:xfrm>
        </p:grpSpPr>
        <p:pic>
          <p:nvPicPr>
            <p:cNvPr id="1412" name="Google Shape;1412;g2402d2dd8d4_1_86"/>
            <p:cNvPicPr preferRelativeResize="0"/>
            <p:nvPr/>
          </p:nvPicPr>
          <p:blipFill rotWithShape="1">
            <a:blip r:embed="rId7">
              <a:alphaModFix/>
            </a:blip>
            <a:srcRect t="16334" r="15139" b="16469"/>
            <a:stretch/>
          </p:blipFill>
          <p:spPr>
            <a:xfrm>
              <a:off x="4464783" y="1278412"/>
              <a:ext cx="1245550" cy="626338"/>
            </a:xfrm>
            <a:prstGeom prst="rect">
              <a:avLst/>
            </a:prstGeom>
            <a:noFill/>
            <a:ln>
              <a:noFill/>
            </a:ln>
          </p:spPr>
        </p:pic>
        <p:pic>
          <p:nvPicPr>
            <p:cNvPr id="1413" name="Google Shape;1413;g2402d2dd8d4_1_86"/>
            <p:cNvPicPr preferRelativeResize="0"/>
            <p:nvPr/>
          </p:nvPicPr>
          <p:blipFill rotWithShape="1">
            <a:blip r:embed="rId8">
              <a:alphaModFix/>
            </a:blip>
            <a:srcRect/>
            <a:stretch/>
          </p:blipFill>
          <p:spPr>
            <a:xfrm>
              <a:off x="4498458" y="2965062"/>
              <a:ext cx="1178200" cy="721497"/>
            </a:xfrm>
            <a:prstGeom prst="rect">
              <a:avLst/>
            </a:prstGeom>
            <a:noFill/>
            <a:ln>
              <a:noFill/>
            </a:ln>
          </p:spPr>
        </p:pic>
        <p:pic>
          <p:nvPicPr>
            <p:cNvPr id="1414" name="Google Shape;1414;g2402d2dd8d4_1_86"/>
            <p:cNvPicPr preferRelativeResize="0"/>
            <p:nvPr/>
          </p:nvPicPr>
          <p:blipFill rotWithShape="1">
            <a:blip r:embed="rId9">
              <a:alphaModFix/>
            </a:blip>
            <a:srcRect/>
            <a:stretch/>
          </p:blipFill>
          <p:spPr>
            <a:xfrm>
              <a:off x="4464783" y="2122425"/>
              <a:ext cx="1245550" cy="615788"/>
            </a:xfrm>
            <a:prstGeom prst="rect">
              <a:avLst/>
            </a:prstGeom>
            <a:noFill/>
            <a:ln>
              <a:noFill/>
            </a:ln>
          </p:spPr>
        </p:pic>
        <p:pic>
          <p:nvPicPr>
            <p:cNvPr id="1415" name="Google Shape;1415;g2402d2dd8d4_1_86"/>
            <p:cNvPicPr preferRelativeResize="0"/>
            <p:nvPr/>
          </p:nvPicPr>
          <p:blipFill rotWithShape="1">
            <a:blip r:embed="rId10">
              <a:alphaModFix/>
            </a:blip>
            <a:srcRect/>
            <a:stretch/>
          </p:blipFill>
          <p:spPr>
            <a:xfrm>
              <a:off x="4498458" y="3923162"/>
              <a:ext cx="1178200" cy="661800"/>
            </a:xfrm>
            <a:prstGeom prst="rect">
              <a:avLst/>
            </a:prstGeom>
            <a:noFill/>
            <a:ln>
              <a:noFill/>
            </a:ln>
          </p:spPr>
        </p:pic>
        <p:grpSp>
          <p:nvGrpSpPr>
            <p:cNvPr id="1416" name="Google Shape;1416;g2402d2dd8d4_1_86"/>
            <p:cNvGrpSpPr/>
            <p:nvPr/>
          </p:nvGrpSpPr>
          <p:grpSpPr>
            <a:xfrm>
              <a:off x="5866489" y="1287269"/>
              <a:ext cx="3054054" cy="3407200"/>
              <a:chOff x="6468224" y="1331325"/>
              <a:chExt cx="3054054" cy="3407200"/>
            </a:xfrm>
          </p:grpSpPr>
          <p:sp>
            <p:nvSpPr>
              <p:cNvPr id="1417" name="Google Shape;1417;g2402d2dd8d4_1_86"/>
              <p:cNvSpPr/>
              <p:nvPr/>
            </p:nvSpPr>
            <p:spPr>
              <a:xfrm rot="5400000">
                <a:off x="6376687" y="1526464"/>
                <a:ext cx="335100" cy="915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418" name="Google Shape;1418;g2402d2dd8d4_1_86"/>
              <p:cNvSpPr/>
              <p:nvPr/>
            </p:nvSpPr>
            <p:spPr>
              <a:xfrm rot="5400000">
                <a:off x="6376687" y="2412627"/>
                <a:ext cx="335100" cy="915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419" name="Google Shape;1419;g2402d2dd8d4_1_86"/>
              <p:cNvSpPr/>
              <p:nvPr/>
            </p:nvSpPr>
            <p:spPr>
              <a:xfrm rot="5400000">
                <a:off x="6376687" y="3266964"/>
                <a:ext cx="335100" cy="915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sp>
            <p:nvSpPr>
              <p:cNvPr id="1420" name="Google Shape;1420;g2402d2dd8d4_1_86"/>
              <p:cNvSpPr/>
              <p:nvPr/>
            </p:nvSpPr>
            <p:spPr>
              <a:xfrm rot="5400000">
                <a:off x="6376687" y="4236364"/>
                <a:ext cx="335100" cy="91500"/>
              </a:xfrm>
              <a:prstGeom prst="triangle">
                <a:avLst>
                  <a:gd name="adj" fmla="val 500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Libre Franklin Medium"/>
                  <a:ea typeface="Libre Franklin Medium"/>
                  <a:cs typeface="Libre Franklin Medium"/>
                  <a:sym typeface="Libre Franklin Medium"/>
                </a:endParaRPr>
              </a:p>
            </p:txBody>
          </p:sp>
          <p:grpSp>
            <p:nvGrpSpPr>
              <p:cNvPr id="1421" name="Google Shape;1421;g2402d2dd8d4_1_86"/>
              <p:cNvGrpSpPr/>
              <p:nvPr/>
            </p:nvGrpSpPr>
            <p:grpSpPr>
              <a:xfrm>
                <a:off x="6468224" y="1331325"/>
                <a:ext cx="3054054" cy="3407200"/>
                <a:chOff x="6468325" y="1331325"/>
                <a:chExt cx="2679700" cy="3407200"/>
              </a:xfrm>
            </p:grpSpPr>
            <p:cxnSp>
              <p:nvCxnSpPr>
                <p:cNvPr id="1422" name="Google Shape;1422;g2402d2dd8d4_1_86"/>
                <p:cNvCxnSpPr/>
                <p:nvPr/>
              </p:nvCxnSpPr>
              <p:spPr>
                <a:xfrm>
                  <a:off x="6482250" y="3013325"/>
                  <a:ext cx="2575500" cy="4800"/>
                </a:xfrm>
                <a:prstGeom prst="straightConnector1">
                  <a:avLst/>
                </a:prstGeom>
                <a:noFill/>
                <a:ln w="12700" cap="flat" cmpd="sng">
                  <a:solidFill>
                    <a:srgbClr val="D8D8D8"/>
                  </a:solidFill>
                  <a:prstDash val="solid"/>
                  <a:round/>
                  <a:headEnd type="none" w="sm" len="sm"/>
                  <a:tailEnd type="none" w="sm" len="sm"/>
                </a:ln>
              </p:spPr>
            </p:cxnSp>
            <p:sp>
              <p:nvSpPr>
                <p:cNvPr id="1423" name="Google Shape;1423;g2402d2dd8d4_1_86"/>
                <p:cNvSpPr txBox="1"/>
                <p:nvPr/>
              </p:nvSpPr>
              <p:spPr>
                <a:xfrm>
                  <a:off x="6643325" y="1331325"/>
                  <a:ext cx="2414400" cy="791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Boston Scientific-</a:t>
                  </a:r>
                  <a:r>
                    <a:rPr lang="en" sz="1200" b="0" i="0" u="none" strike="noStrike" cap="none">
                      <a:solidFill>
                        <a:schemeClr val="dk1"/>
                      </a:solidFill>
                      <a:highlight>
                        <a:srgbClr val="FFFFFF"/>
                      </a:highlight>
                      <a:latin typeface="Libre Franklin"/>
                      <a:ea typeface="Libre Franklin"/>
                      <a:cs typeface="Libre Franklin"/>
                      <a:sym typeface="Libre Franklin"/>
                    </a:rPr>
                    <a:t> Connect patients more quickly to care and democratize health care</a:t>
                  </a:r>
                  <a:endParaRPr sz="1200" b="0" i="0" u="none" strike="noStrike" cap="none">
                    <a:solidFill>
                      <a:schemeClr val="dk1"/>
                    </a:solidFill>
                    <a:latin typeface="Libre Franklin Medium"/>
                    <a:ea typeface="Libre Franklin Medium"/>
                    <a:cs typeface="Libre Franklin Medium"/>
                    <a:sym typeface="Libre Franklin Medium"/>
                  </a:endParaRPr>
                </a:p>
              </p:txBody>
            </p:sp>
            <p:cxnSp>
              <p:nvCxnSpPr>
                <p:cNvPr id="1424" name="Google Shape;1424;g2402d2dd8d4_1_86"/>
                <p:cNvCxnSpPr/>
                <p:nvPr/>
              </p:nvCxnSpPr>
              <p:spPr>
                <a:xfrm>
                  <a:off x="6468325" y="4733725"/>
                  <a:ext cx="2575500" cy="4800"/>
                </a:xfrm>
                <a:prstGeom prst="straightConnector1">
                  <a:avLst/>
                </a:prstGeom>
                <a:noFill/>
                <a:ln w="12700" cap="flat" cmpd="sng">
                  <a:solidFill>
                    <a:srgbClr val="D8D8D8"/>
                  </a:solidFill>
                  <a:prstDash val="solid"/>
                  <a:round/>
                  <a:headEnd type="none" w="sm" len="sm"/>
                  <a:tailEnd type="none" w="sm" len="sm"/>
                </a:ln>
              </p:spPr>
            </p:cxnSp>
            <p:cxnSp>
              <p:nvCxnSpPr>
                <p:cNvPr id="1425" name="Google Shape;1425;g2402d2dd8d4_1_86"/>
                <p:cNvCxnSpPr/>
                <p:nvPr/>
              </p:nvCxnSpPr>
              <p:spPr>
                <a:xfrm>
                  <a:off x="6468325" y="3811625"/>
                  <a:ext cx="2575500" cy="4800"/>
                </a:xfrm>
                <a:prstGeom prst="straightConnector1">
                  <a:avLst/>
                </a:prstGeom>
                <a:noFill/>
                <a:ln w="12700" cap="flat" cmpd="sng">
                  <a:solidFill>
                    <a:srgbClr val="D8D8D8"/>
                  </a:solidFill>
                  <a:prstDash val="solid"/>
                  <a:round/>
                  <a:headEnd type="none" w="sm" len="sm"/>
                  <a:tailEnd type="none" w="sm" len="sm"/>
                </a:ln>
              </p:spPr>
            </p:cxnSp>
            <p:cxnSp>
              <p:nvCxnSpPr>
                <p:cNvPr id="1426" name="Google Shape;1426;g2402d2dd8d4_1_86"/>
                <p:cNvCxnSpPr/>
                <p:nvPr/>
              </p:nvCxnSpPr>
              <p:spPr>
                <a:xfrm>
                  <a:off x="6468325" y="2081838"/>
                  <a:ext cx="2575500" cy="4800"/>
                </a:xfrm>
                <a:prstGeom prst="straightConnector1">
                  <a:avLst/>
                </a:prstGeom>
                <a:noFill/>
                <a:ln w="12700" cap="flat" cmpd="sng">
                  <a:solidFill>
                    <a:srgbClr val="D8D8D8"/>
                  </a:solidFill>
                  <a:prstDash val="solid"/>
                  <a:round/>
                  <a:headEnd type="none" w="sm" len="sm"/>
                  <a:tailEnd type="none" w="sm" len="sm"/>
                </a:ln>
              </p:spPr>
            </p:cxnSp>
            <p:sp>
              <p:nvSpPr>
                <p:cNvPr id="1427" name="Google Shape;1427;g2402d2dd8d4_1_86"/>
                <p:cNvSpPr txBox="1"/>
                <p:nvPr/>
              </p:nvSpPr>
              <p:spPr>
                <a:xfrm>
                  <a:off x="6688475" y="2221700"/>
                  <a:ext cx="2414400" cy="481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Medtronic-</a:t>
                  </a:r>
                  <a:r>
                    <a:rPr lang="en" sz="1200" b="0" i="0" u="none" strike="noStrike" cap="none">
                      <a:solidFill>
                        <a:schemeClr val="dk1"/>
                      </a:solidFill>
                      <a:highlight>
                        <a:srgbClr val="FFFFFF"/>
                      </a:highlight>
                      <a:latin typeface="Libre Franklin"/>
                      <a:ea typeface="Libre Franklin"/>
                      <a:cs typeface="Libre Franklin"/>
                      <a:sym typeface="Libre Franklin"/>
                    </a:rPr>
                    <a:t> Touchless patient monitoring, model real organs for testing purposes</a:t>
                  </a:r>
                  <a:endParaRPr sz="1200" b="0" i="0" u="none" strike="noStrike" cap="none">
                    <a:solidFill>
                      <a:schemeClr val="dk1"/>
                    </a:solidFill>
                    <a:latin typeface="Libre Franklin Medium"/>
                    <a:ea typeface="Libre Franklin Medium"/>
                    <a:cs typeface="Libre Franklin Medium"/>
                    <a:sym typeface="Libre Franklin Medium"/>
                  </a:endParaRPr>
                </a:p>
              </p:txBody>
            </p:sp>
            <p:sp>
              <p:nvSpPr>
                <p:cNvPr id="1428" name="Google Shape;1428;g2402d2dd8d4_1_86"/>
                <p:cNvSpPr txBox="1"/>
                <p:nvPr/>
              </p:nvSpPr>
              <p:spPr>
                <a:xfrm>
                  <a:off x="6681200" y="3127953"/>
                  <a:ext cx="2414400" cy="615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Abbott -</a:t>
                  </a:r>
                  <a:r>
                    <a:rPr lang="en" sz="1200" b="0" i="0" u="none" strike="noStrike" cap="none">
                      <a:solidFill>
                        <a:schemeClr val="dk1"/>
                      </a:solidFill>
                      <a:highlight>
                        <a:srgbClr val="FFFFFF"/>
                      </a:highlight>
                      <a:latin typeface="Libre Franklin"/>
                      <a:ea typeface="Libre Franklin"/>
                      <a:cs typeface="Libre Franklin"/>
                      <a:sym typeface="Libre Franklin"/>
                    </a:rPr>
                    <a:t> Medical device, Predictive Analytics Improve Check-Up Attendance</a:t>
                  </a:r>
                  <a:endParaRPr sz="1300" b="0" i="0" u="none" strike="noStrike" cap="none">
                    <a:solidFill>
                      <a:schemeClr val="dk1"/>
                    </a:solidFill>
                    <a:latin typeface="Libre Franklin Medium"/>
                    <a:ea typeface="Libre Franklin Medium"/>
                    <a:cs typeface="Libre Franklin Medium"/>
                    <a:sym typeface="Libre Franklin Medium"/>
                  </a:endParaRPr>
                </a:p>
              </p:txBody>
            </p:sp>
            <p:sp>
              <p:nvSpPr>
                <p:cNvPr id="1429" name="Google Shape;1429;g2402d2dd8d4_1_86"/>
                <p:cNvSpPr txBox="1"/>
                <p:nvPr/>
              </p:nvSpPr>
              <p:spPr>
                <a:xfrm>
                  <a:off x="6643325" y="3921688"/>
                  <a:ext cx="2504700" cy="481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Medium"/>
                      <a:ea typeface="Libre Franklin Medium"/>
                      <a:cs typeface="Libre Franklin Medium"/>
                      <a:sym typeface="Libre Franklin Medium"/>
                    </a:rPr>
                    <a:t>Philips Healthcare-</a:t>
                  </a:r>
                  <a:r>
                    <a:rPr lang="en" sz="1200" b="0" i="0" u="none" strike="noStrike" cap="none">
                      <a:solidFill>
                        <a:schemeClr val="dk1"/>
                      </a:solidFill>
                      <a:highlight>
                        <a:srgbClr val="FFFFFF"/>
                      </a:highlight>
                      <a:latin typeface="Libre Franklin"/>
                      <a:ea typeface="Libre Franklin"/>
                      <a:cs typeface="Libre Franklin"/>
                      <a:sym typeface="Libre Franklin"/>
                    </a:rPr>
                    <a:t> Test resilience strategies, dynamic virtual model of medical devices, Remote monitoring</a:t>
                  </a:r>
                  <a:endParaRPr sz="1200" b="0" i="0" u="none" strike="noStrike" cap="none">
                    <a:solidFill>
                      <a:schemeClr val="dk1"/>
                    </a:solidFill>
                    <a:latin typeface="Libre Franklin Medium"/>
                    <a:ea typeface="Libre Franklin Medium"/>
                    <a:cs typeface="Libre Franklin Medium"/>
                    <a:sym typeface="Libre Franklin Medium"/>
                  </a:endParaRPr>
                </a:p>
              </p:txBody>
            </p:sp>
          </p:grpSp>
        </p:grpSp>
      </p:grpSp>
      <p:sp>
        <p:nvSpPr>
          <p:cNvPr id="1430" name="Google Shape;1430;g2402d2dd8d4_1_86"/>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pic>
        <p:nvPicPr>
          <p:cNvPr id="1435" name="Google Shape;1435;g23a6fefb821_0_325"/>
          <p:cNvPicPr preferRelativeResize="0"/>
          <p:nvPr/>
        </p:nvPicPr>
        <p:blipFill rotWithShape="1">
          <a:blip r:embed="rId3">
            <a:alphaModFix/>
          </a:blip>
          <a:srcRect t="25347" b="27121"/>
          <a:stretch/>
        </p:blipFill>
        <p:spPr>
          <a:xfrm>
            <a:off x="4572006" y="254982"/>
            <a:ext cx="2239944" cy="598836"/>
          </a:xfrm>
          <a:prstGeom prst="rect">
            <a:avLst/>
          </a:prstGeom>
          <a:noFill/>
          <a:ln>
            <a:noFill/>
          </a:ln>
        </p:spPr>
      </p:pic>
      <p:pic>
        <p:nvPicPr>
          <p:cNvPr id="1436" name="Google Shape;1436;g23a6fefb821_0_325"/>
          <p:cNvPicPr preferRelativeResize="0"/>
          <p:nvPr/>
        </p:nvPicPr>
        <p:blipFill rotWithShape="1">
          <a:blip r:embed="rId4">
            <a:alphaModFix/>
          </a:blip>
          <a:srcRect l="7127" t="30785" r="7204" b="37187"/>
          <a:stretch/>
        </p:blipFill>
        <p:spPr>
          <a:xfrm>
            <a:off x="584631" y="853831"/>
            <a:ext cx="2200004" cy="660898"/>
          </a:xfrm>
          <a:prstGeom prst="rect">
            <a:avLst/>
          </a:prstGeom>
          <a:noFill/>
          <a:ln>
            <a:noFill/>
          </a:ln>
        </p:spPr>
      </p:pic>
      <p:pic>
        <p:nvPicPr>
          <p:cNvPr id="1437" name="Google Shape;1437;g23a6fefb821_0_325"/>
          <p:cNvPicPr preferRelativeResize="0"/>
          <p:nvPr/>
        </p:nvPicPr>
        <p:blipFill rotWithShape="1">
          <a:blip r:embed="rId5">
            <a:alphaModFix/>
          </a:blip>
          <a:srcRect l="5145" t="21165" r="7187" b="35373"/>
          <a:stretch/>
        </p:blipFill>
        <p:spPr>
          <a:xfrm>
            <a:off x="572857" y="1605325"/>
            <a:ext cx="2200004" cy="676414"/>
          </a:xfrm>
          <a:prstGeom prst="rect">
            <a:avLst/>
          </a:prstGeom>
          <a:noFill/>
          <a:ln>
            <a:noFill/>
          </a:ln>
        </p:spPr>
      </p:pic>
      <p:pic>
        <p:nvPicPr>
          <p:cNvPr id="1438" name="Google Shape;1438;g23a6fefb821_0_325"/>
          <p:cNvPicPr preferRelativeResize="0"/>
          <p:nvPr/>
        </p:nvPicPr>
        <p:blipFill rotWithShape="1">
          <a:blip r:embed="rId6">
            <a:alphaModFix/>
          </a:blip>
          <a:srcRect/>
          <a:stretch/>
        </p:blipFill>
        <p:spPr>
          <a:xfrm>
            <a:off x="581082" y="2477286"/>
            <a:ext cx="2183567" cy="676414"/>
          </a:xfrm>
          <a:prstGeom prst="rect">
            <a:avLst/>
          </a:prstGeom>
          <a:noFill/>
          <a:ln>
            <a:noFill/>
          </a:ln>
        </p:spPr>
      </p:pic>
      <p:pic>
        <p:nvPicPr>
          <p:cNvPr id="1439" name="Google Shape;1439;g23a6fefb821_0_325"/>
          <p:cNvPicPr preferRelativeResize="0"/>
          <p:nvPr/>
        </p:nvPicPr>
        <p:blipFill rotWithShape="1">
          <a:blip r:embed="rId7">
            <a:alphaModFix/>
          </a:blip>
          <a:srcRect l="1323" t="9170" r="2789" b="7910"/>
          <a:stretch/>
        </p:blipFill>
        <p:spPr>
          <a:xfrm>
            <a:off x="564646" y="3255022"/>
            <a:ext cx="2239946" cy="660897"/>
          </a:xfrm>
          <a:prstGeom prst="rect">
            <a:avLst/>
          </a:prstGeom>
          <a:noFill/>
          <a:ln>
            <a:noFill/>
          </a:ln>
        </p:spPr>
      </p:pic>
      <p:pic>
        <p:nvPicPr>
          <p:cNvPr id="1440" name="Google Shape;1440;g23a6fefb821_0_325"/>
          <p:cNvPicPr preferRelativeResize="0"/>
          <p:nvPr/>
        </p:nvPicPr>
        <p:blipFill rotWithShape="1">
          <a:blip r:embed="rId8">
            <a:alphaModFix/>
          </a:blip>
          <a:srcRect/>
          <a:stretch/>
        </p:blipFill>
        <p:spPr>
          <a:xfrm>
            <a:off x="524703" y="4139527"/>
            <a:ext cx="2239946" cy="676414"/>
          </a:xfrm>
          <a:prstGeom prst="rect">
            <a:avLst/>
          </a:prstGeom>
          <a:noFill/>
          <a:ln>
            <a:noFill/>
          </a:ln>
        </p:spPr>
      </p:pic>
      <p:sp>
        <p:nvSpPr>
          <p:cNvPr id="1441" name="Google Shape;1441;g23a6fefb821_0_325"/>
          <p:cNvSpPr txBox="1"/>
          <p:nvPr/>
        </p:nvSpPr>
        <p:spPr>
          <a:xfrm>
            <a:off x="3069305" y="853822"/>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Perform complex simulations of products and systems in a virtual environment</a:t>
            </a:r>
            <a:endParaRPr sz="1200" b="0" i="0" u="none" strike="noStrike" cap="none">
              <a:solidFill>
                <a:schemeClr val="dk1"/>
              </a:solidFill>
              <a:latin typeface="Libre Franklin"/>
              <a:ea typeface="Libre Franklin"/>
              <a:cs typeface="Libre Franklin"/>
              <a:sym typeface="Libre Franklin"/>
            </a:endParaRPr>
          </a:p>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Optimize product performance, reduce development time and cost, and improve overall product quality.</a:t>
            </a:r>
            <a:endParaRPr sz="1200" b="0" i="0" u="none" strike="noStrike" cap="none">
              <a:solidFill>
                <a:schemeClr val="dk1"/>
              </a:solidFill>
              <a:latin typeface="Libre Franklin"/>
              <a:ea typeface="Libre Franklin"/>
              <a:cs typeface="Libre Franklin"/>
              <a:sym typeface="Libre Franklin"/>
            </a:endParaRPr>
          </a:p>
        </p:txBody>
      </p:sp>
      <p:sp>
        <p:nvSpPr>
          <p:cNvPr id="1442" name="Google Shape;1442;g23a6fefb821_0_325"/>
          <p:cNvSpPr txBox="1"/>
          <p:nvPr/>
        </p:nvSpPr>
        <p:spPr>
          <a:xfrm>
            <a:off x="3069306" y="1747787"/>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Manage product development processes, from ideation to retirement, in a single, centralized system</a:t>
            </a:r>
            <a:endParaRPr sz="1200" b="0" i="0" u="none" strike="noStrike" cap="none">
              <a:solidFill>
                <a:schemeClr val="dk1"/>
              </a:solidFill>
              <a:latin typeface="Libre Franklin"/>
              <a:ea typeface="Libre Franklin"/>
              <a:cs typeface="Libre Franklin"/>
              <a:sym typeface="Libre Franklin"/>
            </a:endParaRPr>
          </a:p>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Provide tools and functionalities to manage data and workflows, collaborate across teams and departments, and track progress and performance.</a:t>
            </a:r>
            <a:endParaRPr sz="1200" b="0" i="0" u="none" strike="noStrike" cap="none">
              <a:solidFill>
                <a:schemeClr val="dk1"/>
              </a:solidFill>
              <a:latin typeface="Libre Franklin"/>
              <a:ea typeface="Libre Franklin"/>
              <a:cs typeface="Libre Franklin"/>
              <a:sym typeface="Libre Franklin"/>
            </a:endParaRPr>
          </a:p>
        </p:txBody>
      </p:sp>
      <p:sp>
        <p:nvSpPr>
          <p:cNvPr id="1443" name="Google Shape;1443;g23a6fefb821_0_325"/>
          <p:cNvSpPr txBox="1"/>
          <p:nvPr/>
        </p:nvSpPr>
        <p:spPr>
          <a:xfrm>
            <a:off x="3069306" y="2641725"/>
            <a:ext cx="59571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Industrial IoT platform that can be used for collecting and analyzing data from various sensors and devices connected to the product, which can help in creating a digital twin</a:t>
            </a:r>
            <a:endParaRPr sz="1200" b="0" i="0" u="none" strike="noStrike" cap="none">
              <a:solidFill>
                <a:srgbClr val="000000"/>
              </a:solidFill>
              <a:latin typeface="Libre Franklin"/>
              <a:ea typeface="Libre Franklin"/>
              <a:cs typeface="Libre Franklin"/>
              <a:sym typeface="Libre Franklin"/>
            </a:endParaRPr>
          </a:p>
        </p:txBody>
      </p:sp>
      <p:sp>
        <p:nvSpPr>
          <p:cNvPr id="1444" name="Google Shape;1444;g23a6fefb821_0_325"/>
          <p:cNvSpPr txBox="1"/>
          <p:nvPr/>
        </p:nvSpPr>
        <p:spPr>
          <a:xfrm>
            <a:off x="3069305" y="3417650"/>
            <a:ext cx="59571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Digital manufacturing software that can be used for creating virtual models of the production line, which can help in creating a digital twin of the manufacturing process</a:t>
            </a:r>
            <a:endParaRPr sz="1200" b="0" i="0" u="none" strike="noStrike" cap="none">
              <a:solidFill>
                <a:srgbClr val="000000"/>
              </a:solidFill>
              <a:latin typeface="Libre Franklin"/>
              <a:ea typeface="Libre Franklin"/>
              <a:cs typeface="Libre Franklin"/>
              <a:sym typeface="Libre Franklin"/>
            </a:endParaRPr>
          </a:p>
        </p:txBody>
      </p:sp>
      <p:sp>
        <p:nvSpPr>
          <p:cNvPr id="1445" name="Google Shape;1445;g23a6fefb821_0_325"/>
          <p:cNvSpPr txBox="1"/>
          <p:nvPr/>
        </p:nvSpPr>
        <p:spPr>
          <a:xfrm>
            <a:off x="3069305" y="4235359"/>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CAD/CAM/CAE software that can be used for designing and simulating various product applications, including consumer products</a:t>
            </a:r>
            <a:endParaRPr sz="1200" b="0" i="0" u="none" strike="noStrike" cap="none">
              <a:solidFill>
                <a:srgbClr val="000000"/>
              </a:solidFill>
              <a:latin typeface="Libre Franklin"/>
              <a:ea typeface="Libre Franklin"/>
              <a:cs typeface="Libre Franklin"/>
              <a:sym typeface="Libre Franklin"/>
            </a:endParaRPr>
          </a:p>
        </p:txBody>
      </p:sp>
      <p:sp>
        <p:nvSpPr>
          <p:cNvPr id="1446" name="Google Shape;1446;g23a6fefb821_0_325"/>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Consumer Products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447" name="Google Shape;1447;g23a6fefb821_0_325"/>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g23a6fefb821_0_466"/>
          <p:cNvSpPr txBox="1"/>
          <p:nvPr/>
        </p:nvSpPr>
        <p:spPr>
          <a:xfrm>
            <a:off x="2925118" y="1299899"/>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Platform for product lifecycle management (PLM) that can be used for managing product data and digital twins throughout the product life-cycle</a:t>
            </a:r>
            <a:endParaRPr sz="1200" b="0" i="0" u="none" strike="noStrike" cap="none">
              <a:solidFill>
                <a:srgbClr val="000000"/>
              </a:solidFill>
              <a:latin typeface="Libre Franklin"/>
              <a:ea typeface="Libre Franklin"/>
              <a:cs typeface="Libre Franklin"/>
              <a:sym typeface="Libre Franklin"/>
            </a:endParaRPr>
          </a:p>
        </p:txBody>
      </p:sp>
      <p:sp>
        <p:nvSpPr>
          <p:cNvPr id="1453" name="Google Shape;1453;g23a6fefb821_0_466"/>
          <p:cNvSpPr txBox="1"/>
          <p:nvPr/>
        </p:nvSpPr>
        <p:spPr>
          <a:xfrm>
            <a:off x="2925118" y="2048527"/>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CAD/CAM/CAE software that can be used for designing and simulating various product applications, including consumer products</a:t>
            </a:r>
            <a:endParaRPr sz="1200" b="0" i="0" u="none" strike="noStrike" cap="none">
              <a:solidFill>
                <a:srgbClr val="000000"/>
              </a:solidFill>
              <a:latin typeface="Libre Franklin"/>
              <a:ea typeface="Libre Franklin"/>
              <a:cs typeface="Libre Franklin"/>
              <a:sym typeface="Libre Franklin"/>
            </a:endParaRPr>
          </a:p>
        </p:txBody>
      </p:sp>
      <p:sp>
        <p:nvSpPr>
          <p:cNvPr id="1454" name="Google Shape;1454;g23a6fefb821_0_466"/>
          <p:cNvSpPr txBox="1"/>
          <p:nvPr/>
        </p:nvSpPr>
        <p:spPr>
          <a:xfrm>
            <a:off x="2925118" y="2754762"/>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Used to simulate the performance of various consumer products, such as household appliances, sporting goods, and personal care products.</a:t>
            </a:r>
            <a:endParaRPr sz="1200" b="0" i="0" u="none" strike="noStrike" cap="none">
              <a:solidFill>
                <a:srgbClr val="000000"/>
              </a:solidFill>
              <a:latin typeface="Libre Franklin"/>
              <a:ea typeface="Libre Franklin"/>
              <a:cs typeface="Libre Franklin"/>
              <a:sym typeface="Libre Franklin"/>
            </a:endParaRPr>
          </a:p>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Simulation capabilities can help optimize product performance, reduce development time and cost, and improve overall product quality.</a:t>
            </a:r>
            <a:endParaRPr sz="1200" b="0" i="0" u="none" strike="noStrike" cap="none">
              <a:solidFill>
                <a:srgbClr val="000000"/>
              </a:solidFill>
              <a:latin typeface="Libre Franklin"/>
              <a:ea typeface="Libre Franklin"/>
              <a:cs typeface="Libre Franklin"/>
              <a:sym typeface="Libre Franklin"/>
            </a:endParaRPr>
          </a:p>
        </p:txBody>
      </p:sp>
      <p:sp>
        <p:nvSpPr>
          <p:cNvPr id="1455" name="Google Shape;1455;g23a6fefb821_0_466"/>
          <p:cNvSpPr txBox="1"/>
          <p:nvPr/>
        </p:nvSpPr>
        <p:spPr>
          <a:xfrm>
            <a:off x="2925118" y="3964305"/>
            <a:ext cx="59571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Digital manufacturing software that can be used for creating virtual models of the production line, which can help in creating a digital twin of the manufacturing process</a:t>
            </a:r>
            <a:endParaRPr sz="1200" b="0" i="0" u="none" strike="noStrike" cap="none">
              <a:solidFill>
                <a:srgbClr val="000000"/>
              </a:solidFill>
              <a:latin typeface="Libre Franklin"/>
              <a:ea typeface="Libre Franklin"/>
              <a:cs typeface="Libre Franklin"/>
              <a:sym typeface="Libre Franklin"/>
            </a:endParaRPr>
          </a:p>
        </p:txBody>
      </p:sp>
      <p:pic>
        <p:nvPicPr>
          <p:cNvPr id="1456" name="Google Shape;1456;g23a6fefb821_0_466"/>
          <p:cNvPicPr preferRelativeResize="0"/>
          <p:nvPr/>
        </p:nvPicPr>
        <p:blipFill rotWithShape="1">
          <a:blip r:embed="rId3">
            <a:alphaModFix/>
          </a:blip>
          <a:srcRect/>
          <a:stretch/>
        </p:blipFill>
        <p:spPr>
          <a:xfrm>
            <a:off x="4571994" y="233536"/>
            <a:ext cx="2197581" cy="671292"/>
          </a:xfrm>
          <a:prstGeom prst="rect">
            <a:avLst/>
          </a:prstGeom>
          <a:noFill/>
          <a:ln>
            <a:noFill/>
          </a:ln>
        </p:spPr>
      </p:pic>
      <p:pic>
        <p:nvPicPr>
          <p:cNvPr id="1457" name="Google Shape;1457;g23a6fefb821_0_466"/>
          <p:cNvPicPr preferRelativeResize="0"/>
          <p:nvPr/>
        </p:nvPicPr>
        <p:blipFill rotWithShape="1">
          <a:blip r:embed="rId4">
            <a:alphaModFix/>
          </a:blip>
          <a:srcRect l="26967" t="4168" r="26170"/>
          <a:stretch/>
        </p:blipFill>
        <p:spPr>
          <a:xfrm>
            <a:off x="845962" y="961600"/>
            <a:ext cx="896450" cy="932725"/>
          </a:xfrm>
          <a:prstGeom prst="rect">
            <a:avLst/>
          </a:prstGeom>
          <a:noFill/>
          <a:ln>
            <a:noFill/>
          </a:ln>
        </p:spPr>
      </p:pic>
      <p:pic>
        <p:nvPicPr>
          <p:cNvPr id="1458" name="Google Shape;1458;g23a6fefb821_0_466"/>
          <p:cNvPicPr preferRelativeResize="0"/>
          <p:nvPr/>
        </p:nvPicPr>
        <p:blipFill rotWithShape="1">
          <a:blip r:embed="rId5">
            <a:alphaModFix/>
          </a:blip>
          <a:srcRect l="9750" t="25711" r="13112" b="22284"/>
          <a:stretch/>
        </p:blipFill>
        <p:spPr>
          <a:xfrm>
            <a:off x="318756" y="2048514"/>
            <a:ext cx="1950868" cy="522995"/>
          </a:xfrm>
          <a:prstGeom prst="rect">
            <a:avLst/>
          </a:prstGeom>
          <a:noFill/>
          <a:ln>
            <a:noFill/>
          </a:ln>
        </p:spPr>
      </p:pic>
      <p:pic>
        <p:nvPicPr>
          <p:cNvPr id="1459" name="Google Shape;1459;g23a6fefb821_0_466" descr="Dassault Systèmes SIMULIA - XLM Solutions"/>
          <p:cNvPicPr preferRelativeResize="0"/>
          <p:nvPr/>
        </p:nvPicPr>
        <p:blipFill rotWithShape="1">
          <a:blip r:embed="rId6">
            <a:alphaModFix/>
          </a:blip>
          <a:srcRect l="4323" t="29870" r="6525" b="15207"/>
          <a:stretch/>
        </p:blipFill>
        <p:spPr>
          <a:xfrm>
            <a:off x="261781" y="2817720"/>
            <a:ext cx="2388192" cy="525749"/>
          </a:xfrm>
          <a:prstGeom prst="rect">
            <a:avLst/>
          </a:prstGeom>
          <a:noFill/>
          <a:ln>
            <a:noFill/>
          </a:ln>
        </p:spPr>
      </p:pic>
      <p:pic>
        <p:nvPicPr>
          <p:cNvPr id="1460" name="Google Shape;1460;g23a6fefb821_0_466"/>
          <p:cNvPicPr preferRelativeResize="0"/>
          <p:nvPr/>
        </p:nvPicPr>
        <p:blipFill rotWithShape="1">
          <a:blip r:embed="rId7">
            <a:alphaModFix/>
          </a:blip>
          <a:srcRect l="10293" t="31027" r="9410" b="31830"/>
          <a:stretch/>
        </p:blipFill>
        <p:spPr>
          <a:xfrm>
            <a:off x="261781" y="3854055"/>
            <a:ext cx="2388192" cy="525749"/>
          </a:xfrm>
          <a:prstGeom prst="rect">
            <a:avLst/>
          </a:prstGeom>
          <a:noFill/>
          <a:ln>
            <a:noFill/>
          </a:ln>
        </p:spPr>
      </p:pic>
      <p:sp>
        <p:nvSpPr>
          <p:cNvPr id="1461" name="Google Shape;1461;g23a6fefb821_0_466"/>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Consumer Products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462" name="Google Shape;1462;g23a6fefb821_0_466"/>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23a6fefb821_0_470"/>
          <p:cNvSpPr txBox="1"/>
          <p:nvPr/>
        </p:nvSpPr>
        <p:spPr>
          <a:xfrm>
            <a:off x="2978705" y="1091542"/>
            <a:ext cx="59571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333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Industrial Internet of Things (IIoT) platform that can be used to create and manage digital twins of various product applications, including consumer products</a:t>
            </a:r>
            <a:endParaRPr sz="1200" b="0" i="0" u="none" strike="noStrike" cap="none">
              <a:solidFill>
                <a:schemeClr val="dk1"/>
              </a:solidFill>
              <a:latin typeface="Libre Franklin"/>
              <a:ea typeface="Libre Franklin"/>
              <a:cs typeface="Libre Franklin"/>
              <a:sym typeface="Libre Franklin"/>
            </a:endParaRPr>
          </a:p>
        </p:txBody>
      </p:sp>
      <p:sp>
        <p:nvSpPr>
          <p:cNvPr id="1468" name="Google Shape;1468;g23a6fefb821_0_470"/>
          <p:cNvSpPr txBox="1"/>
          <p:nvPr/>
        </p:nvSpPr>
        <p:spPr>
          <a:xfrm>
            <a:off x="2978705" y="1789015"/>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Create a 3D CAD model of a physical product, which can then be used as the basis for a digital twin.</a:t>
            </a:r>
            <a:endParaRPr sz="1200" b="0" i="0" u="none" strike="noStrike" cap="none">
              <a:solidFill>
                <a:srgbClr val="000000"/>
              </a:solidFill>
              <a:latin typeface="Libre Franklin"/>
              <a:ea typeface="Libre Franklin"/>
              <a:cs typeface="Libre Franklin"/>
              <a:sym typeface="Libre Franklin"/>
            </a:endParaRPr>
          </a:p>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Used to simulate the performance of a consumer product in a virtual environment such as heat transfer, structural integrity, and fluid dynamics.</a:t>
            </a:r>
            <a:endParaRPr sz="1200" b="0" i="0" u="none" strike="noStrike" cap="none">
              <a:solidFill>
                <a:srgbClr val="000000"/>
              </a:solidFill>
              <a:latin typeface="Libre Franklin"/>
              <a:ea typeface="Libre Franklin"/>
              <a:cs typeface="Libre Franklin"/>
              <a:sym typeface="Libre Franklin"/>
            </a:endParaRPr>
          </a:p>
        </p:txBody>
      </p:sp>
      <p:sp>
        <p:nvSpPr>
          <p:cNvPr id="1469" name="Google Shape;1469;g23a6fefb821_0_470"/>
          <p:cNvSpPr txBox="1"/>
          <p:nvPr/>
        </p:nvSpPr>
        <p:spPr>
          <a:xfrm>
            <a:off x="2978705" y="2710933"/>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Product lifecycle management (PLM) software that can be used for managing product data and digital twins throughout the product life-cycle.</a:t>
            </a:r>
            <a:endParaRPr sz="1200" b="0" i="0" u="none" strike="noStrike" cap="none">
              <a:solidFill>
                <a:srgbClr val="000000"/>
              </a:solidFill>
              <a:latin typeface="Libre Franklin"/>
              <a:ea typeface="Libre Franklin"/>
              <a:cs typeface="Libre Franklin"/>
              <a:sym typeface="Libre Franklin"/>
            </a:endParaRPr>
          </a:p>
        </p:txBody>
      </p:sp>
      <p:sp>
        <p:nvSpPr>
          <p:cNvPr id="1470" name="Google Shape;1470;g23a6fefb821_0_470"/>
          <p:cNvSpPr txBox="1"/>
          <p:nvPr/>
        </p:nvSpPr>
        <p:spPr>
          <a:xfrm>
            <a:off x="2978705" y="3435440"/>
            <a:ext cx="59571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Augmented reality (AR) platform that can be used to create interactive experiences and visualize digital twins of products in real-world environments.</a:t>
            </a:r>
            <a:endParaRPr sz="1200" b="0" i="0" u="none" strike="noStrike" cap="none">
              <a:solidFill>
                <a:srgbClr val="000000"/>
              </a:solidFill>
              <a:latin typeface="Libre Franklin"/>
              <a:ea typeface="Libre Franklin"/>
              <a:cs typeface="Libre Franklin"/>
              <a:sym typeface="Libre Franklin"/>
            </a:endParaRPr>
          </a:p>
        </p:txBody>
      </p:sp>
      <p:pic>
        <p:nvPicPr>
          <p:cNvPr id="1471" name="Google Shape;1471;g23a6fefb821_0_470"/>
          <p:cNvPicPr preferRelativeResize="0"/>
          <p:nvPr/>
        </p:nvPicPr>
        <p:blipFill rotWithShape="1">
          <a:blip r:embed="rId3">
            <a:alphaModFix/>
          </a:blip>
          <a:srcRect/>
          <a:stretch/>
        </p:blipFill>
        <p:spPr>
          <a:xfrm>
            <a:off x="4572001" y="190753"/>
            <a:ext cx="1523208" cy="596589"/>
          </a:xfrm>
          <a:prstGeom prst="rect">
            <a:avLst/>
          </a:prstGeom>
          <a:noFill/>
          <a:ln>
            <a:noFill/>
          </a:ln>
        </p:spPr>
      </p:pic>
      <p:pic>
        <p:nvPicPr>
          <p:cNvPr id="1472" name="Google Shape;1472;g23a6fefb821_0_470"/>
          <p:cNvPicPr preferRelativeResize="0"/>
          <p:nvPr/>
        </p:nvPicPr>
        <p:blipFill rotWithShape="1">
          <a:blip r:embed="rId4">
            <a:alphaModFix/>
          </a:blip>
          <a:srcRect t="39259" b="38886"/>
          <a:stretch/>
        </p:blipFill>
        <p:spPr>
          <a:xfrm>
            <a:off x="208210" y="1065228"/>
            <a:ext cx="2349466" cy="513403"/>
          </a:xfrm>
          <a:prstGeom prst="rect">
            <a:avLst/>
          </a:prstGeom>
          <a:noFill/>
          <a:ln>
            <a:noFill/>
          </a:ln>
        </p:spPr>
      </p:pic>
      <p:pic>
        <p:nvPicPr>
          <p:cNvPr id="1473" name="Google Shape;1473;g23a6fefb821_0_470"/>
          <p:cNvPicPr preferRelativeResize="0"/>
          <p:nvPr/>
        </p:nvPicPr>
        <p:blipFill rotWithShape="1">
          <a:blip r:embed="rId5">
            <a:alphaModFix/>
          </a:blip>
          <a:srcRect/>
          <a:stretch/>
        </p:blipFill>
        <p:spPr>
          <a:xfrm>
            <a:off x="208209" y="1869871"/>
            <a:ext cx="1819512" cy="611052"/>
          </a:xfrm>
          <a:prstGeom prst="rect">
            <a:avLst/>
          </a:prstGeom>
          <a:noFill/>
          <a:ln>
            <a:noFill/>
          </a:ln>
        </p:spPr>
      </p:pic>
      <p:pic>
        <p:nvPicPr>
          <p:cNvPr id="1474" name="Google Shape;1474;g23a6fefb821_0_470"/>
          <p:cNvPicPr preferRelativeResize="0"/>
          <p:nvPr/>
        </p:nvPicPr>
        <p:blipFill rotWithShape="1">
          <a:blip r:embed="rId6">
            <a:alphaModFix/>
          </a:blip>
          <a:srcRect/>
          <a:stretch/>
        </p:blipFill>
        <p:spPr>
          <a:xfrm>
            <a:off x="208210" y="2633803"/>
            <a:ext cx="2655403" cy="612514"/>
          </a:xfrm>
          <a:prstGeom prst="rect">
            <a:avLst/>
          </a:prstGeom>
          <a:noFill/>
          <a:ln>
            <a:noFill/>
          </a:ln>
        </p:spPr>
      </p:pic>
      <p:pic>
        <p:nvPicPr>
          <p:cNvPr id="1475" name="Google Shape;1475;g23a6fefb821_0_470"/>
          <p:cNvPicPr preferRelativeResize="0"/>
          <p:nvPr/>
        </p:nvPicPr>
        <p:blipFill rotWithShape="1">
          <a:blip r:embed="rId7">
            <a:alphaModFix/>
          </a:blip>
          <a:srcRect/>
          <a:stretch/>
        </p:blipFill>
        <p:spPr>
          <a:xfrm>
            <a:off x="208210" y="3386351"/>
            <a:ext cx="2280050" cy="611487"/>
          </a:xfrm>
          <a:prstGeom prst="rect">
            <a:avLst/>
          </a:prstGeom>
          <a:noFill/>
          <a:ln>
            <a:noFill/>
          </a:ln>
        </p:spPr>
      </p:pic>
      <p:pic>
        <p:nvPicPr>
          <p:cNvPr id="1476" name="Google Shape;1476;g23a6fefb821_0_470"/>
          <p:cNvPicPr preferRelativeResize="0"/>
          <p:nvPr/>
        </p:nvPicPr>
        <p:blipFill rotWithShape="1">
          <a:blip r:embed="rId8">
            <a:alphaModFix/>
          </a:blip>
          <a:srcRect l="1889" t="25333" r="1657" b="24000"/>
          <a:stretch/>
        </p:blipFill>
        <p:spPr>
          <a:xfrm>
            <a:off x="208209" y="4137875"/>
            <a:ext cx="2466174" cy="612514"/>
          </a:xfrm>
          <a:prstGeom prst="rect">
            <a:avLst/>
          </a:prstGeom>
          <a:noFill/>
          <a:ln>
            <a:noFill/>
          </a:ln>
        </p:spPr>
      </p:pic>
      <p:sp>
        <p:nvSpPr>
          <p:cNvPr id="1477" name="Google Shape;1477;g23a6fefb821_0_470"/>
          <p:cNvSpPr txBox="1"/>
          <p:nvPr/>
        </p:nvSpPr>
        <p:spPr>
          <a:xfrm>
            <a:off x="2978706" y="4145501"/>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An industrial connectivity software that can be used to collect and integrate data from various sensors and machines</a:t>
            </a:r>
            <a:endParaRPr sz="1200" b="0" i="0" u="none" strike="noStrike" cap="none">
              <a:solidFill>
                <a:srgbClr val="000000"/>
              </a:solidFill>
              <a:latin typeface="Libre Franklin"/>
              <a:ea typeface="Libre Franklin"/>
              <a:cs typeface="Libre Franklin"/>
              <a:sym typeface="Libre Franklin"/>
            </a:endParaRPr>
          </a:p>
        </p:txBody>
      </p:sp>
      <p:sp>
        <p:nvSpPr>
          <p:cNvPr id="1478" name="Google Shape;1478;g23a6fefb821_0_470"/>
          <p:cNvSpPr/>
          <p:nvPr/>
        </p:nvSpPr>
        <p:spPr>
          <a:xfrm>
            <a:off x="0" y="0"/>
            <a:ext cx="4303500" cy="907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Consumer Products / E-Commerce</a:t>
            </a:r>
            <a:endParaRPr sz="2500" b="1" i="0" u="none" strike="noStrike" cap="none">
              <a:solidFill>
                <a:schemeClr val="dk2"/>
              </a:solidFill>
              <a:latin typeface="Franklin Gothic"/>
              <a:ea typeface="Franklin Gothic"/>
              <a:cs typeface="Franklin Gothic"/>
              <a:sym typeface="Franklin Gothic"/>
            </a:endParaRPr>
          </a:p>
        </p:txBody>
      </p:sp>
      <p:sp>
        <p:nvSpPr>
          <p:cNvPr id="1479" name="Google Shape;1479;g23a6fefb821_0_47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pic>
        <p:nvPicPr>
          <p:cNvPr id="1484" name="Google Shape;1484;g23a6fefb821_0_474"/>
          <p:cNvPicPr preferRelativeResize="0"/>
          <p:nvPr/>
        </p:nvPicPr>
        <p:blipFill rotWithShape="1">
          <a:blip r:embed="rId3">
            <a:alphaModFix/>
          </a:blip>
          <a:srcRect/>
          <a:stretch/>
        </p:blipFill>
        <p:spPr>
          <a:xfrm>
            <a:off x="351095" y="740303"/>
            <a:ext cx="1691571" cy="690958"/>
          </a:xfrm>
          <a:prstGeom prst="rect">
            <a:avLst/>
          </a:prstGeom>
          <a:noFill/>
          <a:ln>
            <a:noFill/>
          </a:ln>
        </p:spPr>
      </p:pic>
      <p:pic>
        <p:nvPicPr>
          <p:cNvPr id="1485" name="Google Shape;1485;g23a6fefb821_0_474"/>
          <p:cNvPicPr preferRelativeResize="0"/>
          <p:nvPr/>
        </p:nvPicPr>
        <p:blipFill rotWithShape="1">
          <a:blip r:embed="rId4">
            <a:alphaModFix/>
          </a:blip>
          <a:srcRect/>
          <a:stretch/>
        </p:blipFill>
        <p:spPr>
          <a:xfrm>
            <a:off x="351092" y="1532755"/>
            <a:ext cx="1691571" cy="690959"/>
          </a:xfrm>
          <a:prstGeom prst="rect">
            <a:avLst/>
          </a:prstGeom>
          <a:noFill/>
          <a:ln>
            <a:noFill/>
          </a:ln>
        </p:spPr>
      </p:pic>
      <p:pic>
        <p:nvPicPr>
          <p:cNvPr id="1486" name="Google Shape;1486;g23a6fefb821_0_474"/>
          <p:cNvPicPr preferRelativeResize="0"/>
          <p:nvPr/>
        </p:nvPicPr>
        <p:blipFill rotWithShape="1">
          <a:blip r:embed="rId5">
            <a:alphaModFix/>
          </a:blip>
          <a:srcRect l="35977" t="38702" r="35895" b="37291"/>
          <a:stretch/>
        </p:blipFill>
        <p:spPr>
          <a:xfrm>
            <a:off x="351092" y="2325207"/>
            <a:ext cx="1691571" cy="640085"/>
          </a:xfrm>
          <a:prstGeom prst="rect">
            <a:avLst/>
          </a:prstGeom>
          <a:noFill/>
          <a:ln>
            <a:noFill/>
          </a:ln>
        </p:spPr>
      </p:pic>
      <p:pic>
        <p:nvPicPr>
          <p:cNvPr id="1487" name="Google Shape;1487;g23a6fefb821_0_474" descr="Jual ANSYS Chemkin Pro v17.0 Release 15151 x64 -DVD | Shopee Indonesia"/>
          <p:cNvPicPr preferRelativeResize="0"/>
          <p:nvPr/>
        </p:nvPicPr>
        <p:blipFill rotWithShape="1">
          <a:blip r:embed="rId6">
            <a:alphaModFix/>
          </a:blip>
          <a:srcRect t="27752" b="22786"/>
          <a:stretch/>
        </p:blipFill>
        <p:spPr>
          <a:xfrm>
            <a:off x="351091" y="3954088"/>
            <a:ext cx="1691570" cy="677546"/>
          </a:xfrm>
          <a:prstGeom prst="rect">
            <a:avLst/>
          </a:prstGeom>
          <a:noFill/>
          <a:ln>
            <a:noFill/>
          </a:ln>
        </p:spPr>
      </p:pic>
      <p:pic>
        <p:nvPicPr>
          <p:cNvPr id="1488" name="Google Shape;1488;g23a6fefb821_0_474"/>
          <p:cNvPicPr preferRelativeResize="0"/>
          <p:nvPr/>
        </p:nvPicPr>
        <p:blipFill rotWithShape="1">
          <a:blip r:embed="rId7">
            <a:alphaModFix/>
          </a:blip>
          <a:srcRect/>
          <a:stretch/>
        </p:blipFill>
        <p:spPr>
          <a:xfrm>
            <a:off x="351091" y="3107690"/>
            <a:ext cx="1691570" cy="677546"/>
          </a:xfrm>
          <a:prstGeom prst="rect">
            <a:avLst/>
          </a:prstGeom>
          <a:noFill/>
          <a:ln>
            <a:noFill/>
          </a:ln>
        </p:spPr>
      </p:pic>
      <p:pic>
        <p:nvPicPr>
          <p:cNvPr id="1489" name="Google Shape;1489;g23a6fefb821_0_474"/>
          <p:cNvPicPr preferRelativeResize="0"/>
          <p:nvPr/>
        </p:nvPicPr>
        <p:blipFill rotWithShape="1">
          <a:blip r:embed="rId8">
            <a:alphaModFix/>
          </a:blip>
          <a:srcRect l="2333" t="5468" r="5431" b="4885"/>
          <a:stretch/>
        </p:blipFill>
        <p:spPr>
          <a:xfrm>
            <a:off x="4572001" y="98676"/>
            <a:ext cx="2037440" cy="640100"/>
          </a:xfrm>
          <a:prstGeom prst="rect">
            <a:avLst/>
          </a:prstGeom>
          <a:noFill/>
          <a:ln>
            <a:noFill/>
          </a:ln>
        </p:spPr>
      </p:pic>
      <p:sp>
        <p:nvSpPr>
          <p:cNvPr id="1490" name="Google Shape;1490;g23a6fefb821_0_474"/>
          <p:cNvSpPr txBox="1"/>
          <p:nvPr/>
        </p:nvSpPr>
        <p:spPr>
          <a:xfrm>
            <a:off x="2357591" y="738764"/>
            <a:ext cx="64353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Platform for building, validating, and deploying digital twins. It includes tools for modeling, simulation, and analytics and can be used for medical devices, drug development, and patient simulations.</a:t>
            </a:r>
            <a:endParaRPr sz="1200" b="0" i="0" u="none" strike="noStrike" cap="none">
              <a:solidFill>
                <a:schemeClr val="dk1"/>
              </a:solidFill>
              <a:latin typeface="Libre Franklin"/>
              <a:ea typeface="Libre Franklin"/>
              <a:cs typeface="Libre Franklin"/>
              <a:sym typeface="Libre Franklin"/>
            </a:endParaRPr>
          </a:p>
        </p:txBody>
      </p:sp>
      <p:sp>
        <p:nvSpPr>
          <p:cNvPr id="1491" name="Google Shape;1491;g23a6fefb821_0_474"/>
          <p:cNvSpPr txBox="1"/>
          <p:nvPr/>
        </p:nvSpPr>
        <p:spPr>
          <a:xfrm>
            <a:off x="2357591" y="1571704"/>
            <a:ext cx="64353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Computational fluid dynamics (CFD) software that can be used for modeling fluid flow, heat transfer, and chemical reactions. Used in drug delivery, bioreactors, and medical devices.</a:t>
            </a:r>
            <a:endParaRPr sz="1200" b="0" i="0" u="none" strike="noStrike" cap="none">
              <a:solidFill>
                <a:srgbClr val="000000"/>
              </a:solidFill>
              <a:latin typeface="Libre Franklin"/>
              <a:ea typeface="Libre Franklin"/>
              <a:cs typeface="Libre Franklin"/>
              <a:sym typeface="Libre Franklin"/>
            </a:endParaRPr>
          </a:p>
        </p:txBody>
      </p:sp>
      <p:sp>
        <p:nvSpPr>
          <p:cNvPr id="1492" name="Google Shape;1492;g23a6fefb821_0_474"/>
          <p:cNvSpPr txBox="1"/>
          <p:nvPr/>
        </p:nvSpPr>
        <p:spPr>
          <a:xfrm>
            <a:off x="2357591" y="2325207"/>
            <a:ext cx="64353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Finite element analysis (FEA) software that can be used for modeling and analyzing the mechanical behavior of structures, fluids, and Multiphysics systems. Used for implant design, tissue mechanics, and medical devices.</a:t>
            </a:r>
            <a:endParaRPr sz="1200" b="0" i="0" u="none" strike="noStrike" cap="none">
              <a:solidFill>
                <a:srgbClr val="000000"/>
              </a:solidFill>
              <a:latin typeface="Libre Franklin"/>
              <a:ea typeface="Libre Franklin"/>
              <a:cs typeface="Libre Franklin"/>
              <a:sym typeface="Libre Franklin"/>
            </a:endParaRPr>
          </a:p>
        </p:txBody>
      </p:sp>
      <p:sp>
        <p:nvSpPr>
          <p:cNvPr id="1493" name="Google Shape;1493;g23a6fefb821_0_474"/>
          <p:cNvSpPr txBox="1"/>
          <p:nvPr/>
        </p:nvSpPr>
        <p:spPr>
          <a:xfrm>
            <a:off x="2357590" y="3121148"/>
            <a:ext cx="64353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Software tool for simulating complex, nonlinear, and transient phenomena in biomedical applications. Used for Crash and impact analysis, Biomechanical modeling, and Medical device design</a:t>
            </a:r>
            <a:endParaRPr sz="1200" b="0" i="0" u="none" strike="noStrike" cap="none">
              <a:solidFill>
                <a:srgbClr val="000000"/>
              </a:solidFill>
              <a:latin typeface="Libre Franklin"/>
              <a:ea typeface="Libre Franklin"/>
              <a:cs typeface="Libre Franklin"/>
              <a:sym typeface="Libre Franklin"/>
            </a:endParaRPr>
          </a:p>
        </p:txBody>
      </p:sp>
      <p:sp>
        <p:nvSpPr>
          <p:cNvPr id="1494" name="Google Shape;1494;g23a6fefb821_0_474"/>
          <p:cNvSpPr txBox="1"/>
          <p:nvPr/>
        </p:nvSpPr>
        <p:spPr>
          <a:xfrm>
            <a:off x="2357590" y="3969601"/>
            <a:ext cx="64353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Software tool for modeling complex chemical kinetics and reacting flow problems such as Combustion modeling, Chemical reaction modeling, and Atmospheric chemistry modeling. </a:t>
            </a:r>
            <a:endParaRPr sz="1200" b="0" i="0" u="none" strike="noStrike" cap="none">
              <a:solidFill>
                <a:srgbClr val="000000"/>
              </a:solidFill>
              <a:latin typeface="Libre Franklin"/>
              <a:ea typeface="Libre Franklin"/>
              <a:cs typeface="Libre Franklin"/>
              <a:sym typeface="Libre Franklin"/>
            </a:endParaRPr>
          </a:p>
        </p:txBody>
      </p:sp>
      <p:sp>
        <p:nvSpPr>
          <p:cNvPr id="1495" name="Google Shape;1495;g23a6fefb821_0_474"/>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Life Science</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496" name="Google Shape;1496;g23a6fefb821_0_474"/>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pic>
        <p:nvPicPr>
          <p:cNvPr id="1501" name="Google Shape;1501;g23a6fefb821_0_478"/>
          <p:cNvPicPr preferRelativeResize="0"/>
          <p:nvPr/>
        </p:nvPicPr>
        <p:blipFill rotWithShape="1">
          <a:blip r:embed="rId3">
            <a:alphaModFix/>
          </a:blip>
          <a:srcRect/>
          <a:stretch/>
        </p:blipFill>
        <p:spPr>
          <a:xfrm>
            <a:off x="4572000" y="232800"/>
            <a:ext cx="2237775" cy="511400"/>
          </a:xfrm>
          <a:prstGeom prst="rect">
            <a:avLst/>
          </a:prstGeom>
          <a:noFill/>
          <a:ln>
            <a:noFill/>
          </a:ln>
        </p:spPr>
      </p:pic>
      <p:pic>
        <p:nvPicPr>
          <p:cNvPr id="1502" name="Google Shape;1502;g23a6fefb821_0_478"/>
          <p:cNvPicPr preferRelativeResize="0"/>
          <p:nvPr/>
        </p:nvPicPr>
        <p:blipFill rotWithShape="1">
          <a:blip r:embed="rId4">
            <a:alphaModFix/>
          </a:blip>
          <a:srcRect t="31152" b="28908"/>
          <a:stretch/>
        </p:blipFill>
        <p:spPr>
          <a:xfrm>
            <a:off x="447782" y="1875179"/>
            <a:ext cx="2033267" cy="711563"/>
          </a:xfrm>
          <a:prstGeom prst="rect">
            <a:avLst/>
          </a:prstGeom>
          <a:noFill/>
          <a:ln>
            <a:noFill/>
          </a:ln>
        </p:spPr>
      </p:pic>
      <p:pic>
        <p:nvPicPr>
          <p:cNvPr id="1503" name="Google Shape;1503;g23a6fefb821_0_478"/>
          <p:cNvPicPr preferRelativeResize="0"/>
          <p:nvPr/>
        </p:nvPicPr>
        <p:blipFill rotWithShape="1">
          <a:blip r:embed="rId5">
            <a:alphaModFix/>
          </a:blip>
          <a:srcRect t="4092" b="12733"/>
          <a:stretch/>
        </p:blipFill>
        <p:spPr>
          <a:xfrm>
            <a:off x="203530" y="4133353"/>
            <a:ext cx="2775857" cy="458743"/>
          </a:xfrm>
          <a:prstGeom prst="rect">
            <a:avLst/>
          </a:prstGeom>
          <a:noFill/>
          <a:ln>
            <a:noFill/>
          </a:ln>
        </p:spPr>
      </p:pic>
      <p:pic>
        <p:nvPicPr>
          <p:cNvPr id="1504" name="Google Shape;1504;g23a6fefb821_0_478" descr="AcuSolve Validation Manual"/>
          <p:cNvPicPr preferRelativeResize="0"/>
          <p:nvPr/>
        </p:nvPicPr>
        <p:blipFill rotWithShape="1">
          <a:blip r:embed="rId6">
            <a:alphaModFix/>
          </a:blip>
          <a:srcRect/>
          <a:stretch/>
        </p:blipFill>
        <p:spPr>
          <a:xfrm>
            <a:off x="311392" y="3073131"/>
            <a:ext cx="2371725" cy="450224"/>
          </a:xfrm>
          <a:prstGeom prst="rect">
            <a:avLst/>
          </a:prstGeom>
          <a:noFill/>
          <a:ln>
            <a:noFill/>
          </a:ln>
        </p:spPr>
      </p:pic>
      <p:pic>
        <p:nvPicPr>
          <p:cNvPr id="1505" name="Google Shape;1505;g23a6fefb821_0_478"/>
          <p:cNvPicPr preferRelativeResize="0"/>
          <p:nvPr/>
        </p:nvPicPr>
        <p:blipFill rotWithShape="1">
          <a:blip r:embed="rId7">
            <a:alphaModFix/>
          </a:blip>
          <a:srcRect/>
          <a:stretch/>
        </p:blipFill>
        <p:spPr>
          <a:xfrm>
            <a:off x="109330" y="869062"/>
            <a:ext cx="2775857" cy="649433"/>
          </a:xfrm>
          <a:prstGeom prst="rect">
            <a:avLst/>
          </a:prstGeom>
          <a:noFill/>
          <a:ln>
            <a:noFill/>
          </a:ln>
        </p:spPr>
      </p:pic>
      <p:sp>
        <p:nvSpPr>
          <p:cNvPr id="1506" name="Google Shape;1506;g23a6fefb821_0_478"/>
          <p:cNvSpPr txBox="1"/>
          <p:nvPr/>
        </p:nvSpPr>
        <p:spPr>
          <a:xfrm>
            <a:off x="3051313" y="905170"/>
            <a:ext cx="59835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chemeClr val="dk1"/>
              </a:buClr>
              <a:buSzPts val="1200"/>
              <a:buFont typeface="Libre Franklin"/>
              <a:buChar char="•"/>
            </a:pPr>
            <a:r>
              <a:rPr lang="en" sz="1200" b="0" i="0" u="none" strike="noStrike" cap="none">
                <a:solidFill>
                  <a:schemeClr val="dk1"/>
                </a:solidFill>
                <a:latin typeface="Libre Franklin"/>
                <a:ea typeface="Libre Franklin"/>
                <a:cs typeface="Libre Franklin"/>
                <a:sym typeface="Libre Franklin"/>
              </a:rPr>
              <a:t>HyperMesh is a software tool for finite element modeling and meshing, which enables users to create and modify complex 3D models of biomedical structures, such as bones, implants, and soft tissues, and prepare them for simulation using FEA methods</a:t>
            </a:r>
            <a:endParaRPr sz="1200" b="0" i="0" u="none" strike="noStrike" cap="none">
              <a:solidFill>
                <a:schemeClr val="dk1"/>
              </a:solidFill>
              <a:latin typeface="Libre Franklin"/>
              <a:ea typeface="Libre Franklin"/>
              <a:cs typeface="Libre Franklin"/>
              <a:sym typeface="Libre Franklin"/>
            </a:endParaRPr>
          </a:p>
        </p:txBody>
      </p:sp>
      <p:sp>
        <p:nvSpPr>
          <p:cNvPr id="1507" name="Google Shape;1507;g23a6fefb821_0_478"/>
          <p:cNvSpPr txBox="1"/>
          <p:nvPr/>
        </p:nvSpPr>
        <p:spPr>
          <a:xfrm>
            <a:off x="3051313" y="1914796"/>
            <a:ext cx="59835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HyperWorks is a suite for simulation and optimization, which includes tools for FEA, computational fluid dynamics (CFD), and electromagnetics simulations. Can be used for medical device design and optimization, drug delivery simulations, and patient-specific simulations</a:t>
            </a:r>
            <a:endParaRPr sz="1200" b="0" i="0" u="none" strike="noStrike" cap="none">
              <a:solidFill>
                <a:srgbClr val="000000"/>
              </a:solidFill>
              <a:latin typeface="Libre Franklin"/>
              <a:ea typeface="Libre Franklin"/>
              <a:cs typeface="Libre Franklin"/>
              <a:sym typeface="Libre Franklin"/>
            </a:endParaRPr>
          </a:p>
        </p:txBody>
      </p:sp>
      <p:sp>
        <p:nvSpPr>
          <p:cNvPr id="1508" name="Google Shape;1508;g23a6fefb821_0_478"/>
          <p:cNvSpPr txBox="1"/>
          <p:nvPr/>
        </p:nvSpPr>
        <p:spPr>
          <a:xfrm>
            <a:off x="3051313" y="3009655"/>
            <a:ext cx="59835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Finite element analysis (FEA) software that can be used for modeling and analyzing the mechanical behavior of structures, fluids, and Multiphysics systems. Used for implant design, tissue mechanics, and medical devices.</a:t>
            </a:r>
            <a:endParaRPr sz="1200" b="0" i="0" u="none" strike="noStrike" cap="none">
              <a:solidFill>
                <a:srgbClr val="000000"/>
              </a:solidFill>
              <a:latin typeface="Libre Franklin"/>
              <a:ea typeface="Libre Franklin"/>
              <a:cs typeface="Libre Franklin"/>
              <a:sym typeface="Libre Franklin"/>
            </a:endParaRPr>
          </a:p>
        </p:txBody>
      </p:sp>
      <p:sp>
        <p:nvSpPr>
          <p:cNvPr id="1509" name="Google Shape;1509;g23a6fefb821_0_478"/>
          <p:cNvSpPr txBox="1"/>
          <p:nvPr/>
        </p:nvSpPr>
        <p:spPr>
          <a:xfrm>
            <a:off x="3051329" y="3947236"/>
            <a:ext cx="59835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FEKO is used for electromagnetic simulations, which enables engineers and researchers to model and simulate electromagnetic fields in and around biomedical devices, such as MRI machines, pacemakers, and other medical implants. </a:t>
            </a:r>
            <a:endParaRPr sz="1200" b="0" i="0" u="none" strike="noStrike" cap="none">
              <a:solidFill>
                <a:srgbClr val="000000"/>
              </a:solidFill>
              <a:latin typeface="Libre Franklin"/>
              <a:ea typeface="Libre Franklin"/>
              <a:cs typeface="Libre Franklin"/>
              <a:sym typeface="Libre Franklin"/>
            </a:endParaRPr>
          </a:p>
        </p:txBody>
      </p:sp>
      <p:sp>
        <p:nvSpPr>
          <p:cNvPr id="1510" name="Google Shape;1510;g23a6fefb821_0_478"/>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Life Science</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511" name="Google Shape;1511;g23a6fefb821_0_478"/>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g23a6fefb821_0_586"/>
          <p:cNvPicPr preferRelativeResize="0"/>
          <p:nvPr/>
        </p:nvPicPr>
        <p:blipFill rotWithShape="1">
          <a:blip r:embed="rId3">
            <a:alphaModFix/>
          </a:blip>
          <a:srcRect/>
          <a:stretch/>
        </p:blipFill>
        <p:spPr>
          <a:xfrm>
            <a:off x="4571989" y="199602"/>
            <a:ext cx="1321075" cy="529978"/>
          </a:xfrm>
          <a:prstGeom prst="rect">
            <a:avLst/>
          </a:prstGeom>
          <a:noFill/>
          <a:ln>
            <a:noFill/>
          </a:ln>
        </p:spPr>
      </p:pic>
      <p:pic>
        <p:nvPicPr>
          <p:cNvPr id="1517" name="Google Shape;1517;g23a6fefb821_0_586"/>
          <p:cNvPicPr preferRelativeResize="0"/>
          <p:nvPr/>
        </p:nvPicPr>
        <p:blipFill rotWithShape="1">
          <a:blip r:embed="rId4">
            <a:alphaModFix/>
          </a:blip>
          <a:srcRect l="24314" t="26995" r="24313" b="26643"/>
          <a:stretch/>
        </p:blipFill>
        <p:spPr>
          <a:xfrm>
            <a:off x="684439" y="915331"/>
            <a:ext cx="1121229" cy="694750"/>
          </a:xfrm>
          <a:prstGeom prst="rect">
            <a:avLst/>
          </a:prstGeom>
          <a:noFill/>
          <a:ln>
            <a:noFill/>
          </a:ln>
        </p:spPr>
      </p:pic>
      <p:pic>
        <p:nvPicPr>
          <p:cNvPr id="1518" name="Google Shape;1518;g23a6fefb821_0_586"/>
          <p:cNvPicPr preferRelativeResize="0"/>
          <p:nvPr/>
        </p:nvPicPr>
        <p:blipFill rotWithShape="1">
          <a:blip r:embed="rId5">
            <a:alphaModFix/>
          </a:blip>
          <a:srcRect l="22106" t="16894" r="20219" b="31010"/>
          <a:stretch/>
        </p:blipFill>
        <p:spPr>
          <a:xfrm>
            <a:off x="565377" y="1853058"/>
            <a:ext cx="1359355" cy="843097"/>
          </a:xfrm>
          <a:prstGeom prst="rect">
            <a:avLst/>
          </a:prstGeom>
          <a:noFill/>
          <a:ln>
            <a:noFill/>
          </a:ln>
        </p:spPr>
      </p:pic>
      <p:pic>
        <p:nvPicPr>
          <p:cNvPr id="1519" name="Google Shape;1519;g23a6fefb821_0_586" descr="Digital implementation | JLL"/>
          <p:cNvPicPr preferRelativeResize="0"/>
          <p:nvPr/>
        </p:nvPicPr>
        <p:blipFill rotWithShape="1">
          <a:blip r:embed="rId6">
            <a:alphaModFix/>
          </a:blip>
          <a:srcRect/>
          <a:stretch/>
        </p:blipFill>
        <p:spPr>
          <a:xfrm>
            <a:off x="446314" y="3016824"/>
            <a:ext cx="2296886" cy="392415"/>
          </a:xfrm>
          <a:prstGeom prst="rect">
            <a:avLst/>
          </a:prstGeom>
          <a:noFill/>
          <a:ln>
            <a:noFill/>
          </a:ln>
        </p:spPr>
      </p:pic>
      <p:pic>
        <p:nvPicPr>
          <p:cNvPr id="1520" name="Google Shape;1520;g23a6fefb821_0_586"/>
          <p:cNvPicPr preferRelativeResize="0"/>
          <p:nvPr/>
        </p:nvPicPr>
        <p:blipFill rotWithShape="1">
          <a:blip r:embed="rId7">
            <a:alphaModFix/>
          </a:blip>
          <a:srcRect/>
          <a:stretch/>
        </p:blipFill>
        <p:spPr>
          <a:xfrm>
            <a:off x="684449" y="3729931"/>
            <a:ext cx="1478400" cy="976095"/>
          </a:xfrm>
          <a:prstGeom prst="rect">
            <a:avLst/>
          </a:prstGeom>
          <a:noFill/>
          <a:ln>
            <a:noFill/>
          </a:ln>
        </p:spPr>
      </p:pic>
      <p:sp>
        <p:nvSpPr>
          <p:cNvPr id="1521" name="Google Shape;1521;g23a6fefb821_0_586"/>
          <p:cNvSpPr txBox="1"/>
          <p:nvPr/>
        </p:nvSpPr>
        <p:spPr>
          <a:xfrm>
            <a:off x="3051313" y="905170"/>
            <a:ext cx="59835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Enterprise asset management (EAM) software platform that is used to manage asset lifecycle and maintenance processes. The platform includes tools for managing asset data, workflows, and analytics.</a:t>
            </a:r>
            <a:endParaRPr sz="1200" b="0" i="0" u="none" strike="noStrike" cap="none">
              <a:solidFill>
                <a:srgbClr val="000000"/>
              </a:solidFill>
              <a:latin typeface="Libre Franklin"/>
              <a:ea typeface="Libre Franklin"/>
              <a:cs typeface="Libre Franklin"/>
              <a:sym typeface="Libre Franklin"/>
            </a:endParaRPr>
          </a:p>
        </p:txBody>
      </p:sp>
      <p:sp>
        <p:nvSpPr>
          <p:cNvPr id="1522" name="Google Shape;1522;g23a6fefb821_0_586"/>
          <p:cNvSpPr txBox="1"/>
          <p:nvPr/>
        </p:nvSpPr>
        <p:spPr>
          <a:xfrm>
            <a:off x="3051313" y="1914796"/>
            <a:ext cx="59835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Internet of Things (IoT) platform that is used to collect and analyze data from manufacturing processes. The platform includes tools for data management, visualization, and analytics.</a:t>
            </a:r>
            <a:endParaRPr sz="1200" b="0" i="0" u="none" strike="noStrike" cap="none">
              <a:solidFill>
                <a:srgbClr val="000000"/>
              </a:solidFill>
              <a:latin typeface="Libre Franklin"/>
              <a:ea typeface="Libre Franklin"/>
              <a:cs typeface="Libre Franklin"/>
              <a:sym typeface="Libre Franklin"/>
            </a:endParaRPr>
          </a:p>
        </p:txBody>
      </p:sp>
      <p:sp>
        <p:nvSpPr>
          <p:cNvPr id="1523" name="Google Shape;1523;g23a6fefb821_0_586"/>
          <p:cNvSpPr txBox="1"/>
          <p:nvPr/>
        </p:nvSpPr>
        <p:spPr>
          <a:xfrm>
            <a:off x="3051312" y="2924422"/>
            <a:ext cx="5983500" cy="6465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Real estate and facilities management software platform that is used to manage space and facilities processes. The platform includes tools for managing space data, workflows, and analytics.</a:t>
            </a:r>
            <a:endParaRPr sz="1200" b="0" i="0" u="none" strike="noStrike" cap="none">
              <a:solidFill>
                <a:srgbClr val="000000"/>
              </a:solidFill>
              <a:latin typeface="Libre Franklin"/>
              <a:ea typeface="Libre Franklin"/>
              <a:cs typeface="Libre Franklin"/>
              <a:sym typeface="Libre Franklin"/>
            </a:endParaRPr>
          </a:p>
        </p:txBody>
      </p:sp>
      <p:sp>
        <p:nvSpPr>
          <p:cNvPr id="1524" name="Google Shape;1524;g23a6fefb821_0_586"/>
          <p:cNvSpPr txBox="1"/>
          <p:nvPr/>
        </p:nvSpPr>
        <p:spPr>
          <a:xfrm>
            <a:off x="3051312" y="3934048"/>
            <a:ext cx="59835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Software platform that is used to manage product development and manufacturing processes. The platform includes tools for managing product data, processes, and workflows, as well as collaboration and communication tools.</a:t>
            </a:r>
            <a:endParaRPr sz="1200" b="0" i="0" u="none" strike="noStrike" cap="none">
              <a:solidFill>
                <a:srgbClr val="000000"/>
              </a:solidFill>
              <a:latin typeface="Libre Franklin"/>
              <a:ea typeface="Libre Franklin"/>
              <a:cs typeface="Libre Franklin"/>
              <a:sym typeface="Libre Franklin"/>
            </a:endParaRPr>
          </a:p>
        </p:txBody>
      </p:sp>
      <p:sp>
        <p:nvSpPr>
          <p:cNvPr id="1525" name="Google Shape;1525;g23a6fefb821_0_586"/>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Manufacturing</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526" name="Google Shape;1526;g23a6fefb821_0_586"/>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pic>
        <p:nvPicPr>
          <p:cNvPr id="1531" name="Google Shape;1531;g23a6fefb821_0_590" descr="GE HealthCare goes public and other digital health deals | Digital Health  Business &amp; Technology"/>
          <p:cNvPicPr preferRelativeResize="0"/>
          <p:nvPr/>
        </p:nvPicPr>
        <p:blipFill rotWithShape="1">
          <a:blip r:embed="rId3">
            <a:alphaModFix/>
          </a:blip>
          <a:srcRect l="7042" t="26795" r="6331" b="27507"/>
          <a:stretch/>
        </p:blipFill>
        <p:spPr>
          <a:xfrm>
            <a:off x="4844646" y="92670"/>
            <a:ext cx="2462808" cy="678782"/>
          </a:xfrm>
          <a:prstGeom prst="rect">
            <a:avLst/>
          </a:prstGeom>
          <a:noFill/>
          <a:ln>
            <a:noFill/>
          </a:ln>
        </p:spPr>
      </p:pic>
      <p:pic>
        <p:nvPicPr>
          <p:cNvPr id="1532" name="Google Shape;1532;g23a6fefb821_0_590" descr="Centricity | EHR Vendors | ReMedi Health Solutions"/>
          <p:cNvPicPr preferRelativeResize="0"/>
          <p:nvPr/>
        </p:nvPicPr>
        <p:blipFill rotWithShape="1">
          <a:blip r:embed="rId4">
            <a:alphaModFix/>
          </a:blip>
          <a:srcRect l="23235" t="25000" r="23236" b="25000"/>
          <a:stretch/>
        </p:blipFill>
        <p:spPr>
          <a:xfrm>
            <a:off x="464550" y="3994088"/>
            <a:ext cx="2462800" cy="859112"/>
          </a:xfrm>
          <a:prstGeom prst="rect">
            <a:avLst/>
          </a:prstGeom>
          <a:noFill/>
          <a:ln>
            <a:noFill/>
          </a:ln>
        </p:spPr>
      </p:pic>
      <p:pic>
        <p:nvPicPr>
          <p:cNvPr id="1533" name="Google Shape;1533;g23a6fefb821_0_590" descr="Health Cloud Platform | GE HealthCare (Philippines)"/>
          <p:cNvPicPr preferRelativeResize="0"/>
          <p:nvPr/>
        </p:nvPicPr>
        <p:blipFill rotWithShape="1">
          <a:blip r:embed="rId5">
            <a:alphaModFix/>
          </a:blip>
          <a:srcRect l="41914" t="1998" r="5835" b="17374"/>
          <a:stretch/>
        </p:blipFill>
        <p:spPr>
          <a:xfrm>
            <a:off x="629456" y="1743488"/>
            <a:ext cx="1617282" cy="831856"/>
          </a:xfrm>
          <a:prstGeom prst="rect">
            <a:avLst/>
          </a:prstGeom>
          <a:noFill/>
          <a:ln>
            <a:noFill/>
          </a:ln>
        </p:spPr>
      </p:pic>
      <p:pic>
        <p:nvPicPr>
          <p:cNvPr id="1534" name="Google Shape;1534;g23a6fefb821_0_590"/>
          <p:cNvPicPr preferRelativeResize="0"/>
          <p:nvPr/>
        </p:nvPicPr>
        <p:blipFill rotWithShape="1">
          <a:blip r:embed="rId6">
            <a:alphaModFix/>
          </a:blip>
          <a:srcRect l="22186" t="23748" r="23125" b="24375"/>
          <a:stretch/>
        </p:blipFill>
        <p:spPr>
          <a:xfrm>
            <a:off x="1028679" y="2665362"/>
            <a:ext cx="818853" cy="1165113"/>
          </a:xfrm>
          <a:prstGeom prst="rect">
            <a:avLst/>
          </a:prstGeom>
          <a:noFill/>
          <a:ln>
            <a:noFill/>
          </a:ln>
        </p:spPr>
      </p:pic>
      <p:pic>
        <p:nvPicPr>
          <p:cNvPr id="1535" name="Google Shape;1535;g23a6fefb821_0_590"/>
          <p:cNvPicPr preferRelativeResize="0"/>
          <p:nvPr/>
        </p:nvPicPr>
        <p:blipFill rotWithShape="1">
          <a:blip r:embed="rId7">
            <a:alphaModFix/>
          </a:blip>
          <a:srcRect/>
          <a:stretch/>
        </p:blipFill>
        <p:spPr>
          <a:xfrm>
            <a:off x="441127" y="804610"/>
            <a:ext cx="2462808" cy="735806"/>
          </a:xfrm>
          <a:prstGeom prst="rect">
            <a:avLst/>
          </a:prstGeom>
          <a:noFill/>
          <a:ln>
            <a:noFill/>
          </a:ln>
        </p:spPr>
      </p:pic>
      <p:sp>
        <p:nvSpPr>
          <p:cNvPr id="1536" name="Google Shape;1536;g23a6fefb821_0_590"/>
          <p:cNvSpPr txBox="1"/>
          <p:nvPr/>
        </p:nvSpPr>
        <p:spPr>
          <a:xfrm>
            <a:off x="3097555" y="977354"/>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Real-time monitoring of patient, staff, and equipment data.</a:t>
            </a:r>
            <a:endParaRPr sz="1200" b="0" i="0" u="none" strike="noStrike" cap="none">
              <a:solidFill>
                <a:srgbClr val="000000"/>
              </a:solidFill>
              <a:latin typeface="Libre Franklin"/>
              <a:ea typeface="Libre Franklin"/>
              <a:cs typeface="Libre Franklin"/>
              <a:sym typeface="Libre Franklin"/>
            </a:endParaRPr>
          </a:p>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Advanced analytics and machine learning algorithms for insights and optimization.</a:t>
            </a:r>
            <a:endParaRPr sz="1200" b="0" i="0" u="none" strike="noStrike" cap="none">
              <a:solidFill>
                <a:srgbClr val="000000"/>
              </a:solidFill>
              <a:latin typeface="Libre Franklin"/>
              <a:ea typeface="Libre Franklin"/>
              <a:cs typeface="Libre Franklin"/>
              <a:sym typeface="Libre Franklin"/>
            </a:endParaRPr>
          </a:p>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Collaboration and coordination across departments and locations.</a:t>
            </a:r>
            <a:endParaRPr sz="1200" b="0" i="0" u="none" strike="noStrike" cap="none">
              <a:solidFill>
                <a:srgbClr val="000000"/>
              </a:solidFill>
              <a:latin typeface="Libre Franklin"/>
              <a:ea typeface="Libre Franklin"/>
              <a:cs typeface="Libre Franklin"/>
              <a:sym typeface="Libre Franklin"/>
            </a:endParaRPr>
          </a:p>
        </p:txBody>
      </p:sp>
      <p:sp>
        <p:nvSpPr>
          <p:cNvPr id="1537" name="Google Shape;1537;g23a6fefb821_0_590"/>
          <p:cNvSpPr txBox="1"/>
          <p:nvPr/>
        </p:nvSpPr>
        <p:spPr>
          <a:xfrm>
            <a:off x="3097554" y="1923951"/>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 cloud-based platform that is used by GE Healthcare to manage and analyze data from digital twin models. This software allows for real-time monitoring and analysis of device performance, which can help to improve operational efficiency and reduce downtime.</a:t>
            </a:r>
            <a:endParaRPr sz="1200" b="0" i="0" u="none" strike="noStrike" cap="none">
              <a:solidFill>
                <a:srgbClr val="000000"/>
              </a:solidFill>
              <a:latin typeface="Libre Franklin"/>
              <a:ea typeface="Libre Franklin"/>
              <a:cs typeface="Libre Franklin"/>
              <a:sym typeface="Libre Franklin"/>
            </a:endParaRPr>
          </a:p>
        </p:txBody>
      </p:sp>
      <p:sp>
        <p:nvSpPr>
          <p:cNvPr id="1538" name="Google Shape;1538;g23a6fefb821_0_590"/>
          <p:cNvSpPr txBox="1"/>
          <p:nvPr/>
        </p:nvSpPr>
        <p:spPr>
          <a:xfrm>
            <a:off x="3097554" y="3014718"/>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It is a digital platform that is used by GE Healthcare to develop and deploy new digital twin solutions for healthcare. Allows for the creation of new applications and services used to improve patient outcomes and reduce costs in healthcare.</a:t>
            </a:r>
            <a:endParaRPr sz="1200" b="0" i="0" u="none" strike="noStrike" cap="none">
              <a:solidFill>
                <a:srgbClr val="000000"/>
              </a:solidFill>
              <a:latin typeface="Libre Franklin"/>
              <a:ea typeface="Libre Franklin"/>
              <a:cs typeface="Libre Franklin"/>
              <a:sym typeface="Libre Franklin"/>
            </a:endParaRPr>
          </a:p>
        </p:txBody>
      </p:sp>
      <p:sp>
        <p:nvSpPr>
          <p:cNvPr id="1539" name="Google Shape;1539;g23a6fefb821_0_590"/>
          <p:cNvSpPr txBox="1"/>
          <p:nvPr/>
        </p:nvSpPr>
        <p:spPr>
          <a:xfrm>
            <a:off x="3128985" y="4054189"/>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 healthcare information technology platform that is used by GE Healthcare to manage and collaborate on digital twin projects. This platform allows for the sharing of data and models across teams and departments, which can help to streamline development and improve efficiency.</a:t>
            </a:r>
            <a:endParaRPr sz="1200" b="0" i="0" u="none" strike="noStrike" cap="none">
              <a:solidFill>
                <a:srgbClr val="000000"/>
              </a:solidFill>
              <a:latin typeface="Libre Franklin"/>
              <a:ea typeface="Libre Franklin"/>
              <a:cs typeface="Libre Franklin"/>
              <a:sym typeface="Libre Franklin"/>
            </a:endParaRPr>
          </a:p>
        </p:txBody>
      </p:sp>
      <p:sp>
        <p:nvSpPr>
          <p:cNvPr id="1540" name="Google Shape;1540;g23a6fefb821_0_590"/>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HealthCare</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541" name="Google Shape;1541;g23a6fefb821_0_59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g23f97a62c81_1_0"/>
          <p:cNvPicPr preferRelativeResize="0"/>
          <p:nvPr/>
        </p:nvPicPr>
        <p:blipFill rotWithShape="1">
          <a:blip r:embed="rId3">
            <a:alphaModFix/>
          </a:blip>
          <a:srcRect/>
          <a:stretch/>
        </p:blipFill>
        <p:spPr>
          <a:xfrm>
            <a:off x="2907587" y="314100"/>
            <a:ext cx="3637977" cy="4515300"/>
          </a:xfrm>
          <a:prstGeom prst="rect">
            <a:avLst/>
          </a:prstGeom>
          <a:noFill/>
          <a:ln w="19050" cap="flat" cmpd="sng">
            <a:solidFill>
              <a:schemeClr val="dk1"/>
            </a:solidFill>
            <a:prstDash val="solid"/>
            <a:round/>
            <a:headEnd type="none" w="sm" len="sm"/>
            <a:tailEnd type="none" w="sm" len="sm"/>
          </a:ln>
        </p:spPr>
      </p:pic>
      <p:sp>
        <p:nvSpPr>
          <p:cNvPr id="255" name="Google Shape;255;g23f97a62c81_1_0"/>
          <p:cNvSpPr/>
          <p:nvPr/>
        </p:nvSpPr>
        <p:spPr>
          <a:xfrm>
            <a:off x="0" y="-2925"/>
            <a:ext cx="3950100" cy="48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Headline News!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256" name="Google Shape;256;g23f97a62c81_1_0"/>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pic>
        <p:nvPicPr>
          <p:cNvPr id="1546" name="Google Shape;1546;g23a6fefb821_0_614" descr="AutoCAD 2023: What's new? - ICN Solutions"/>
          <p:cNvPicPr preferRelativeResize="0"/>
          <p:nvPr/>
        </p:nvPicPr>
        <p:blipFill rotWithShape="1">
          <a:blip r:embed="rId3">
            <a:alphaModFix/>
          </a:blip>
          <a:srcRect/>
          <a:stretch/>
        </p:blipFill>
        <p:spPr>
          <a:xfrm>
            <a:off x="418510" y="2540600"/>
            <a:ext cx="2458719" cy="768350"/>
          </a:xfrm>
          <a:prstGeom prst="rect">
            <a:avLst/>
          </a:prstGeom>
          <a:noFill/>
          <a:ln>
            <a:noFill/>
          </a:ln>
        </p:spPr>
      </p:pic>
      <p:pic>
        <p:nvPicPr>
          <p:cNvPr id="1547" name="Google Shape;1547;g23a6fefb821_0_614" descr="Autodesk BIM 360 Integration on AWS - Quick Start"/>
          <p:cNvPicPr preferRelativeResize="0"/>
          <p:nvPr/>
        </p:nvPicPr>
        <p:blipFill rotWithShape="1">
          <a:blip r:embed="rId4">
            <a:alphaModFix/>
          </a:blip>
          <a:srcRect l="1874" t="15282"/>
          <a:stretch/>
        </p:blipFill>
        <p:spPr>
          <a:xfrm>
            <a:off x="455748" y="956953"/>
            <a:ext cx="2384236" cy="651560"/>
          </a:xfrm>
          <a:prstGeom prst="rect">
            <a:avLst/>
          </a:prstGeom>
          <a:noFill/>
          <a:ln>
            <a:noFill/>
          </a:ln>
        </p:spPr>
      </p:pic>
      <p:pic>
        <p:nvPicPr>
          <p:cNvPr id="1548" name="Google Shape;1548;g23a6fefb821_0_614"/>
          <p:cNvPicPr preferRelativeResize="0"/>
          <p:nvPr/>
        </p:nvPicPr>
        <p:blipFill rotWithShape="1">
          <a:blip r:embed="rId5">
            <a:alphaModFix/>
          </a:blip>
          <a:srcRect l="6744" r="14836"/>
          <a:stretch/>
        </p:blipFill>
        <p:spPr>
          <a:xfrm>
            <a:off x="522135" y="3380845"/>
            <a:ext cx="1928192" cy="651560"/>
          </a:xfrm>
          <a:prstGeom prst="rect">
            <a:avLst/>
          </a:prstGeom>
          <a:noFill/>
          <a:ln>
            <a:noFill/>
          </a:ln>
        </p:spPr>
      </p:pic>
      <p:pic>
        <p:nvPicPr>
          <p:cNvPr id="1549" name="Google Shape;1549;g23a6fefb821_0_614" descr="Autodesk Recap | Symetri.ie"/>
          <p:cNvPicPr preferRelativeResize="0"/>
          <p:nvPr/>
        </p:nvPicPr>
        <p:blipFill rotWithShape="1">
          <a:blip r:embed="rId6">
            <a:alphaModFix/>
          </a:blip>
          <a:srcRect l="15961" t="19844" r="16548" b="16816"/>
          <a:stretch/>
        </p:blipFill>
        <p:spPr>
          <a:xfrm>
            <a:off x="666247" y="4104303"/>
            <a:ext cx="1639957" cy="555212"/>
          </a:xfrm>
          <a:prstGeom prst="rect">
            <a:avLst/>
          </a:prstGeom>
          <a:noFill/>
          <a:ln>
            <a:noFill/>
          </a:ln>
        </p:spPr>
      </p:pic>
      <p:pic>
        <p:nvPicPr>
          <p:cNvPr id="1550" name="Google Shape;1550;g23a6fefb821_0_614" descr="Autodesk logo and symbol, meaning, history, PNG"/>
          <p:cNvPicPr preferRelativeResize="0"/>
          <p:nvPr/>
        </p:nvPicPr>
        <p:blipFill rotWithShape="1">
          <a:blip r:embed="rId7">
            <a:alphaModFix/>
          </a:blip>
          <a:srcRect t="33396" b="32051"/>
          <a:stretch/>
        </p:blipFill>
        <p:spPr>
          <a:xfrm>
            <a:off x="4571998" y="219680"/>
            <a:ext cx="2807653" cy="606288"/>
          </a:xfrm>
          <a:prstGeom prst="rect">
            <a:avLst/>
          </a:prstGeom>
          <a:noFill/>
          <a:ln>
            <a:noFill/>
          </a:ln>
        </p:spPr>
      </p:pic>
      <p:pic>
        <p:nvPicPr>
          <p:cNvPr id="1551" name="Google Shape;1551;g23a6fefb821_0_614" descr="Autodesk Revit Logo - Dyrand Systems"/>
          <p:cNvPicPr preferRelativeResize="0"/>
          <p:nvPr/>
        </p:nvPicPr>
        <p:blipFill rotWithShape="1">
          <a:blip r:embed="rId8">
            <a:alphaModFix/>
          </a:blip>
          <a:srcRect l="16856" t="8213" r="18460" b="15304"/>
          <a:stretch/>
        </p:blipFill>
        <p:spPr>
          <a:xfrm>
            <a:off x="455760" y="1721124"/>
            <a:ext cx="2279224" cy="772532"/>
          </a:xfrm>
          <a:prstGeom prst="rect">
            <a:avLst/>
          </a:prstGeom>
          <a:noFill/>
          <a:ln>
            <a:noFill/>
          </a:ln>
        </p:spPr>
      </p:pic>
      <p:sp>
        <p:nvSpPr>
          <p:cNvPr id="1552" name="Google Shape;1552;g23a6fefb821_0_614"/>
          <p:cNvSpPr txBox="1"/>
          <p:nvPr/>
        </p:nvSpPr>
        <p:spPr>
          <a:xfrm>
            <a:off x="3051254" y="1145352"/>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Allows for the creation of a digital twin of a construction project, which can be used to improve design, construction, and maintenance.</a:t>
            </a:r>
            <a:endParaRPr sz="1200" b="0" i="0" u="none" strike="noStrike" cap="none">
              <a:solidFill>
                <a:srgbClr val="000000"/>
              </a:solidFill>
              <a:latin typeface="Libre Franklin"/>
              <a:ea typeface="Libre Franklin"/>
              <a:cs typeface="Libre Franklin"/>
              <a:sym typeface="Libre Franklin"/>
            </a:endParaRPr>
          </a:p>
        </p:txBody>
      </p:sp>
      <p:sp>
        <p:nvSpPr>
          <p:cNvPr id="1553" name="Google Shape;1553;g23a6fefb821_0_614"/>
          <p:cNvSpPr txBox="1"/>
          <p:nvPr/>
        </p:nvSpPr>
        <p:spPr>
          <a:xfrm>
            <a:off x="3051254" y="1961495"/>
            <a:ext cx="5957100" cy="2769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257175" marR="0" lvl="0" indent="-257175"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Allows for the creation of 3D models of buildings and infrastructure projects.</a:t>
            </a:r>
            <a:endParaRPr sz="1200" b="0" i="0" u="none" strike="noStrike" cap="none">
              <a:solidFill>
                <a:srgbClr val="000000"/>
              </a:solidFill>
              <a:latin typeface="Libre Franklin"/>
              <a:ea typeface="Libre Franklin"/>
              <a:cs typeface="Libre Franklin"/>
              <a:sym typeface="Libre Franklin"/>
            </a:endParaRPr>
          </a:p>
        </p:txBody>
      </p:sp>
      <p:sp>
        <p:nvSpPr>
          <p:cNvPr id="1554" name="Google Shape;1554;g23a6fefb821_0_614"/>
          <p:cNvSpPr txBox="1"/>
          <p:nvPr/>
        </p:nvSpPr>
        <p:spPr>
          <a:xfrm>
            <a:off x="3051253" y="2592853"/>
            <a:ext cx="5957100" cy="4617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 design and drafting software solution that can be used to create 2D and 3D models of buildings and infrastructure projects. </a:t>
            </a:r>
            <a:endParaRPr sz="1200" b="0" i="0" u="none" strike="noStrike" cap="none">
              <a:solidFill>
                <a:srgbClr val="000000"/>
              </a:solidFill>
              <a:latin typeface="Libre Franklin"/>
              <a:ea typeface="Libre Franklin"/>
              <a:cs typeface="Libre Franklin"/>
              <a:sym typeface="Libre Franklin"/>
            </a:endParaRPr>
          </a:p>
        </p:txBody>
      </p:sp>
      <p:sp>
        <p:nvSpPr>
          <p:cNvPr id="1555" name="Google Shape;1555;g23a6fefb821_0_614"/>
          <p:cNvSpPr txBox="1"/>
          <p:nvPr/>
        </p:nvSpPr>
        <p:spPr>
          <a:xfrm>
            <a:off x="3051253" y="3160839"/>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 simulation tool that allows for the analysis of building performance and energy use. Insight can be used to simulate different scenarios and optimize the design of a building and can be integrated with BIM software to create a digital twin of the project.</a:t>
            </a:r>
            <a:endParaRPr sz="1200" b="0" i="0" u="none" strike="noStrike" cap="none">
              <a:solidFill>
                <a:srgbClr val="000000"/>
              </a:solidFill>
              <a:latin typeface="Libre Franklin"/>
              <a:ea typeface="Libre Franklin"/>
              <a:cs typeface="Libre Franklin"/>
              <a:sym typeface="Libre Franklin"/>
            </a:endParaRPr>
          </a:p>
        </p:txBody>
      </p:sp>
      <p:sp>
        <p:nvSpPr>
          <p:cNvPr id="1556" name="Google Shape;1556;g23a6fefb821_0_614"/>
          <p:cNvSpPr txBox="1"/>
          <p:nvPr/>
        </p:nvSpPr>
        <p:spPr>
          <a:xfrm>
            <a:off x="3051255" y="4098141"/>
            <a:ext cx="5957100" cy="831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Libre Franklin"/>
              <a:buChar char="•"/>
            </a:pPr>
            <a:r>
              <a:rPr lang="en" sz="1200" b="0" i="0" u="none" strike="noStrike" cap="none">
                <a:solidFill>
                  <a:srgbClr val="000000"/>
                </a:solidFill>
                <a:latin typeface="Libre Franklin"/>
                <a:ea typeface="Libre Franklin"/>
                <a:cs typeface="Libre Franklin"/>
                <a:sym typeface="Libre Franklin"/>
              </a:rPr>
              <a:t>A reality capture solution that allows for the creation of 3D models of existing buildings and infrastructure. ReCap can be used to capture real-world data and integrate it with BIM software to create a digital twin of a project.</a:t>
            </a:r>
            <a:endParaRPr sz="1200" b="0" i="0" u="none" strike="noStrike" cap="none">
              <a:solidFill>
                <a:srgbClr val="000000"/>
              </a:solidFill>
              <a:latin typeface="Libre Franklin"/>
              <a:ea typeface="Libre Franklin"/>
              <a:cs typeface="Libre Franklin"/>
              <a:sym typeface="Libre Franklin"/>
            </a:endParaRPr>
          </a:p>
        </p:txBody>
      </p:sp>
      <p:sp>
        <p:nvSpPr>
          <p:cNvPr id="1557" name="Google Shape;1557;g23a6fefb821_0_614"/>
          <p:cNvSpPr/>
          <p:nvPr/>
        </p:nvSpPr>
        <p:spPr>
          <a:xfrm>
            <a:off x="0" y="0"/>
            <a:ext cx="4303500" cy="518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Construction</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558" name="Google Shape;1558;g23a6fefb821_0_614"/>
          <p:cNvSpPr txBox="1">
            <a:spLocks noGrp="1"/>
          </p:cNvSpPr>
          <p:nvPr>
            <p:ph type="sldNum" idx="12"/>
          </p:nvPr>
        </p:nvSpPr>
        <p:spPr>
          <a:xfrm>
            <a:off x="8847600" y="489847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sz="1000"/>
              <a:t>60</a:t>
            </a:fld>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3f97a62c81_0_329"/>
          <p:cNvSpPr txBox="1">
            <a:spLocks noGrp="1"/>
          </p:cNvSpPr>
          <p:nvPr>
            <p:ph type="body" idx="1"/>
          </p:nvPr>
        </p:nvSpPr>
        <p:spPr>
          <a:xfrm>
            <a:off x="6777038" y="0"/>
            <a:ext cx="2219400" cy="800100"/>
          </a:xfrm>
          <a:prstGeom prst="rect">
            <a:avLst/>
          </a:prstGeom>
          <a:noFill/>
          <a:ln>
            <a:noFill/>
          </a:ln>
        </p:spPr>
        <p:txBody>
          <a:bodyPr spcFirstLastPara="1" wrap="square" lIns="0" tIns="0" rIns="0" bIns="0" anchor="ctr" anchorCtr="0">
            <a:normAutofit/>
          </a:bodyPr>
          <a:lstStyle/>
          <a:p>
            <a:pPr marL="0" lvl="0" indent="0" algn="ctr" rtl="0">
              <a:lnSpc>
                <a:spcPct val="115000"/>
              </a:lnSpc>
              <a:spcBef>
                <a:spcPts val="0"/>
              </a:spcBef>
              <a:spcAft>
                <a:spcPts val="0"/>
              </a:spcAft>
              <a:buSzPts val="1800"/>
              <a:buNone/>
            </a:pPr>
            <a:r>
              <a:rPr lang="en" b="1">
                <a:latin typeface="Libre Franklin"/>
                <a:ea typeface="Libre Franklin"/>
                <a:cs typeface="Libre Franklin"/>
                <a:sym typeface="Libre Franklin"/>
              </a:rPr>
              <a:t>Sam Thompson</a:t>
            </a:r>
            <a:endParaRPr sz="2500"/>
          </a:p>
        </p:txBody>
      </p:sp>
      <p:sp>
        <p:nvSpPr>
          <p:cNvPr id="263" name="Google Shape;263;g23f97a62c81_0_329"/>
          <p:cNvSpPr txBox="1">
            <a:spLocks noGrp="1"/>
          </p:cNvSpPr>
          <p:nvPr>
            <p:ph type="body" idx="2"/>
          </p:nvPr>
        </p:nvSpPr>
        <p:spPr>
          <a:xfrm>
            <a:off x="6878550" y="2993200"/>
            <a:ext cx="1979700" cy="1827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400"/>
              <a:buNone/>
            </a:pPr>
            <a:r>
              <a:rPr lang="en" sz="1300"/>
              <a:t>SVP of Operations</a:t>
            </a:r>
            <a:endParaRPr sz="1300"/>
          </a:p>
          <a:p>
            <a:pPr marL="0" lvl="0" indent="0" algn="l" rtl="0">
              <a:lnSpc>
                <a:spcPct val="115000"/>
              </a:lnSpc>
              <a:spcBef>
                <a:spcPts val="0"/>
              </a:spcBef>
              <a:spcAft>
                <a:spcPts val="0"/>
              </a:spcAft>
              <a:buSzPts val="1400"/>
              <a:buNone/>
            </a:pPr>
            <a:r>
              <a:rPr lang="en" sz="1300"/>
              <a:t>Los Angeles, CA</a:t>
            </a:r>
            <a:endParaRPr sz="1300"/>
          </a:p>
          <a:p>
            <a:pPr marL="0" lvl="0" indent="0" algn="l" rtl="0">
              <a:lnSpc>
                <a:spcPct val="115000"/>
              </a:lnSpc>
              <a:spcBef>
                <a:spcPts val="0"/>
              </a:spcBef>
              <a:spcAft>
                <a:spcPts val="0"/>
              </a:spcAft>
              <a:buSzPts val="1400"/>
              <a:buNone/>
            </a:pPr>
            <a:endParaRPr sz="1300"/>
          </a:p>
          <a:p>
            <a:pPr marL="0" lvl="0" indent="0" algn="ctr" rtl="0">
              <a:lnSpc>
                <a:spcPct val="115000"/>
              </a:lnSpc>
              <a:spcBef>
                <a:spcPts val="0"/>
              </a:spcBef>
              <a:spcAft>
                <a:spcPts val="0"/>
              </a:spcAft>
              <a:buSzPts val="1400"/>
              <a:buNone/>
            </a:pPr>
            <a:r>
              <a:rPr lang="en" sz="1300" b="1" i="1"/>
              <a:t>“We need to continue innovating in order to remain competitive in the current marketplace”</a:t>
            </a:r>
            <a:endParaRPr sz="1300" b="1" i="1"/>
          </a:p>
          <a:p>
            <a:pPr marL="177800" lvl="0" indent="-88900" algn="l" rtl="0">
              <a:lnSpc>
                <a:spcPct val="100000"/>
              </a:lnSpc>
              <a:spcBef>
                <a:spcPts val="900"/>
              </a:spcBef>
              <a:spcAft>
                <a:spcPts val="0"/>
              </a:spcAft>
              <a:buClr>
                <a:schemeClr val="lt1"/>
              </a:buClr>
              <a:buSzPts val="1400"/>
              <a:buFont typeface="Noto Sans Symbols"/>
              <a:buNone/>
            </a:pPr>
            <a:endParaRPr/>
          </a:p>
        </p:txBody>
      </p:sp>
      <p:sp>
        <p:nvSpPr>
          <p:cNvPr id="264" name="Google Shape;264;g23f97a62c81_0_329"/>
          <p:cNvSpPr txBox="1">
            <a:spLocks noGrp="1"/>
          </p:cNvSpPr>
          <p:nvPr>
            <p:ph type="body" idx="3"/>
          </p:nvPr>
        </p:nvSpPr>
        <p:spPr>
          <a:xfrm>
            <a:off x="974575" y="674325"/>
            <a:ext cx="5277300" cy="4836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 sz="1100">
                <a:solidFill>
                  <a:srgbClr val="000000"/>
                </a:solidFill>
                <a:latin typeface="Libre Franklin"/>
                <a:ea typeface="Libre Franklin"/>
                <a:cs typeface="Libre Franklin"/>
                <a:sym typeface="Libre Franklin"/>
              </a:rPr>
              <a:t>Company must identify and quantify current factory’s performance and KPI’s. Identify processes for improvement and create performance and KPI goals. </a:t>
            </a:r>
            <a:endParaRPr sz="1100">
              <a:latin typeface="Libre Franklin"/>
              <a:ea typeface="Libre Franklin"/>
              <a:cs typeface="Libre Franklin"/>
              <a:sym typeface="Libre Franklin"/>
            </a:endParaRPr>
          </a:p>
        </p:txBody>
      </p:sp>
      <p:sp>
        <p:nvSpPr>
          <p:cNvPr id="265" name="Google Shape;265;g23f97a62c81_0_329"/>
          <p:cNvSpPr txBox="1"/>
          <p:nvPr/>
        </p:nvSpPr>
        <p:spPr>
          <a:xfrm>
            <a:off x="974582" y="1923362"/>
            <a:ext cx="4954500" cy="483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500"/>
              <a:buFont typeface="Noto Sans Symbols"/>
              <a:buNone/>
            </a:pPr>
            <a:r>
              <a:rPr lang="en" sz="1100" b="0" i="0" u="none" strike="noStrike" cap="none">
                <a:solidFill>
                  <a:schemeClr val="dk1"/>
                </a:solidFill>
                <a:latin typeface="Libre Franklin"/>
                <a:ea typeface="Libre Franklin"/>
                <a:cs typeface="Libre Franklin"/>
                <a:sym typeface="Libre Franklin"/>
              </a:rPr>
              <a:t>Sam’s team presents innovation opportunity to the CEO and Board of Directors for overall innovation improvement.</a:t>
            </a:r>
            <a:endParaRPr sz="1100" b="0" i="0" u="none" strike="noStrike" cap="none">
              <a:solidFill>
                <a:srgbClr val="000000"/>
              </a:solidFill>
              <a:latin typeface="Libre Franklin"/>
              <a:ea typeface="Libre Franklin"/>
              <a:cs typeface="Libre Franklin"/>
              <a:sym typeface="Libre Franklin"/>
            </a:endParaRPr>
          </a:p>
        </p:txBody>
      </p:sp>
      <p:sp>
        <p:nvSpPr>
          <p:cNvPr id="266" name="Google Shape;266;g23f97a62c81_0_329"/>
          <p:cNvSpPr txBox="1"/>
          <p:nvPr/>
        </p:nvSpPr>
        <p:spPr>
          <a:xfrm>
            <a:off x="974582" y="2516402"/>
            <a:ext cx="4954500" cy="460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500"/>
              <a:buFont typeface="Noto Sans Symbols"/>
              <a:buNone/>
            </a:pPr>
            <a:r>
              <a:rPr lang="en" sz="1100" b="0" i="0" u="none" strike="noStrike" cap="none">
                <a:solidFill>
                  <a:schemeClr val="dk1"/>
                </a:solidFill>
                <a:latin typeface="Libre Franklin"/>
                <a:ea typeface="Libre Franklin"/>
                <a:cs typeface="Libre Franklin"/>
                <a:sym typeface="Libre Franklin"/>
              </a:rPr>
              <a:t>Operations team implements test run of Siemen’s portfolio in manufacturing and operations process.</a:t>
            </a:r>
            <a:endParaRPr sz="1100" b="0" i="0" u="none" strike="noStrike" cap="none">
              <a:solidFill>
                <a:srgbClr val="000000"/>
              </a:solidFill>
              <a:latin typeface="Libre Franklin"/>
              <a:ea typeface="Libre Franklin"/>
              <a:cs typeface="Libre Franklin"/>
              <a:sym typeface="Libre Franklin"/>
            </a:endParaRPr>
          </a:p>
        </p:txBody>
      </p:sp>
      <p:sp>
        <p:nvSpPr>
          <p:cNvPr id="267" name="Google Shape;267;g23f97a62c81_0_329"/>
          <p:cNvSpPr txBox="1"/>
          <p:nvPr/>
        </p:nvSpPr>
        <p:spPr>
          <a:xfrm>
            <a:off x="974575" y="1320580"/>
            <a:ext cx="4954500" cy="44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500"/>
              <a:buFont typeface="Noto Sans Symbols"/>
              <a:buNone/>
            </a:pPr>
            <a:r>
              <a:rPr lang="en" sz="1100" b="0" i="0" u="none" strike="noStrike" cap="none">
                <a:solidFill>
                  <a:schemeClr val="dk1"/>
                </a:solidFill>
                <a:latin typeface="Libre Franklin"/>
                <a:ea typeface="Libre Franklin"/>
                <a:cs typeface="Libre Franklin"/>
                <a:sym typeface="Libre Franklin"/>
              </a:rPr>
              <a:t>They conduct research and identify opportunities for process improvement. Selects </a:t>
            </a:r>
            <a:r>
              <a:rPr lang="en" sz="1100" b="1" i="0" u="none" strike="noStrike" cap="none">
                <a:solidFill>
                  <a:schemeClr val="dk1"/>
                </a:solidFill>
                <a:latin typeface="Libre Franklin"/>
                <a:ea typeface="Libre Franklin"/>
                <a:cs typeface="Libre Franklin"/>
                <a:sym typeface="Libre Franklin"/>
              </a:rPr>
              <a:t>Siemens</a:t>
            </a:r>
            <a:r>
              <a:rPr lang="en" sz="1100" b="0" i="0" u="none" strike="noStrike" cap="none">
                <a:solidFill>
                  <a:schemeClr val="dk1"/>
                </a:solidFill>
                <a:latin typeface="Libre Franklin"/>
                <a:ea typeface="Libre Franklin"/>
                <a:cs typeface="Libre Franklin"/>
                <a:sym typeface="Libre Franklin"/>
              </a:rPr>
              <a:t> for technology implementation partner.</a:t>
            </a:r>
            <a:endParaRPr sz="1100" b="0" i="0" u="none" strike="noStrike" cap="none">
              <a:solidFill>
                <a:srgbClr val="000000"/>
              </a:solidFill>
              <a:latin typeface="Libre Franklin"/>
              <a:ea typeface="Libre Franklin"/>
              <a:cs typeface="Libre Franklin"/>
              <a:sym typeface="Libre Franklin"/>
            </a:endParaRPr>
          </a:p>
        </p:txBody>
      </p:sp>
      <p:pic>
        <p:nvPicPr>
          <p:cNvPr id="268" name="Google Shape;268;g23f97a62c81_0_329" descr="Top Traits Every Manufacturing Manager Needs to Succeed | ASG: Staffing  Agencies &amp; Hiring Solutions"/>
          <p:cNvPicPr preferRelativeResize="0"/>
          <p:nvPr/>
        </p:nvPicPr>
        <p:blipFill rotWithShape="1">
          <a:blip r:embed="rId3">
            <a:alphaModFix/>
          </a:blip>
          <a:srcRect l="18275" r="33641"/>
          <a:stretch/>
        </p:blipFill>
        <p:spPr>
          <a:xfrm>
            <a:off x="6878550" y="612125"/>
            <a:ext cx="1876701" cy="2195125"/>
          </a:xfrm>
          <a:prstGeom prst="rect">
            <a:avLst/>
          </a:prstGeom>
          <a:noFill/>
          <a:ln>
            <a:noFill/>
          </a:ln>
        </p:spPr>
      </p:pic>
      <p:sp>
        <p:nvSpPr>
          <p:cNvPr id="269" name="Google Shape;269;g23f97a62c81_0_329"/>
          <p:cNvSpPr/>
          <p:nvPr/>
        </p:nvSpPr>
        <p:spPr>
          <a:xfrm>
            <a:off x="25" y="0"/>
            <a:ext cx="6697800" cy="48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Sam’s Dilemma - Board wants Results! </a:t>
            </a:r>
            <a:endParaRPr sz="2800" b="0" i="0" u="none" strike="noStrike" cap="none">
              <a:solidFill>
                <a:schemeClr val="dk1"/>
              </a:solidFill>
              <a:latin typeface="Libre Franklin Medium"/>
              <a:ea typeface="Libre Franklin Medium"/>
              <a:cs typeface="Libre Franklin Medium"/>
              <a:sym typeface="Libre Franklin Medium"/>
            </a:endParaRPr>
          </a:p>
        </p:txBody>
      </p:sp>
      <p:pic>
        <p:nvPicPr>
          <p:cNvPr id="270" name="Google Shape;270;g23f97a62c81_0_329"/>
          <p:cNvPicPr preferRelativeResize="0"/>
          <p:nvPr/>
        </p:nvPicPr>
        <p:blipFill rotWithShape="1">
          <a:blip r:embed="rId4">
            <a:alphaModFix/>
          </a:blip>
          <a:srcRect l="7127" t="30785" r="7204" b="37187"/>
          <a:stretch/>
        </p:blipFill>
        <p:spPr>
          <a:xfrm>
            <a:off x="2593587" y="3780186"/>
            <a:ext cx="1528734" cy="386705"/>
          </a:xfrm>
          <a:prstGeom prst="rect">
            <a:avLst/>
          </a:prstGeom>
          <a:noFill/>
          <a:ln>
            <a:noFill/>
          </a:ln>
        </p:spPr>
      </p:pic>
      <p:pic>
        <p:nvPicPr>
          <p:cNvPr id="271" name="Google Shape;271;g23f97a62c81_0_329"/>
          <p:cNvPicPr preferRelativeResize="0"/>
          <p:nvPr/>
        </p:nvPicPr>
        <p:blipFill rotWithShape="1">
          <a:blip r:embed="rId5">
            <a:alphaModFix/>
          </a:blip>
          <a:srcRect l="5145" t="21165" r="7187" b="35373"/>
          <a:stretch/>
        </p:blipFill>
        <p:spPr>
          <a:xfrm>
            <a:off x="2607214" y="4378716"/>
            <a:ext cx="1501463" cy="388729"/>
          </a:xfrm>
          <a:prstGeom prst="rect">
            <a:avLst/>
          </a:prstGeom>
          <a:noFill/>
          <a:ln>
            <a:noFill/>
          </a:ln>
        </p:spPr>
      </p:pic>
      <p:pic>
        <p:nvPicPr>
          <p:cNvPr id="272" name="Google Shape;272;g23f97a62c81_0_329"/>
          <p:cNvPicPr preferRelativeResize="0"/>
          <p:nvPr/>
        </p:nvPicPr>
        <p:blipFill rotWithShape="1">
          <a:blip r:embed="rId6">
            <a:alphaModFix/>
          </a:blip>
          <a:srcRect/>
          <a:stretch/>
        </p:blipFill>
        <p:spPr>
          <a:xfrm>
            <a:off x="2734559" y="3172400"/>
            <a:ext cx="1342753" cy="350246"/>
          </a:xfrm>
          <a:prstGeom prst="rect">
            <a:avLst/>
          </a:prstGeom>
          <a:noFill/>
          <a:ln>
            <a:noFill/>
          </a:ln>
        </p:spPr>
      </p:pic>
      <p:pic>
        <p:nvPicPr>
          <p:cNvPr id="273" name="Google Shape;273;g23f97a62c81_0_329"/>
          <p:cNvPicPr preferRelativeResize="0"/>
          <p:nvPr/>
        </p:nvPicPr>
        <p:blipFill rotWithShape="1">
          <a:blip r:embed="rId7">
            <a:alphaModFix/>
          </a:blip>
          <a:srcRect l="1323" t="9170" r="2789" b="7910"/>
          <a:stretch/>
        </p:blipFill>
        <p:spPr>
          <a:xfrm>
            <a:off x="4271786" y="3779175"/>
            <a:ext cx="1564639" cy="388729"/>
          </a:xfrm>
          <a:prstGeom prst="rect">
            <a:avLst/>
          </a:prstGeom>
          <a:noFill/>
          <a:ln>
            <a:noFill/>
          </a:ln>
        </p:spPr>
      </p:pic>
      <p:pic>
        <p:nvPicPr>
          <p:cNvPr id="274" name="Google Shape;274;g23f97a62c81_0_329"/>
          <p:cNvPicPr preferRelativeResize="0"/>
          <p:nvPr/>
        </p:nvPicPr>
        <p:blipFill rotWithShape="1">
          <a:blip r:embed="rId8">
            <a:alphaModFix/>
          </a:blip>
          <a:srcRect/>
          <a:stretch/>
        </p:blipFill>
        <p:spPr>
          <a:xfrm>
            <a:off x="861425" y="3779164"/>
            <a:ext cx="1528729" cy="388729"/>
          </a:xfrm>
          <a:prstGeom prst="rect">
            <a:avLst/>
          </a:prstGeom>
          <a:noFill/>
          <a:ln>
            <a:noFill/>
          </a:ln>
        </p:spPr>
      </p:pic>
      <p:sp>
        <p:nvSpPr>
          <p:cNvPr id="275" name="Google Shape;275;g23f97a62c81_0_329"/>
          <p:cNvSpPr/>
          <p:nvPr/>
        </p:nvSpPr>
        <p:spPr>
          <a:xfrm>
            <a:off x="1760498" y="3256701"/>
            <a:ext cx="833100" cy="4128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23f97a62c81_0_329"/>
          <p:cNvSpPr/>
          <p:nvPr/>
        </p:nvSpPr>
        <p:spPr>
          <a:xfrm rot="-5400000">
            <a:off x="1915463" y="4140387"/>
            <a:ext cx="419700" cy="80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3f97a62c81_0_329"/>
          <p:cNvSpPr/>
          <p:nvPr/>
        </p:nvSpPr>
        <p:spPr>
          <a:xfrm rot="10800000">
            <a:off x="4271774" y="4366725"/>
            <a:ext cx="833100" cy="4128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23f97a62c81_0_329"/>
          <p:cNvSpPr/>
          <p:nvPr/>
        </p:nvSpPr>
        <p:spPr>
          <a:xfrm rot="5400000">
            <a:off x="4420101" y="3071821"/>
            <a:ext cx="446700" cy="8502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 name="Google Shape;279;g23f97a62c81_0_329"/>
          <p:cNvGrpSpPr/>
          <p:nvPr/>
        </p:nvGrpSpPr>
        <p:grpSpPr>
          <a:xfrm>
            <a:off x="304158" y="1887334"/>
            <a:ext cx="431801" cy="382587"/>
            <a:chOff x="4356100" y="1160463"/>
            <a:chExt cx="431801" cy="382587"/>
          </a:xfrm>
        </p:grpSpPr>
        <p:sp>
          <p:nvSpPr>
            <p:cNvPr id="280" name="Google Shape;280;g23f97a62c81_0_329"/>
            <p:cNvSpPr/>
            <p:nvPr/>
          </p:nvSpPr>
          <p:spPr>
            <a:xfrm>
              <a:off x="4533900" y="1160463"/>
              <a:ext cx="76200" cy="7778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1" name="Google Shape;281;g23f97a62c81_0_329"/>
            <p:cNvSpPr/>
            <p:nvPr/>
          </p:nvSpPr>
          <p:spPr>
            <a:xfrm>
              <a:off x="4502150" y="1246188"/>
              <a:ext cx="139700" cy="134938"/>
            </a:xfrm>
            <a:custGeom>
              <a:avLst/>
              <a:gdLst/>
              <a:ahLst/>
              <a:cxnLst/>
              <a:rect l="l" t="t" r="r" b="b"/>
              <a:pathLst>
                <a:path w="72" h="69" extrusionOk="0">
                  <a:moveTo>
                    <a:pt x="72" y="16"/>
                  </a:moveTo>
                  <a:cubicBezTo>
                    <a:pt x="72" y="7"/>
                    <a:pt x="65" y="0"/>
                    <a:pt x="56" y="0"/>
                  </a:cubicBezTo>
                  <a:cubicBezTo>
                    <a:pt x="52" y="0"/>
                    <a:pt x="52" y="0"/>
                    <a:pt x="52" y="0"/>
                  </a:cubicBezTo>
                  <a:cubicBezTo>
                    <a:pt x="51" y="0"/>
                    <a:pt x="50" y="0"/>
                    <a:pt x="50" y="1"/>
                  </a:cubicBezTo>
                  <a:cubicBezTo>
                    <a:pt x="36" y="11"/>
                    <a:pt x="36" y="11"/>
                    <a:pt x="36" y="11"/>
                  </a:cubicBezTo>
                  <a:cubicBezTo>
                    <a:pt x="22" y="1"/>
                    <a:pt x="22" y="1"/>
                    <a:pt x="22" y="1"/>
                  </a:cubicBezTo>
                  <a:cubicBezTo>
                    <a:pt x="22" y="0"/>
                    <a:pt x="21" y="0"/>
                    <a:pt x="20" y="0"/>
                  </a:cubicBezTo>
                  <a:cubicBezTo>
                    <a:pt x="16" y="0"/>
                    <a:pt x="16" y="0"/>
                    <a:pt x="16" y="0"/>
                  </a:cubicBezTo>
                  <a:cubicBezTo>
                    <a:pt x="7" y="0"/>
                    <a:pt x="0" y="7"/>
                    <a:pt x="0" y="16"/>
                  </a:cubicBezTo>
                  <a:cubicBezTo>
                    <a:pt x="0" y="28"/>
                    <a:pt x="0" y="28"/>
                    <a:pt x="0" y="28"/>
                  </a:cubicBezTo>
                  <a:cubicBezTo>
                    <a:pt x="0" y="30"/>
                    <a:pt x="2" y="32"/>
                    <a:pt x="4" y="32"/>
                  </a:cubicBezTo>
                  <a:cubicBezTo>
                    <a:pt x="6" y="32"/>
                    <a:pt x="8" y="30"/>
                    <a:pt x="8" y="28"/>
                  </a:cubicBezTo>
                  <a:cubicBezTo>
                    <a:pt x="8" y="16"/>
                    <a:pt x="8" y="16"/>
                    <a:pt x="8" y="16"/>
                  </a:cubicBezTo>
                  <a:cubicBezTo>
                    <a:pt x="8" y="12"/>
                    <a:pt x="12" y="8"/>
                    <a:pt x="16" y="8"/>
                  </a:cubicBezTo>
                  <a:cubicBezTo>
                    <a:pt x="19" y="8"/>
                    <a:pt x="19" y="8"/>
                    <a:pt x="19" y="8"/>
                  </a:cubicBezTo>
                  <a:cubicBezTo>
                    <a:pt x="34" y="19"/>
                    <a:pt x="34" y="19"/>
                    <a:pt x="34" y="19"/>
                  </a:cubicBezTo>
                  <a:cubicBezTo>
                    <a:pt x="35" y="20"/>
                    <a:pt x="37" y="20"/>
                    <a:pt x="38" y="19"/>
                  </a:cubicBezTo>
                  <a:cubicBezTo>
                    <a:pt x="53" y="8"/>
                    <a:pt x="53" y="8"/>
                    <a:pt x="53" y="8"/>
                  </a:cubicBezTo>
                  <a:cubicBezTo>
                    <a:pt x="56" y="8"/>
                    <a:pt x="56" y="8"/>
                    <a:pt x="56" y="8"/>
                  </a:cubicBezTo>
                  <a:cubicBezTo>
                    <a:pt x="60" y="8"/>
                    <a:pt x="64" y="12"/>
                    <a:pt x="64" y="16"/>
                  </a:cubicBezTo>
                  <a:cubicBezTo>
                    <a:pt x="64" y="36"/>
                    <a:pt x="64" y="36"/>
                    <a:pt x="64" y="36"/>
                  </a:cubicBezTo>
                  <a:cubicBezTo>
                    <a:pt x="64" y="36"/>
                    <a:pt x="64" y="36"/>
                    <a:pt x="64" y="36"/>
                  </a:cubicBezTo>
                  <a:cubicBezTo>
                    <a:pt x="64" y="39"/>
                    <a:pt x="62" y="44"/>
                    <a:pt x="59" y="46"/>
                  </a:cubicBezTo>
                  <a:cubicBezTo>
                    <a:pt x="43" y="60"/>
                    <a:pt x="43" y="60"/>
                    <a:pt x="43" y="60"/>
                  </a:cubicBezTo>
                  <a:cubicBezTo>
                    <a:pt x="41" y="62"/>
                    <a:pt x="38" y="62"/>
                    <a:pt x="36" y="61"/>
                  </a:cubicBezTo>
                  <a:cubicBezTo>
                    <a:pt x="36" y="60"/>
                    <a:pt x="35" y="60"/>
                    <a:pt x="35" y="59"/>
                  </a:cubicBezTo>
                  <a:cubicBezTo>
                    <a:pt x="35" y="58"/>
                    <a:pt x="35" y="57"/>
                    <a:pt x="36" y="56"/>
                  </a:cubicBezTo>
                  <a:cubicBezTo>
                    <a:pt x="47" y="42"/>
                    <a:pt x="47" y="42"/>
                    <a:pt x="47" y="42"/>
                  </a:cubicBezTo>
                  <a:cubicBezTo>
                    <a:pt x="49" y="41"/>
                    <a:pt x="48" y="38"/>
                    <a:pt x="47" y="37"/>
                  </a:cubicBezTo>
                  <a:cubicBezTo>
                    <a:pt x="45" y="35"/>
                    <a:pt x="42" y="36"/>
                    <a:pt x="41" y="37"/>
                  </a:cubicBezTo>
                  <a:cubicBezTo>
                    <a:pt x="30" y="51"/>
                    <a:pt x="30" y="51"/>
                    <a:pt x="30" y="51"/>
                  </a:cubicBezTo>
                  <a:cubicBezTo>
                    <a:pt x="28" y="54"/>
                    <a:pt x="27" y="57"/>
                    <a:pt x="27" y="60"/>
                  </a:cubicBezTo>
                  <a:cubicBezTo>
                    <a:pt x="28" y="63"/>
                    <a:pt x="29" y="66"/>
                    <a:pt x="32" y="67"/>
                  </a:cubicBezTo>
                  <a:cubicBezTo>
                    <a:pt x="34" y="69"/>
                    <a:pt x="36" y="69"/>
                    <a:pt x="39" y="69"/>
                  </a:cubicBezTo>
                  <a:cubicBezTo>
                    <a:pt x="42" y="69"/>
                    <a:pt x="46" y="68"/>
                    <a:pt x="49" y="66"/>
                  </a:cubicBezTo>
                  <a:cubicBezTo>
                    <a:pt x="65" y="52"/>
                    <a:pt x="65" y="52"/>
                    <a:pt x="65" y="52"/>
                  </a:cubicBezTo>
                  <a:cubicBezTo>
                    <a:pt x="69" y="49"/>
                    <a:pt x="72" y="42"/>
                    <a:pt x="72" y="36"/>
                  </a:cubicBezTo>
                  <a:cubicBezTo>
                    <a:pt x="72" y="16"/>
                    <a:pt x="72" y="16"/>
                    <a:pt x="72" y="16"/>
                  </a:cubicBezTo>
                  <a:cubicBezTo>
                    <a:pt x="72" y="16"/>
                    <a:pt x="72" y="16"/>
                    <a:pt x="72" y="16"/>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2" name="Google Shape;282;g23f97a62c81_0_329"/>
            <p:cNvSpPr/>
            <p:nvPr/>
          </p:nvSpPr>
          <p:spPr>
            <a:xfrm>
              <a:off x="4370388" y="1254125"/>
              <a:ext cx="77788" cy="7778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3" name="Google Shape;283;g23f97a62c81_0_329"/>
            <p:cNvSpPr/>
            <p:nvPr/>
          </p:nvSpPr>
          <p:spPr>
            <a:xfrm>
              <a:off x="4440238" y="1323975"/>
              <a:ext cx="147638" cy="79375"/>
            </a:xfrm>
            <a:custGeom>
              <a:avLst/>
              <a:gdLst/>
              <a:ahLst/>
              <a:cxnLst/>
              <a:rect l="l" t="t" r="r" b="b"/>
              <a:pathLst>
                <a:path w="76" h="40" extrusionOk="0">
                  <a:moveTo>
                    <a:pt x="1" y="24"/>
                  </a:moveTo>
                  <a:cubicBezTo>
                    <a:pt x="1" y="40"/>
                    <a:pt x="1" y="40"/>
                    <a:pt x="1" y="40"/>
                  </a:cubicBezTo>
                  <a:cubicBezTo>
                    <a:pt x="15" y="13"/>
                    <a:pt x="15" y="13"/>
                    <a:pt x="15" y="13"/>
                  </a:cubicBezTo>
                  <a:cubicBezTo>
                    <a:pt x="17" y="10"/>
                    <a:pt x="21" y="8"/>
                    <a:pt x="24" y="8"/>
                  </a:cubicBezTo>
                  <a:cubicBezTo>
                    <a:pt x="70" y="8"/>
                    <a:pt x="70" y="8"/>
                    <a:pt x="70" y="8"/>
                  </a:cubicBezTo>
                  <a:cubicBezTo>
                    <a:pt x="76" y="0"/>
                    <a:pt x="76" y="0"/>
                    <a:pt x="76" y="0"/>
                  </a:cubicBezTo>
                  <a:cubicBezTo>
                    <a:pt x="24" y="0"/>
                    <a:pt x="24" y="0"/>
                    <a:pt x="24" y="0"/>
                  </a:cubicBezTo>
                  <a:cubicBezTo>
                    <a:pt x="18" y="0"/>
                    <a:pt x="11" y="4"/>
                    <a:pt x="8" y="9"/>
                  </a:cubicBezTo>
                  <a:cubicBezTo>
                    <a:pt x="0" y="24"/>
                    <a:pt x="0" y="24"/>
                    <a:pt x="0" y="24"/>
                  </a:cubicBezTo>
                  <a:lnTo>
                    <a:pt x="1" y="24"/>
                  </a:ln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4" name="Google Shape;284;g23f97a62c81_0_329"/>
            <p:cNvSpPr/>
            <p:nvPr/>
          </p:nvSpPr>
          <p:spPr>
            <a:xfrm>
              <a:off x="4695825" y="1254125"/>
              <a:ext cx="77788" cy="7778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5" name="Google Shape;285;g23f97a62c81_0_329"/>
            <p:cNvSpPr/>
            <p:nvPr/>
          </p:nvSpPr>
          <p:spPr>
            <a:xfrm>
              <a:off x="4624388" y="1323975"/>
              <a:ext cx="79375" cy="80963"/>
            </a:xfrm>
            <a:custGeom>
              <a:avLst/>
              <a:gdLst/>
              <a:ahLst/>
              <a:cxnLst/>
              <a:rect l="l" t="t" r="r" b="b"/>
              <a:pathLst>
                <a:path w="41" h="41" extrusionOk="0">
                  <a:moveTo>
                    <a:pt x="25" y="13"/>
                  </a:moveTo>
                  <a:cubicBezTo>
                    <a:pt x="41" y="41"/>
                    <a:pt x="41" y="41"/>
                    <a:pt x="41" y="41"/>
                  </a:cubicBezTo>
                  <a:cubicBezTo>
                    <a:pt x="41" y="24"/>
                    <a:pt x="41" y="24"/>
                    <a:pt x="41" y="24"/>
                  </a:cubicBezTo>
                  <a:cubicBezTo>
                    <a:pt x="41" y="24"/>
                    <a:pt x="41" y="24"/>
                    <a:pt x="41" y="24"/>
                  </a:cubicBezTo>
                  <a:cubicBezTo>
                    <a:pt x="32" y="9"/>
                    <a:pt x="32" y="9"/>
                    <a:pt x="32" y="9"/>
                  </a:cubicBezTo>
                  <a:cubicBezTo>
                    <a:pt x="29" y="4"/>
                    <a:pt x="23" y="0"/>
                    <a:pt x="17" y="0"/>
                  </a:cubicBezTo>
                  <a:cubicBezTo>
                    <a:pt x="4" y="0"/>
                    <a:pt x="4" y="0"/>
                    <a:pt x="4" y="0"/>
                  </a:cubicBezTo>
                  <a:cubicBezTo>
                    <a:pt x="4" y="3"/>
                    <a:pt x="2" y="6"/>
                    <a:pt x="0" y="8"/>
                  </a:cubicBezTo>
                  <a:cubicBezTo>
                    <a:pt x="17" y="8"/>
                    <a:pt x="17" y="8"/>
                    <a:pt x="17" y="8"/>
                  </a:cubicBezTo>
                  <a:cubicBezTo>
                    <a:pt x="20" y="8"/>
                    <a:pt x="24" y="10"/>
                    <a:pt x="25" y="13"/>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6" name="Google Shape;286;g23f97a62c81_0_329"/>
            <p:cNvSpPr/>
            <p:nvPr/>
          </p:nvSpPr>
          <p:spPr>
            <a:xfrm>
              <a:off x="4370388" y="1425575"/>
              <a:ext cx="403225" cy="117475"/>
            </a:xfrm>
            <a:custGeom>
              <a:avLst/>
              <a:gdLst/>
              <a:ahLst/>
              <a:cxnLst/>
              <a:rect l="l" t="t" r="r" b="b"/>
              <a:pathLst>
                <a:path w="208" h="60" extrusionOk="0">
                  <a:moveTo>
                    <a:pt x="204" y="31"/>
                  </a:moveTo>
                  <a:cubicBezTo>
                    <a:pt x="187" y="1"/>
                    <a:pt x="187" y="1"/>
                    <a:pt x="187" y="1"/>
                  </a:cubicBezTo>
                  <a:cubicBezTo>
                    <a:pt x="186" y="3"/>
                    <a:pt x="184" y="5"/>
                    <a:pt x="181" y="7"/>
                  </a:cubicBezTo>
                  <a:cubicBezTo>
                    <a:pt x="197" y="35"/>
                    <a:pt x="197" y="35"/>
                    <a:pt x="197" y="35"/>
                  </a:cubicBezTo>
                  <a:cubicBezTo>
                    <a:pt x="197" y="35"/>
                    <a:pt x="197" y="36"/>
                    <a:pt x="197" y="36"/>
                  </a:cubicBezTo>
                  <a:cubicBezTo>
                    <a:pt x="197" y="36"/>
                    <a:pt x="197" y="36"/>
                    <a:pt x="196" y="36"/>
                  </a:cubicBezTo>
                  <a:cubicBezTo>
                    <a:pt x="12" y="36"/>
                    <a:pt x="12" y="36"/>
                    <a:pt x="12" y="36"/>
                  </a:cubicBezTo>
                  <a:cubicBezTo>
                    <a:pt x="11" y="36"/>
                    <a:pt x="11" y="36"/>
                    <a:pt x="11" y="36"/>
                  </a:cubicBezTo>
                  <a:cubicBezTo>
                    <a:pt x="11" y="36"/>
                    <a:pt x="11" y="36"/>
                    <a:pt x="11" y="36"/>
                  </a:cubicBezTo>
                  <a:cubicBezTo>
                    <a:pt x="11" y="36"/>
                    <a:pt x="11" y="35"/>
                    <a:pt x="11" y="35"/>
                  </a:cubicBezTo>
                  <a:cubicBezTo>
                    <a:pt x="27" y="7"/>
                    <a:pt x="27" y="7"/>
                    <a:pt x="27" y="7"/>
                  </a:cubicBezTo>
                  <a:cubicBezTo>
                    <a:pt x="24" y="5"/>
                    <a:pt x="22" y="3"/>
                    <a:pt x="21" y="1"/>
                  </a:cubicBezTo>
                  <a:cubicBezTo>
                    <a:pt x="21" y="0"/>
                    <a:pt x="21" y="0"/>
                    <a:pt x="21" y="0"/>
                  </a:cubicBezTo>
                  <a:cubicBezTo>
                    <a:pt x="4" y="31"/>
                    <a:pt x="4" y="31"/>
                    <a:pt x="4" y="31"/>
                  </a:cubicBezTo>
                  <a:cubicBezTo>
                    <a:pt x="3" y="33"/>
                    <a:pt x="0" y="39"/>
                    <a:pt x="0" y="41"/>
                  </a:cubicBezTo>
                  <a:cubicBezTo>
                    <a:pt x="2" y="49"/>
                    <a:pt x="2" y="49"/>
                    <a:pt x="2" y="49"/>
                  </a:cubicBezTo>
                  <a:cubicBezTo>
                    <a:pt x="4" y="55"/>
                    <a:pt x="10" y="60"/>
                    <a:pt x="16" y="60"/>
                  </a:cubicBezTo>
                  <a:cubicBezTo>
                    <a:pt x="192" y="60"/>
                    <a:pt x="192" y="60"/>
                    <a:pt x="192" y="60"/>
                  </a:cubicBezTo>
                  <a:cubicBezTo>
                    <a:pt x="198" y="60"/>
                    <a:pt x="204" y="55"/>
                    <a:pt x="206" y="49"/>
                  </a:cubicBezTo>
                  <a:cubicBezTo>
                    <a:pt x="208" y="41"/>
                    <a:pt x="208" y="41"/>
                    <a:pt x="208" y="41"/>
                  </a:cubicBezTo>
                  <a:cubicBezTo>
                    <a:pt x="208" y="39"/>
                    <a:pt x="205" y="33"/>
                    <a:pt x="204" y="31"/>
                  </a:cubicBezTo>
                  <a:close/>
                  <a:moveTo>
                    <a:pt x="198" y="47"/>
                  </a:moveTo>
                  <a:cubicBezTo>
                    <a:pt x="197" y="50"/>
                    <a:pt x="195" y="52"/>
                    <a:pt x="192" y="52"/>
                  </a:cubicBezTo>
                  <a:cubicBezTo>
                    <a:pt x="16" y="52"/>
                    <a:pt x="16" y="52"/>
                    <a:pt x="16" y="52"/>
                  </a:cubicBezTo>
                  <a:cubicBezTo>
                    <a:pt x="13" y="52"/>
                    <a:pt x="11" y="50"/>
                    <a:pt x="10" y="47"/>
                  </a:cubicBezTo>
                  <a:cubicBezTo>
                    <a:pt x="9" y="44"/>
                    <a:pt x="9" y="44"/>
                    <a:pt x="9" y="44"/>
                  </a:cubicBezTo>
                  <a:cubicBezTo>
                    <a:pt x="10" y="44"/>
                    <a:pt x="11" y="44"/>
                    <a:pt x="12" y="44"/>
                  </a:cubicBezTo>
                  <a:cubicBezTo>
                    <a:pt x="196" y="44"/>
                    <a:pt x="196" y="44"/>
                    <a:pt x="196" y="44"/>
                  </a:cubicBezTo>
                  <a:cubicBezTo>
                    <a:pt x="197" y="44"/>
                    <a:pt x="198" y="44"/>
                    <a:pt x="199" y="44"/>
                  </a:cubicBezTo>
                  <a:lnTo>
                    <a:pt x="198" y="47"/>
                  </a:ln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7" name="Google Shape;287;g23f97a62c81_0_329"/>
            <p:cNvSpPr/>
            <p:nvPr/>
          </p:nvSpPr>
          <p:spPr>
            <a:xfrm>
              <a:off x="4633913" y="1347788"/>
              <a:ext cx="153988" cy="125413"/>
            </a:xfrm>
            <a:custGeom>
              <a:avLst/>
              <a:gdLst/>
              <a:ahLst/>
              <a:cxnLst/>
              <a:rect l="l" t="t" r="r" b="b"/>
              <a:pathLst>
                <a:path w="80" h="64" extrusionOk="0">
                  <a:moveTo>
                    <a:pt x="64" y="0"/>
                  </a:moveTo>
                  <a:cubicBezTo>
                    <a:pt x="56" y="0"/>
                    <a:pt x="56" y="0"/>
                    <a:pt x="56" y="0"/>
                  </a:cubicBezTo>
                  <a:cubicBezTo>
                    <a:pt x="51" y="0"/>
                    <a:pt x="36" y="0"/>
                    <a:pt x="32" y="15"/>
                  </a:cubicBezTo>
                  <a:cubicBezTo>
                    <a:pt x="29" y="28"/>
                    <a:pt x="29" y="28"/>
                    <a:pt x="29" y="28"/>
                  </a:cubicBezTo>
                  <a:cubicBezTo>
                    <a:pt x="12" y="28"/>
                    <a:pt x="12" y="28"/>
                    <a:pt x="12" y="28"/>
                  </a:cubicBezTo>
                  <a:cubicBezTo>
                    <a:pt x="5" y="28"/>
                    <a:pt x="0" y="33"/>
                    <a:pt x="0" y="40"/>
                  </a:cubicBezTo>
                  <a:cubicBezTo>
                    <a:pt x="0" y="47"/>
                    <a:pt x="5" y="52"/>
                    <a:pt x="12" y="52"/>
                  </a:cubicBezTo>
                  <a:cubicBezTo>
                    <a:pt x="40" y="52"/>
                    <a:pt x="40" y="52"/>
                    <a:pt x="40" y="52"/>
                  </a:cubicBezTo>
                  <a:cubicBezTo>
                    <a:pt x="46" y="52"/>
                    <a:pt x="52" y="48"/>
                    <a:pt x="55" y="42"/>
                  </a:cubicBezTo>
                  <a:cubicBezTo>
                    <a:pt x="60" y="29"/>
                    <a:pt x="60" y="29"/>
                    <a:pt x="60" y="29"/>
                  </a:cubicBezTo>
                  <a:cubicBezTo>
                    <a:pt x="61" y="27"/>
                    <a:pt x="60" y="25"/>
                    <a:pt x="57" y="24"/>
                  </a:cubicBezTo>
                  <a:cubicBezTo>
                    <a:pt x="55" y="23"/>
                    <a:pt x="53" y="24"/>
                    <a:pt x="52" y="27"/>
                  </a:cubicBezTo>
                  <a:cubicBezTo>
                    <a:pt x="47" y="39"/>
                    <a:pt x="47" y="39"/>
                    <a:pt x="47" y="39"/>
                  </a:cubicBezTo>
                  <a:cubicBezTo>
                    <a:pt x="46" y="42"/>
                    <a:pt x="43" y="44"/>
                    <a:pt x="40" y="44"/>
                  </a:cubicBezTo>
                  <a:cubicBezTo>
                    <a:pt x="12" y="44"/>
                    <a:pt x="12" y="44"/>
                    <a:pt x="12" y="44"/>
                  </a:cubicBezTo>
                  <a:cubicBezTo>
                    <a:pt x="10" y="44"/>
                    <a:pt x="8" y="42"/>
                    <a:pt x="8" y="40"/>
                  </a:cubicBezTo>
                  <a:cubicBezTo>
                    <a:pt x="8" y="38"/>
                    <a:pt x="10" y="36"/>
                    <a:pt x="12" y="36"/>
                  </a:cubicBezTo>
                  <a:cubicBezTo>
                    <a:pt x="12" y="36"/>
                    <a:pt x="32" y="36"/>
                    <a:pt x="32" y="36"/>
                  </a:cubicBezTo>
                  <a:cubicBezTo>
                    <a:pt x="34" y="36"/>
                    <a:pt x="35" y="35"/>
                    <a:pt x="36" y="33"/>
                  </a:cubicBezTo>
                  <a:cubicBezTo>
                    <a:pt x="40" y="17"/>
                    <a:pt x="40" y="17"/>
                    <a:pt x="40" y="17"/>
                  </a:cubicBezTo>
                  <a:cubicBezTo>
                    <a:pt x="42" y="11"/>
                    <a:pt x="46" y="8"/>
                    <a:pt x="56" y="8"/>
                  </a:cubicBezTo>
                  <a:cubicBezTo>
                    <a:pt x="64" y="8"/>
                    <a:pt x="64" y="8"/>
                    <a:pt x="64" y="8"/>
                  </a:cubicBezTo>
                  <a:cubicBezTo>
                    <a:pt x="68" y="8"/>
                    <a:pt x="72" y="12"/>
                    <a:pt x="72" y="16"/>
                  </a:cubicBezTo>
                  <a:cubicBezTo>
                    <a:pt x="72" y="39"/>
                    <a:pt x="68" y="59"/>
                    <a:pt x="68" y="59"/>
                  </a:cubicBezTo>
                  <a:cubicBezTo>
                    <a:pt x="68" y="61"/>
                    <a:pt x="69" y="63"/>
                    <a:pt x="71" y="64"/>
                  </a:cubicBezTo>
                  <a:cubicBezTo>
                    <a:pt x="71" y="64"/>
                    <a:pt x="72" y="64"/>
                    <a:pt x="72" y="64"/>
                  </a:cubicBezTo>
                  <a:cubicBezTo>
                    <a:pt x="74" y="64"/>
                    <a:pt x="76" y="63"/>
                    <a:pt x="76" y="61"/>
                  </a:cubicBezTo>
                  <a:cubicBezTo>
                    <a:pt x="76" y="60"/>
                    <a:pt x="80" y="40"/>
                    <a:pt x="80" y="16"/>
                  </a:cubicBezTo>
                  <a:cubicBezTo>
                    <a:pt x="80" y="7"/>
                    <a:pt x="73" y="0"/>
                    <a:pt x="64" y="0"/>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88" name="Google Shape;288;g23f97a62c81_0_329"/>
            <p:cNvSpPr/>
            <p:nvPr/>
          </p:nvSpPr>
          <p:spPr>
            <a:xfrm>
              <a:off x="4356100" y="1347788"/>
              <a:ext cx="153988" cy="125413"/>
            </a:xfrm>
            <a:custGeom>
              <a:avLst/>
              <a:gdLst/>
              <a:ahLst/>
              <a:cxnLst/>
              <a:rect l="l" t="t" r="r" b="b"/>
              <a:pathLst>
                <a:path w="80" h="64" extrusionOk="0">
                  <a:moveTo>
                    <a:pt x="16" y="0"/>
                  </a:moveTo>
                  <a:cubicBezTo>
                    <a:pt x="24" y="0"/>
                    <a:pt x="24" y="0"/>
                    <a:pt x="24" y="0"/>
                  </a:cubicBezTo>
                  <a:cubicBezTo>
                    <a:pt x="29" y="0"/>
                    <a:pt x="44" y="0"/>
                    <a:pt x="48" y="15"/>
                  </a:cubicBezTo>
                  <a:cubicBezTo>
                    <a:pt x="51" y="28"/>
                    <a:pt x="51" y="28"/>
                    <a:pt x="51" y="28"/>
                  </a:cubicBezTo>
                  <a:cubicBezTo>
                    <a:pt x="68" y="28"/>
                    <a:pt x="68" y="28"/>
                    <a:pt x="68" y="28"/>
                  </a:cubicBezTo>
                  <a:cubicBezTo>
                    <a:pt x="75" y="28"/>
                    <a:pt x="80" y="33"/>
                    <a:pt x="80" y="40"/>
                  </a:cubicBezTo>
                  <a:cubicBezTo>
                    <a:pt x="80" y="47"/>
                    <a:pt x="75" y="52"/>
                    <a:pt x="68" y="52"/>
                  </a:cubicBezTo>
                  <a:cubicBezTo>
                    <a:pt x="40" y="52"/>
                    <a:pt x="40" y="52"/>
                    <a:pt x="40" y="52"/>
                  </a:cubicBezTo>
                  <a:cubicBezTo>
                    <a:pt x="34" y="52"/>
                    <a:pt x="28" y="48"/>
                    <a:pt x="25" y="42"/>
                  </a:cubicBezTo>
                  <a:cubicBezTo>
                    <a:pt x="20" y="29"/>
                    <a:pt x="20" y="29"/>
                    <a:pt x="20" y="29"/>
                  </a:cubicBezTo>
                  <a:cubicBezTo>
                    <a:pt x="19" y="27"/>
                    <a:pt x="20" y="25"/>
                    <a:pt x="23" y="24"/>
                  </a:cubicBezTo>
                  <a:cubicBezTo>
                    <a:pt x="25" y="23"/>
                    <a:pt x="27" y="24"/>
                    <a:pt x="28" y="27"/>
                  </a:cubicBezTo>
                  <a:cubicBezTo>
                    <a:pt x="33" y="39"/>
                    <a:pt x="33" y="39"/>
                    <a:pt x="33" y="39"/>
                  </a:cubicBezTo>
                  <a:cubicBezTo>
                    <a:pt x="34" y="42"/>
                    <a:pt x="37" y="44"/>
                    <a:pt x="40" y="44"/>
                  </a:cubicBezTo>
                  <a:cubicBezTo>
                    <a:pt x="68" y="44"/>
                    <a:pt x="68" y="44"/>
                    <a:pt x="68" y="44"/>
                  </a:cubicBezTo>
                  <a:cubicBezTo>
                    <a:pt x="70" y="44"/>
                    <a:pt x="72" y="42"/>
                    <a:pt x="72" y="40"/>
                  </a:cubicBezTo>
                  <a:cubicBezTo>
                    <a:pt x="72" y="38"/>
                    <a:pt x="70" y="36"/>
                    <a:pt x="68" y="36"/>
                  </a:cubicBezTo>
                  <a:cubicBezTo>
                    <a:pt x="68" y="36"/>
                    <a:pt x="48" y="36"/>
                    <a:pt x="48" y="36"/>
                  </a:cubicBezTo>
                  <a:cubicBezTo>
                    <a:pt x="46" y="36"/>
                    <a:pt x="45" y="35"/>
                    <a:pt x="44" y="33"/>
                  </a:cubicBezTo>
                  <a:cubicBezTo>
                    <a:pt x="40" y="17"/>
                    <a:pt x="40" y="17"/>
                    <a:pt x="40" y="17"/>
                  </a:cubicBezTo>
                  <a:cubicBezTo>
                    <a:pt x="38" y="11"/>
                    <a:pt x="34" y="8"/>
                    <a:pt x="24" y="8"/>
                  </a:cubicBezTo>
                  <a:cubicBezTo>
                    <a:pt x="16" y="8"/>
                    <a:pt x="16" y="8"/>
                    <a:pt x="16" y="8"/>
                  </a:cubicBezTo>
                  <a:cubicBezTo>
                    <a:pt x="12" y="8"/>
                    <a:pt x="8" y="12"/>
                    <a:pt x="8" y="16"/>
                  </a:cubicBezTo>
                  <a:cubicBezTo>
                    <a:pt x="8" y="39"/>
                    <a:pt x="12" y="59"/>
                    <a:pt x="12" y="59"/>
                  </a:cubicBezTo>
                  <a:cubicBezTo>
                    <a:pt x="12" y="61"/>
                    <a:pt x="11" y="63"/>
                    <a:pt x="9" y="64"/>
                  </a:cubicBezTo>
                  <a:cubicBezTo>
                    <a:pt x="9" y="64"/>
                    <a:pt x="8" y="64"/>
                    <a:pt x="8" y="64"/>
                  </a:cubicBezTo>
                  <a:cubicBezTo>
                    <a:pt x="6" y="64"/>
                    <a:pt x="4" y="63"/>
                    <a:pt x="4" y="61"/>
                  </a:cubicBezTo>
                  <a:cubicBezTo>
                    <a:pt x="4" y="60"/>
                    <a:pt x="0" y="40"/>
                    <a:pt x="0" y="16"/>
                  </a:cubicBezTo>
                  <a:cubicBezTo>
                    <a:pt x="0" y="7"/>
                    <a:pt x="7" y="0"/>
                    <a:pt x="16" y="0"/>
                  </a:cubicBezTo>
                  <a:close/>
                </a:path>
              </a:pathLst>
            </a:custGeom>
            <a:solidFill>
              <a:srgbClr val="000000"/>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grpSp>
      <p:sp>
        <p:nvSpPr>
          <p:cNvPr id="289" name="Google Shape;289;g23f97a62c81_0_329"/>
          <p:cNvSpPr/>
          <p:nvPr/>
        </p:nvSpPr>
        <p:spPr>
          <a:xfrm>
            <a:off x="363355" y="612132"/>
            <a:ext cx="313406" cy="411445"/>
          </a:xfrm>
          <a:custGeom>
            <a:avLst/>
            <a:gdLst/>
            <a:ahLst/>
            <a:cxnLst/>
            <a:rect l="l" t="t" r="r" b="b"/>
            <a:pathLst>
              <a:path w="160" h="208" extrusionOk="0">
                <a:moveTo>
                  <a:pt x="144" y="136"/>
                </a:moveTo>
                <a:cubicBezTo>
                  <a:pt x="112" y="136"/>
                  <a:pt x="112" y="136"/>
                  <a:pt x="112" y="136"/>
                </a:cubicBezTo>
                <a:cubicBezTo>
                  <a:pt x="108" y="136"/>
                  <a:pt x="104" y="140"/>
                  <a:pt x="104" y="144"/>
                </a:cubicBezTo>
                <a:cubicBezTo>
                  <a:pt x="104" y="176"/>
                  <a:pt x="104" y="176"/>
                  <a:pt x="104" y="176"/>
                </a:cubicBezTo>
                <a:cubicBezTo>
                  <a:pt x="104" y="180"/>
                  <a:pt x="108" y="184"/>
                  <a:pt x="112" y="184"/>
                </a:cubicBezTo>
                <a:cubicBezTo>
                  <a:pt x="144" y="184"/>
                  <a:pt x="144" y="184"/>
                  <a:pt x="144" y="184"/>
                </a:cubicBezTo>
                <a:cubicBezTo>
                  <a:pt x="148" y="184"/>
                  <a:pt x="152" y="180"/>
                  <a:pt x="152" y="176"/>
                </a:cubicBezTo>
                <a:cubicBezTo>
                  <a:pt x="152" y="144"/>
                  <a:pt x="152" y="144"/>
                  <a:pt x="152" y="144"/>
                </a:cubicBezTo>
                <a:cubicBezTo>
                  <a:pt x="152" y="140"/>
                  <a:pt x="148" y="136"/>
                  <a:pt x="144" y="136"/>
                </a:cubicBezTo>
                <a:close/>
                <a:moveTo>
                  <a:pt x="112" y="176"/>
                </a:moveTo>
                <a:cubicBezTo>
                  <a:pt x="112" y="144"/>
                  <a:pt x="112" y="144"/>
                  <a:pt x="112" y="144"/>
                </a:cubicBezTo>
                <a:cubicBezTo>
                  <a:pt x="144" y="144"/>
                  <a:pt x="144" y="144"/>
                  <a:pt x="144" y="144"/>
                </a:cubicBezTo>
                <a:cubicBezTo>
                  <a:pt x="144" y="176"/>
                  <a:pt x="144" y="176"/>
                  <a:pt x="144" y="176"/>
                </a:cubicBezTo>
                <a:lnTo>
                  <a:pt x="112" y="176"/>
                </a:lnTo>
                <a:close/>
                <a:moveTo>
                  <a:pt x="153" y="81"/>
                </a:moveTo>
                <a:cubicBezTo>
                  <a:pt x="124" y="110"/>
                  <a:pt x="124" y="110"/>
                  <a:pt x="124" y="110"/>
                </a:cubicBezTo>
                <a:cubicBezTo>
                  <a:pt x="111" y="97"/>
                  <a:pt x="111" y="97"/>
                  <a:pt x="111" y="97"/>
                </a:cubicBezTo>
                <a:cubicBezTo>
                  <a:pt x="109" y="96"/>
                  <a:pt x="107" y="96"/>
                  <a:pt x="105" y="97"/>
                </a:cubicBezTo>
                <a:cubicBezTo>
                  <a:pt x="104" y="99"/>
                  <a:pt x="104" y="101"/>
                  <a:pt x="105" y="103"/>
                </a:cubicBezTo>
                <a:cubicBezTo>
                  <a:pt x="121" y="119"/>
                  <a:pt x="121" y="119"/>
                  <a:pt x="121" y="119"/>
                </a:cubicBezTo>
                <a:cubicBezTo>
                  <a:pt x="122" y="120"/>
                  <a:pt x="123" y="120"/>
                  <a:pt x="124" y="120"/>
                </a:cubicBezTo>
                <a:cubicBezTo>
                  <a:pt x="125" y="120"/>
                  <a:pt x="126" y="120"/>
                  <a:pt x="127" y="119"/>
                </a:cubicBezTo>
                <a:cubicBezTo>
                  <a:pt x="159" y="87"/>
                  <a:pt x="159" y="87"/>
                  <a:pt x="159" y="87"/>
                </a:cubicBezTo>
                <a:cubicBezTo>
                  <a:pt x="160" y="85"/>
                  <a:pt x="160" y="83"/>
                  <a:pt x="159" y="81"/>
                </a:cubicBezTo>
                <a:cubicBezTo>
                  <a:pt x="157" y="80"/>
                  <a:pt x="155" y="80"/>
                  <a:pt x="153" y="81"/>
                </a:cubicBezTo>
                <a:close/>
                <a:moveTo>
                  <a:pt x="121" y="71"/>
                </a:moveTo>
                <a:cubicBezTo>
                  <a:pt x="122" y="72"/>
                  <a:pt x="123" y="72"/>
                  <a:pt x="124" y="72"/>
                </a:cubicBezTo>
                <a:cubicBezTo>
                  <a:pt x="125" y="72"/>
                  <a:pt x="126" y="72"/>
                  <a:pt x="127" y="71"/>
                </a:cubicBezTo>
                <a:cubicBezTo>
                  <a:pt x="159" y="39"/>
                  <a:pt x="159" y="39"/>
                  <a:pt x="159" y="39"/>
                </a:cubicBezTo>
                <a:cubicBezTo>
                  <a:pt x="160" y="37"/>
                  <a:pt x="160" y="35"/>
                  <a:pt x="159" y="33"/>
                </a:cubicBezTo>
                <a:cubicBezTo>
                  <a:pt x="157" y="32"/>
                  <a:pt x="155" y="32"/>
                  <a:pt x="153" y="33"/>
                </a:cubicBezTo>
                <a:cubicBezTo>
                  <a:pt x="124" y="62"/>
                  <a:pt x="124" y="62"/>
                  <a:pt x="124" y="62"/>
                </a:cubicBezTo>
                <a:cubicBezTo>
                  <a:pt x="111" y="49"/>
                  <a:pt x="111" y="49"/>
                  <a:pt x="111" y="49"/>
                </a:cubicBezTo>
                <a:cubicBezTo>
                  <a:pt x="109" y="48"/>
                  <a:pt x="107" y="48"/>
                  <a:pt x="105" y="49"/>
                </a:cubicBezTo>
                <a:cubicBezTo>
                  <a:pt x="104" y="51"/>
                  <a:pt x="104" y="53"/>
                  <a:pt x="105" y="55"/>
                </a:cubicBezTo>
                <a:lnTo>
                  <a:pt x="121" y="71"/>
                </a:lnTo>
                <a:close/>
                <a:moveTo>
                  <a:pt x="76" y="52"/>
                </a:moveTo>
                <a:cubicBezTo>
                  <a:pt x="65" y="48"/>
                  <a:pt x="65" y="48"/>
                  <a:pt x="65" y="48"/>
                </a:cubicBezTo>
                <a:cubicBezTo>
                  <a:pt x="64" y="48"/>
                  <a:pt x="62" y="48"/>
                  <a:pt x="61" y="49"/>
                </a:cubicBezTo>
                <a:cubicBezTo>
                  <a:pt x="44" y="66"/>
                  <a:pt x="44" y="66"/>
                  <a:pt x="44" y="66"/>
                </a:cubicBezTo>
                <a:cubicBezTo>
                  <a:pt x="27" y="49"/>
                  <a:pt x="27" y="49"/>
                  <a:pt x="27" y="49"/>
                </a:cubicBezTo>
                <a:cubicBezTo>
                  <a:pt x="26" y="48"/>
                  <a:pt x="24" y="48"/>
                  <a:pt x="23" y="48"/>
                </a:cubicBezTo>
                <a:cubicBezTo>
                  <a:pt x="12" y="52"/>
                  <a:pt x="12" y="52"/>
                  <a:pt x="12" y="52"/>
                </a:cubicBezTo>
                <a:cubicBezTo>
                  <a:pt x="5" y="54"/>
                  <a:pt x="0" y="61"/>
                  <a:pt x="0" y="69"/>
                </a:cubicBezTo>
                <a:cubicBezTo>
                  <a:pt x="0" y="124"/>
                  <a:pt x="0" y="124"/>
                  <a:pt x="0" y="124"/>
                </a:cubicBezTo>
                <a:cubicBezTo>
                  <a:pt x="0" y="134"/>
                  <a:pt x="7" y="142"/>
                  <a:pt x="16" y="144"/>
                </a:cubicBezTo>
                <a:cubicBezTo>
                  <a:pt x="16" y="200"/>
                  <a:pt x="16" y="200"/>
                  <a:pt x="16" y="200"/>
                </a:cubicBezTo>
                <a:cubicBezTo>
                  <a:pt x="16" y="204"/>
                  <a:pt x="20" y="208"/>
                  <a:pt x="24" y="208"/>
                </a:cubicBezTo>
                <a:cubicBezTo>
                  <a:pt x="64" y="208"/>
                  <a:pt x="64" y="208"/>
                  <a:pt x="64" y="208"/>
                </a:cubicBezTo>
                <a:cubicBezTo>
                  <a:pt x="68" y="208"/>
                  <a:pt x="72" y="204"/>
                  <a:pt x="72" y="200"/>
                </a:cubicBezTo>
                <a:cubicBezTo>
                  <a:pt x="72" y="144"/>
                  <a:pt x="72" y="144"/>
                  <a:pt x="72" y="144"/>
                </a:cubicBezTo>
                <a:cubicBezTo>
                  <a:pt x="81" y="142"/>
                  <a:pt x="88" y="134"/>
                  <a:pt x="88" y="124"/>
                </a:cubicBezTo>
                <a:cubicBezTo>
                  <a:pt x="88" y="69"/>
                  <a:pt x="88" y="69"/>
                  <a:pt x="88" y="69"/>
                </a:cubicBezTo>
                <a:cubicBezTo>
                  <a:pt x="88" y="61"/>
                  <a:pt x="83" y="54"/>
                  <a:pt x="76" y="52"/>
                </a:cubicBezTo>
                <a:close/>
                <a:moveTo>
                  <a:pt x="80" y="124"/>
                </a:moveTo>
                <a:cubicBezTo>
                  <a:pt x="80" y="129"/>
                  <a:pt x="77" y="134"/>
                  <a:pt x="72" y="135"/>
                </a:cubicBezTo>
                <a:cubicBezTo>
                  <a:pt x="72" y="84"/>
                  <a:pt x="72" y="84"/>
                  <a:pt x="72" y="84"/>
                </a:cubicBezTo>
                <a:cubicBezTo>
                  <a:pt x="72" y="82"/>
                  <a:pt x="70" y="80"/>
                  <a:pt x="68" y="80"/>
                </a:cubicBezTo>
                <a:cubicBezTo>
                  <a:pt x="66" y="80"/>
                  <a:pt x="64" y="82"/>
                  <a:pt x="64" y="84"/>
                </a:cubicBezTo>
                <a:cubicBezTo>
                  <a:pt x="64" y="200"/>
                  <a:pt x="64" y="200"/>
                  <a:pt x="64" y="200"/>
                </a:cubicBezTo>
                <a:cubicBezTo>
                  <a:pt x="48" y="200"/>
                  <a:pt x="48" y="200"/>
                  <a:pt x="48" y="200"/>
                </a:cubicBezTo>
                <a:cubicBezTo>
                  <a:pt x="48" y="132"/>
                  <a:pt x="48" y="132"/>
                  <a:pt x="48" y="132"/>
                </a:cubicBezTo>
                <a:cubicBezTo>
                  <a:pt x="48" y="130"/>
                  <a:pt x="46" y="128"/>
                  <a:pt x="44" y="128"/>
                </a:cubicBezTo>
                <a:cubicBezTo>
                  <a:pt x="42" y="128"/>
                  <a:pt x="40" y="130"/>
                  <a:pt x="40" y="132"/>
                </a:cubicBezTo>
                <a:cubicBezTo>
                  <a:pt x="40" y="200"/>
                  <a:pt x="40" y="200"/>
                  <a:pt x="40" y="200"/>
                </a:cubicBezTo>
                <a:cubicBezTo>
                  <a:pt x="24" y="200"/>
                  <a:pt x="24" y="200"/>
                  <a:pt x="24" y="200"/>
                </a:cubicBezTo>
                <a:cubicBezTo>
                  <a:pt x="24" y="84"/>
                  <a:pt x="24" y="84"/>
                  <a:pt x="24" y="84"/>
                </a:cubicBezTo>
                <a:cubicBezTo>
                  <a:pt x="24" y="82"/>
                  <a:pt x="22" y="80"/>
                  <a:pt x="20" y="80"/>
                </a:cubicBezTo>
                <a:cubicBezTo>
                  <a:pt x="18" y="80"/>
                  <a:pt x="16" y="82"/>
                  <a:pt x="16" y="84"/>
                </a:cubicBezTo>
                <a:cubicBezTo>
                  <a:pt x="16" y="135"/>
                  <a:pt x="16" y="135"/>
                  <a:pt x="16" y="135"/>
                </a:cubicBezTo>
                <a:cubicBezTo>
                  <a:pt x="11" y="134"/>
                  <a:pt x="8" y="129"/>
                  <a:pt x="8" y="124"/>
                </a:cubicBezTo>
                <a:cubicBezTo>
                  <a:pt x="8" y="69"/>
                  <a:pt x="8" y="69"/>
                  <a:pt x="8" y="69"/>
                </a:cubicBezTo>
                <a:cubicBezTo>
                  <a:pt x="8" y="65"/>
                  <a:pt x="11" y="61"/>
                  <a:pt x="15" y="59"/>
                </a:cubicBezTo>
                <a:cubicBezTo>
                  <a:pt x="23" y="57"/>
                  <a:pt x="23" y="57"/>
                  <a:pt x="23" y="57"/>
                </a:cubicBezTo>
                <a:cubicBezTo>
                  <a:pt x="41" y="75"/>
                  <a:pt x="41" y="75"/>
                  <a:pt x="41" y="75"/>
                </a:cubicBezTo>
                <a:cubicBezTo>
                  <a:pt x="43" y="76"/>
                  <a:pt x="45" y="76"/>
                  <a:pt x="47" y="75"/>
                </a:cubicBezTo>
                <a:cubicBezTo>
                  <a:pt x="65" y="57"/>
                  <a:pt x="65" y="57"/>
                  <a:pt x="65" y="57"/>
                </a:cubicBezTo>
                <a:cubicBezTo>
                  <a:pt x="73" y="59"/>
                  <a:pt x="73" y="59"/>
                  <a:pt x="73" y="59"/>
                </a:cubicBezTo>
                <a:cubicBezTo>
                  <a:pt x="77" y="61"/>
                  <a:pt x="80" y="65"/>
                  <a:pt x="80" y="69"/>
                </a:cubicBezTo>
                <a:lnTo>
                  <a:pt x="80" y="124"/>
                </a:lnTo>
                <a:close/>
                <a:moveTo>
                  <a:pt x="44" y="48"/>
                </a:moveTo>
                <a:cubicBezTo>
                  <a:pt x="57" y="48"/>
                  <a:pt x="68" y="37"/>
                  <a:pt x="68" y="24"/>
                </a:cubicBezTo>
                <a:cubicBezTo>
                  <a:pt x="68" y="11"/>
                  <a:pt x="57" y="0"/>
                  <a:pt x="44" y="0"/>
                </a:cubicBezTo>
                <a:cubicBezTo>
                  <a:pt x="31" y="0"/>
                  <a:pt x="20" y="11"/>
                  <a:pt x="20" y="24"/>
                </a:cubicBezTo>
                <a:cubicBezTo>
                  <a:pt x="20" y="37"/>
                  <a:pt x="31" y="48"/>
                  <a:pt x="44" y="48"/>
                </a:cubicBezTo>
                <a:close/>
                <a:moveTo>
                  <a:pt x="44" y="8"/>
                </a:moveTo>
                <a:cubicBezTo>
                  <a:pt x="53" y="8"/>
                  <a:pt x="60" y="15"/>
                  <a:pt x="60" y="24"/>
                </a:cubicBezTo>
                <a:cubicBezTo>
                  <a:pt x="60" y="33"/>
                  <a:pt x="53" y="40"/>
                  <a:pt x="44" y="40"/>
                </a:cubicBezTo>
                <a:cubicBezTo>
                  <a:pt x="35" y="40"/>
                  <a:pt x="28" y="33"/>
                  <a:pt x="28" y="24"/>
                </a:cubicBezTo>
                <a:cubicBezTo>
                  <a:pt x="28" y="15"/>
                  <a:pt x="35" y="8"/>
                  <a:pt x="44" y="8"/>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grpSp>
        <p:nvGrpSpPr>
          <p:cNvPr id="290" name="Google Shape;290;g23f97a62c81_0_329"/>
          <p:cNvGrpSpPr/>
          <p:nvPr/>
        </p:nvGrpSpPr>
        <p:grpSpPr>
          <a:xfrm>
            <a:off x="285761" y="2476555"/>
            <a:ext cx="468580" cy="419675"/>
            <a:chOff x="4979988" y="5183188"/>
            <a:chExt cx="788988" cy="704862"/>
          </a:xfrm>
        </p:grpSpPr>
        <p:sp>
          <p:nvSpPr>
            <p:cNvPr id="291" name="Google Shape;291;g23f97a62c81_0_329"/>
            <p:cNvSpPr/>
            <p:nvPr/>
          </p:nvSpPr>
          <p:spPr>
            <a:xfrm>
              <a:off x="4979988" y="5183188"/>
              <a:ext cx="788988" cy="603250"/>
            </a:xfrm>
            <a:custGeom>
              <a:avLst/>
              <a:gdLst/>
              <a:ahLst/>
              <a:cxnLst/>
              <a:rect l="l" t="t" r="r" b="b"/>
              <a:pathLst>
                <a:path w="497" h="380" extrusionOk="0">
                  <a:moveTo>
                    <a:pt x="497" y="380"/>
                  </a:moveTo>
                  <a:lnTo>
                    <a:pt x="0" y="380"/>
                  </a:lnTo>
                  <a:lnTo>
                    <a:pt x="0" y="0"/>
                  </a:lnTo>
                  <a:lnTo>
                    <a:pt x="497" y="0"/>
                  </a:lnTo>
                  <a:lnTo>
                    <a:pt x="497" y="380"/>
                  </a:lnTo>
                  <a:close/>
                  <a:moveTo>
                    <a:pt x="15" y="365"/>
                  </a:moveTo>
                  <a:lnTo>
                    <a:pt x="482" y="365"/>
                  </a:lnTo>
                  <a:lnTo>
                    <a:pt x="482" y="16"/>
                  </a:lnTo>
                  <a:lnTo>
                    <a:pt x="15" y="16"/>
                  </a:lnTo>
                  <a:lnTo>
                    <a:pt x="15" y="36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2" name="Google Shape;292;g23f97a62c81_0_329"/>
            <p:cNvSpPr/>
            <p:nvPr/>
          </p:nvSpPr>
          <p:spPr>
            <a:xfrm>
              <a:off x="5216526" y="5861050"/>
              <a:ext cx="304800" cy="270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3" name="Google Shape;293;g23f97a62c81_0_329"/>
            <p:cNvSpPr/>
            <p:nvPr/>
          </p:nvSpPr>
          <p:spPr>
            <a:xfrm>
              <a:off x="5437188" y="5807075"/>
              <a:ext cx="23700" cy="684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4" name="Google Shape;294;g23f97a62c81_0_329"/>
            <p:cNvSpPr/>
            <p:nvPr/>
          </p:nvSpPr>
          <p:spPr>
            <a:xfrm>
              <a:off x="5289551" y="5775325"/>
              <a:ext cx="23700" cy="999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5" name="Google Shape;295;g23f97a62c81_0_329"/>
            <p:cNvSpPr/>
            <p:nvPr/>
          </p:nvSpPr>
          <p:spPr>
            <a:xfrm>
              <a:off x="4992688" y="5675313"/>
              <a:ext cx="766800" cy="23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6" name="Google Shape;296;g23f97a62c81_0_329"/>
            <p:cNvSpPr/>
            <p:nvPr/>
          </p:nvSpPr>
          <p:spPr>
            <a:xfrm>
              <a:off x="5557838" y="5403850"/>
              <a:ext cx="84138" cy="85725"/>
            </a:xfrm>
            <a:custGeom>
              <a:avLst/>
              <a:gdLst/>
              <a:ahLst/>
              <a:cxnLst/>
              <a:rect l="l" t="t" r="r" b="b"/>
              <a:pathLst>
                <a:path w="53" h="54" extrusionOk="0">
                  <a:moveTo>
                    <a:pt x="53" y="54"/>
                  </a:moveTo>
                  <a:lnTo>
                    <a:pt x="0" y="54"/>
                  </a:lnTo>
                  <a:lnTo>
                    <a:pt x="0" y="0"/>
                  </a:lnTo>
                  <a:lnTo>
                    <a:pt x="53" y="0"/>
                  </a:lnTo>
                  <a:lnTo>
                    <a:pt x="53" y="54"/>
                  </a:lnTo>
                  <a:close/>
                  <a:moveTo>
                    <a:pt x="16" y="39"/>
                  </a:moveTo>
                  <a:lnTo>
                    <a:pt x="38" y="39"/>
                  </a:lnTo>
                  <a:lnTo>
                    <a:pt x="38" y="17"/>
                  </a:lnTo>
                  <a:lnTo>
                    <a:pt x="16" y="17"/>
                  </a:lnTo>
                  <a:lnTo>
                    <a:pt x="16" y="3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7" name="Google Shape;297;g23f97a62c81_0_329"/>
            <p:cNvSpPr/>
            <p:nvPr/>
          </p:nvSpPr>
          <p:spPr>
            <a:xfrm>
              <a:off x="5557838" y="5518150"/>
              <a:ext cx="84138" cy="85725"/>
            </a:xfrm>
            <a:custGeom>
              <a:avLst/>
              <a:gdLst/>
              <a:ahLst/>
              <a:cxnLst/>
              <a:rect l="l" t="t" r="r" b="b"/>
              <a:pathLst>
                <a:path w="53" h="54" extrusionOk="0">
                  <a:moveTo>
                    <a:pt x="53" y="54"/>
                  </a:moveTo>
                  <a:lnTo>
                    <a:pt x="0" y="54"/>
                  </a:lnTo>
                  <a:lnTo>
                    <a:pt x="0" y="0"/>
                  </a:lnTo>
                  <a:lnTo>
                    <a:pt x="53" y="0"/>
                  </a:lnTo>
                  <a:lnTo>
                    <a:pt x="53" y="54"/>
                  </a:lnTo>
                  <a:close/>
                  <a:moveTo>
                    <a:pt x="16" y="39"/>
                  </a:moveTo>
                  <a:lnTo>
                    <a:pt x="38" y="39"/>
                  </a:lnTo>
                  <a:lnTo>
                    <a:pt x="38" y="15"/>
                  </a:lnTo>
                  <a:lnTo>
                    <a:pt x="16" y="15"/>
                  </a:lnTo>
                  <a:lnTo>
                    <a:pt x="16" y="3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8" name="Google Shape;298;g23f97a62c81_0_329"/>
            <p:cNvSpPr/>
            <p:nvPr/>
          </p:nvSpPr>
          <p:spPr>
            <a:xfrm>
              <a:off x="5557838" y="5287963"/>
              <a:ext cx="84138" cy="85725"/>
            </a:xfrm>
            <a:custGeom>
              <a:avLst/>
              <a:gdLst/>
              <a:ahLst/>
              <a:cxnLst/>
              <a:rect l="l" t="t" r="r" b="b"/>
              <a:pathLst>
                <a:path w="53" h="54" extrusionOk="0">
                  <a:moveTo>
                    <a:pt x="53" y="54"/>
                  </a:moveTo>
                  <a:lnTo>
                    <a:pt x="0" y="54"/>
                  </a:lnTo>
                  <a:lnTo>
                    <a:pt x="0" y="0"/>
                  </a:lnTo>
                  <a:lnTo>
                    <a:pt x="53" y="0"/>
                  </a:lnTo>
                  <a:lnTo>
                    <a:pt x="53" y="54"/>
                  </a:lnTo>
                  <a:close/>
                  <a:moveTo>
                    <a:pt x="16" y="38"/>
                  </a:moveTo>
                  <a:lnTo>
                    <a:pt x="38" y="38"/>
                  </a:lnTo>
                  <a:lnTo>
                    <a:pt x="38" y="15"/>
                  </a:lnTo>
                  <a:lnTo>
                    <a:pt x="16" y="15"/>
                  </a:lnTo>
                  <a:lnTo>
                    <a:pt x="16" y="38"/>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299" name="Google Shape;299;g23f97a62c81_0_329"/>
            <p:cNvSpPr/>
            <p:nvPr/>
          </p:nvSpPr>
          <p:spPr>
            <a:xfrm>
              <a:off x="5356226" y="5434013"/>
              <a:ext cx="177900" cy="255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0" name="Google Shape;300;g23f97a62c81_0_329"/>
            <p:cNvSpPr/>
            <p:nvPr/>
          </p:nvSpPr>
          <p:spPr>
            <a:xfrm>
              <a:off x="5437188" y="5318125"/>
              <a:ext cx="96838" cy="255587"/>
            </a:xfrm>
            <a:custGeom>
              <a:avLst/>
              <a:gdLst/>
              <a:ahLst/>
              <a:cxnLst/>
              <a:rect l="l" t="t" r="r" b="b"/>
              <a:pathLst>
                <a:path w="61" h="161" extrusionOk="0">
                  <a:moveTo>
                    <a:pt x="61" y="161"/>
                  </a:moveTo>
                  <a:lnTo>
                    <a:pt x="0" y="161"/>
                  </a:lnTo>
                  <a:lnTo>
                    <a:pt x="0" y="0"/>
                  </a:lnTo>
                  <a:lnTo>
                    <a:pt x="61" y="0"/>
                  </a:lnTo>
                  <a:lnTo>
                    <a:pt x="61" y="15"/>
                  </a:lnTo>
                  <a:lnTo>
                    <a:pt x="15" y="15"/>
                  </a:lnTo>
                  <a:lnTo>
                    <a:pt x="15" y="145"/>
                  </a:lnTo>
                  <a:lnTo>
                    <a:pt x="61" y="145"/>
                  </a:lnTo>
                  <a:lnTo>
                    <a:pt x="61" y="16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1" name="Google Shape;301;g23f97a62c81_0_329"/>
            <p:cNvSpPr/>
            <p:nvPr/>
          </p:nvSpPr>
          <p:spPr>
            <a:xfrm>
              <a:off x="5106988" y="5289550"/>
              <a:ext cx="238125" cy="114300"/>
            </a:xfrm>
            <a:custGeom>
              <a:avLst/>
              <a:gdLst/>
              <a:ahLst/>
              <a:cxnLst/>
              <a:rect l="l" t="t" r="r" b="b"/>
              <a:pathLst>
                <a:path w="108" h="52" extrusionOk="0">
                  <a:moveTo>
                    <a:pt x="54" y="52"/>
                  </a:moveTo>
                  <a:cubicBezTo>
                    <a:pt x="28" y="52"/>
                    <a:pt x="0" y="43"/>
                    <a:pt x="0" y="26"/>
                  </a:cubicBezTo>
                  <a:cubicBezTo>
                    <a:pt x="0" y="9"/>
                    <a:pt x="28" y="0"/>
                    <a:pt x="54" y="0"/>
                  </a:cubicBezTo>
                  <a:cubicBezTo>
                    <a:pt x="80" y="0"/>
                    <a:pt x="108" y="9"/>
                    <a:pt x="108" y="26"/>
                  </a:cubicBezTo>
                  <a:cubicBezTo>
                    <a:pt x="108" y="43"/>
                    <a:pt x="80" y="52"/>
                    <a:pt x="54" y="52"/>
                  </a:cubicBezTo>
                  <a:close/>
                  <a:moveTo>
                    <a:pt x="54" y="11"/>
                  </a:moveTo>
                  <a:cubicBezTo>
                    <a:pt x="28" y="11"/>
                    <a:pt x="11" y="20"/>
                    <a:pt x="11" y="26"/>
                  </a:cubicBezTo>
                  <a:cubicBezTo>
                    <a:pt x="11" y="32"/>
                    <a:pt x="28" y="41"/>
                    <a:pt x="54" y="41"/>
                  </a:cubicBezTo>
                  <a:cubicBezTo>
                    <a:pt x="80" y="41"/>
                    <a:pt x="97" y="32"/>
                    <a:pt x="97" y="26"/>
                  </a:cubicBezTo>
                  <a:cubicBezTo>
                    <a:pt x="97" y="20"/>
                    <a:pt x="80" y="11"/>
                    <a:pt x="54" y="1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2" name="Google Shape;302;g23f97a62c81_0_329"/>
            <p:cNvSpPr/>
            <p:nvPr/>
          </p:nvSpPr>
          <p:spPr>
            <a:xfrm>
              <a:off x="5106988" y="5414963"/>
              <a:ext cx="238125" cy="57150"/>
            </a:xfrm>
            <a:custGeom>
              <a:avLst/>
              <a:gdLst/>
              <a:ahLst/>
              <a:cxnLst/>
              <a:rect l="l" t="t" r="r" b="b"/>
              <a:pathLst>
                <a:path w="108" h="26" extrusionOk="0">
                  <a:moveTo>
                    <a:pt x="54" y="26"/>
                  </a:moveTo>
                  <a:cubicBezTo>
                    <a:pt x="41" y="26"/>
                    <a:pt x="29" y="24"/>
                    <a:pt x="20" y="20"/>
                  </a:cubicBezTo>
                  <a:cubicBezTo>
                    <a:pt x="7" y="15"/>
                    <a:pt x="0" y="8"/>
                    <a:pt x="0" y="0"/>
                  </a:cubicBezTo>
                  <a:cubicBezTo>
                    <a:pt x="11" y="0"/>
                    <a:pt x="11" y="0"/>
                    <a:pt x="11" y="0"/>
                  </a:cubicBezTo>
                  <a:cubicBezTo>
                    <a:pt x="11" y="2"/>
                    <a:pt x="14" y="6"/>
                    <a:pt x="24" y="10"/>
                  </a:cubicBezTo>
                  <a:cubicBezTo>
                    <a:pt x="32" y="13"/>
                    <a:pt x="43" y="14"/>
                    <a:pt x="54" y="14"/>
                  </a:cubicBezTo>
                  <a:cubicBezTo>
                    <a:pt x="66" y="14"/>
                    <a:pt x="76" y="13"/>
                    <a:pt x="85" y="10"/>
                  </a:cubicBezTo>
                  <a:cubicBezTo>
                    <a:pt x="94" y="6"/>
                    <a:pt x="97" y="2"/>
                    <a:pt x="97" y="0"/>
                  </a:cubicBezTo>
                  <a:cubicBezTo>
                    <a:pt x="108" y="0"/>
                    <a:pt x="108" y="0"/>
                    <a:pt x="108" y="0"/>
                  </a:cubicBezTo>
                  <a:cubicBezTo>
                    <a:pt x="108" y="8"/>
                    <a:pt x="101" y="15"/>
                    <a:pt x="89" y="20"/>
                  </a:cubicBezTo>
                  <a:cubicBezTo>
                    <a:pt x="79" y="24"/>
                    <a:pt x="67" y="26"/>
                    <a:pt x="54" y="2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3" name="Google Shape;303;g23f97a62c81_0_329"/>
            <p:cNvSpPr/>
            <p:nvPr/>
          </p:nvSpPr>
          <p:spPr>
            <a:xfrm>
              <a:off x="5106988" y="5481638"/>
              <a:ext cx="238125" cy="57150"/>
            </a:xfrm>
            <a:custGeom>
              <a:avLst/>
              <a:gdLst/>
              <a:ahLst/>
              <a:cxnLst/>
              <a:rect l="l" t="t" r="r" b="b"/>
              <a:pathLst>
                <a:path w="108" h="26" extrusionOk="0">
                  <a:moveTo>
                    <a:pt x="54" y="26"/>
                  </a:moveTo>
                  <a:cubicBezTo>
                    <a:pt x="41" y="26"/>
                    <a:pt x="29" y="24"/>
                    <a:pt x="20" y="20"/>
                  </a:cubicBezTo>
                  <a:cubicBezTo>
                    <a:pt x="7" y="16"/>
                    <a:pt x="0" y="8"/>
                    <a:pt x="0" y="0"/>
                  </a:cubicBezTo>
                  <a:cubicBezTo>
                    <a:pt x="11" y="0"/>
                    <a:pt x="11" y="0"/>
                    <a:pt x="11" y="0"/>
                  </a:cubicBezTo>
                  <a:cubicBezTo>
                    <a:pt x="11" y="2"/>
                    <a:pt x="14" y="6"/>
                    <a:pt x="24" y="10"/>
                  </a:cubicBezTo>
                  <a:cubicBezTo>
                    <a:pt x="32" y="13"/>
                    <a:pt x="43" y="15"/>
                    <a:pt x="54" y="15"/>
                  </a:cubicBezTo>
                  <a:cubicBezTo>
                    <a:pt x="66" y="15"/>
                    <a:pt x="76" y="13"/>
                    <a:pt x="85" y="10"/>
                  </a:cubicBezTo>
                  <a:cubicBezTo>
                    <a:pt x="94" y="6"/>
                    <a:pt x="97" y="2"/>
                    <a:pt x="97" y="0"/>
                  </a:cubicBezTo>
                  <a:cubicBezTo>
                    <a:pt x="108" y="0"/>
                    <a:pt x="108" y="0"/>
                    <a:pt x="108" y="0"/>
                  </a:cubicBezTo>
                  <a:cubicBezTo>
                    <a:pt x="108" y="8"/>
                    <a:pt x="101" y="16"/>
                    <a:pt x="89" y="20"/>
                  </a:cubicBezTo>
                  <a:cubicBezTo>
                    <a:pt x="79" y="24"/>
                    <a:pt x="67" y="26"/>
                    <a:pt x="54" y="2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4" name="Google Shape;304;g23f97a62c81_0_329"/>
            <p:cNvSpPr/>
            <p:nvPr/>
          </p:nvSpPr>
          <p:spPr>
            <a:xfrm>
              <a:off x="5106988" y="5546725"/>
              <a:ext cx="238125" cy="57150"/>
            </a:xfrm>
            <a:custGeom>
              <a:avLst/>
              <a:gdLst/>
              <a:ahLst/>
              <a:cxnLst/>
              <a:rect l="l" t="t" r="r" b="b"/>
              <a:pathLst>
                <a:path w="108" h="26" extrusionOk="0">
                  <a:moveTo>
                    <a:pt x="54" y="26"/>
                  </a:moveTo>
                  <a:cubicBezTo>
                    <a:pt x="28" y="26"/>
                    <a:pt x="0" y="17"/>
                    <a:pt x="0" y="0"/>
                  </a:cubicBezTo>
                  <a:cubicBezTo>
                    <a:pt x="11" y="0"/>
                    <a:pt x="11" y="0"/>
                    <a:pt x="11" y="0"/>
                  </a:cubicBezTo>
                  <a:cubicBezTo>
                    <a:pt x="11" y="6"/>
                    <a:pt x="28" y="15"/>
                    <a:pt x="54" y="15"/>
                  </a:cubicBezTo>
                  <a:cubicBezTo>
                    <a:pt x="80" y="15"/>
                    <a:pt x="97" y="6"/>
                    <a:pt x="97" y="0"/>
                  </a:cubicBezTo>
                  <a:cubicBezTo>
                    <a:pt x="108" y="0"/>
                    <a:pt x="108" y="0"/>
                    <a:pt x="108" y="0"/>
                  </a:cubicBezTo>
                  <a:cubicBezTo>
                    <a:pt x="108" y="17"/>
                    <a:pt x="80" y="26"/>
                    <a:pt x="54" y="2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5" name="Google Shape;305;g23f97a62c81_0_329"/>
            <p:cNvSpPr/>
            <p:nvPr/>
          </p:nvSpPr>
          <p:spPr>
            <a:xfrm>
              <a:off x="5106988" y="5346700"/>
              <a:ext cx="23700" cy="2001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6" name="Google Shape;306;g23f97a62c81_0_329"/>
            <p:cNvSpPr/>
            <p:nvPr/>
          </p:nvSpPr>
          <p:spPr>
            <a:xfrm>
              <a:off x="5321301" y="5346700"/>
              <a:ext cx="23700" cy="2001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grpSp>
      <p:grpSp>
        <p:nvGrpSpPr>
          <p:cNvPr id="307" name="Google Shape;307;g23f97a62c81_0_329"/>
          <p:cNvGrpSpPr/>
          <p:nvPr/>
        </p:nvGrpSpPr>
        <p:grpSpPr>
          <a:xfrm>
            <a:off x="304123" y="1303846"/>
            <a:ext cx="512372" cy="419699"/>
            <a:chOff x="6434138" y="3870325"/>
            <a:chExt cx="790575" cy="649287"/>
          </a:xfrm>
        </p:grpSpPr>
        <p:sp>
          <p:nvSpPr>
            <p:cNvPr id="308" name="Google Shape;308;g23f97a62c81_0_329"/>
            <p:cNvSpPr/>
            <p:nvPr/>
          </p:nvSpPr>
          <p:spPr>
            <a:xfrm>
              <a:off x="6608763" y="4105275"/>
              <a:ext cx="74613" cy="239712"/>
            </a:xfrm>
            <a:custGeom>
              <a:avLst/>
              <a:gdLst/>
              <a:ahLst/>
              <a:cxnLst/>
              <a:rect l="l" t="t" r="r" b="b"/>
              <a:pathLst>
                <a:path w="47" h="151" extrusionOk="0">
                  <a:moveTo>
                    <a:pt x="47" y="151"/>
                  </a:moveTo>
                  <a:lnTo>
                    <a:pt x="32" y="151"/>
                  </a:lnTo>
                  <a:lnTo>
                    <a:pt x="32" y="15"/>
                  </a:lnTo>
                  <a:lnTo>
                    <a:pt x="15" y="15"/>
                  </a:lnTo>
                  <a:lnTo>
                    <a:pt x="15" y="151"/>
                  </a:lnTo>
                  <a:lnTo>
                    <a:pt x="0" y="151"/>
                  </a:lnTo>
                  <a:lnTo>
                    <a:pt x="0" y="0"/>
                  </a:lnTo>
                  <a:lnTo>
                    <a:pt x="47" y="0"/>
                  </a:lnTo>
                  <a:lnTo>
                    <a:pt x="47" y="15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09" name="Google Shape;309;g23f97a62c81_0_329"/>
            <p:cNvSpPr/>
            <p:nvPr/>
          </p:nvSpPr>
          <p:spPr>
            <a:xfrm>
              <a:off x="6700838" y="4146550"/>
              <a:ext cx="77788" cy="198437"/>
            </a:xfrm>
            <a:custGeom>
              <a:avLst/>
              <a:gdLst/>
              <a:ahLst/>
              <a:cxnLst/>
              <a:rect l="l" t="t" r="r" b="b"/>
              <a:pathLst>
                <a:path w="49" h="125" extrusionOk="0">
                  <a:moveTo>
                    <a:pt x="49" y="125"/>
                  </a:moveTo>
                  <a:lnTo>
                    <a:pt x="32" y="125"/>
                  </a:lnTo>
                  <a:lnTo>
                    <a:pt x="32" y="16"/>
                  </a:lnTo>
                  <a:lnTo>
                    <a:pt x="15" y="16"/>
                  </a:lnTo>
                  <a:lnTo>
                    <a:pt x="15" y="125"/>
                  </a:lnTo>
                  <a:lnTo>
                    <a:pt x="0" y="125"/>
                  </a:lnTo>
                  <a:lnTo>
                    <a:pt x="0" y="0"/>
                  </a:lnTo>
                  <a:lnTo>
                    <a:pt x="49" y="0"/>
                  </a:lnTo>
                  <a:lnTo>
                    <a:pt x="49" y="12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0" name="Google Shape;310;g23f97a62c81_0_329"/>
            <p:cNvSpPr/>
            <p:nvPr/>
          </p:nvSpPr>
          <p:spPr>
            <a:xfrm>
              <a:off x="6513513" y="4208463"/>
              <a:ext cx="77788" cy="136525"/>
            </a:xfrm>
            <a:custGeom>
              <a:avLst/>
              <a:gdLst/>
              <a:ahLst/>
              <a:cxnLst/>
              <a:rect l="l" t="t" r="r" b="b"/>
              <a:pathLst>
                <a:path w="49" h="86" extrusionOk="0">
                  <a:moveTo>
                    <a:pt x="49" y="86"/>
                  </a:moveTo>
                  <a:lnTo>
                    <a:pt x="33" y="86"/>
                  </a:lnTo>
                  <a:lnTo>
                    <a:pt x="33" y="15"/>
                  </a:lnTo>
                  <a:lnTo>
                    <a:pt x="15" y="15"/>
                  </a:lnTo>
                  <a:lnTo>
                    <a:pt x="15" y="86"/>
                  </a:lnTo>
                  <a:lnTo>
                    <a:pt x="0" y="86"/>
                  </a:lnTo>
                  <a:lnTo>
                    <a:pt x="0" y="0"/>
                  </a:lnTo>
                  <a:lnTo>
                    <a:pt x="49" y="0"/>
                  </a:lnTo>
                  <a:lnTo>
                    <a:pt x="49" y="8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1" name="Google Shape;311;g23f97a62c81_0_329"/>
            <p:cNvSpPr/>
            <p:nvPr/>
          </p:nvSpPr>
          <p:spPr>
            <a:xfrm>
              <a:off x="6434138" y="3870325"/>
              <a:ext cx="714375" cy="577850"/>
            </a:xfrm>
            <a:custGeom>
              <a:avLst/>
              <a:gdLst/>
              <a:ahLst/>
              <a:cxnLst/>
              <a:rect l="l" t="t" r="r" b="b"/>
              <a:pathLst>
                <a:path w="450" h="364" extrusionOk="0">
                  <a:moveTo>
                    <a:pt x="391" y="364"/>
                  </a:moveTo>
                  <a:lnTo>
                    <a:pt x="0" y="364"/>
                  </a:lnTo>
                  <a:lnTo>
                    <a:pt x="0" y="0"/>
                  </a:lnTo>
                  <a:lnTo>
                    <a:pt x="450" y="0"/>
                  </a:lnTo>
                  <a:lnTo>
                    <a:pt x="450" y="295"/>
                  </a:lnTo>
                  <a:lnTo>
                    <a:pt x="433" y="295"/>
                  </a:lnTo>
                  <a:lnTo>
                    <a:pt x="433" y="15"/>
                  </a:lnTo>
                  <a:lnTo>
                    <a:pt x="15" y="15"/>
                  </a:lnTo>
                  <a:lnTo>
                    <a:pt x="15" y="349"/>
                  </a:lnTo>
                  <a:lnTo>
                    <a:pt x="391" y="349"/>
                  </a:lnTo>
                  <a:lnTo>
                    <a:pt x="391" y="36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2" name="Google Shape;312;g23f97a62c81_0_329"/>
            <p:cNvSpPr/>
            <p:nvPr/>
          </p:nvSpPr>
          <p:spPr>
            <a:xfrm>
              <a:off x="6448426" y="3981450"/>
              <a:ext cx="627000" cy="255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3" name="Google Shape;313;g23f97a62c81_0_329"/>
            <p:cNvSpPr/>
            <p:nvPr/>
          </p:nvSpPr>
          <p:spPr>
            <a:xfrm>
              <a:off x="6505576" y="3927475"/>
              <a:ext cx="20700" cy="23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4" name="Google Shape;314;g23f97a62c81_0_329"/>
            <p:cNvSpPr/>
            <p:nvPr/>
          </p:nvSpPr>
          <p:spPr>
            <a:xfrm>
              <a:off x="6553201" y="3927475"/>
              <a:ext cx="22200" cy="23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5" name="Google Shape;315;g23f97a62c81_0_329"/>
            <p:cNvSpPr/>
            <p:nvPr/>
          </p:nvSpPr>
          <p:spPr>
            <a:xfrm>
              <a:off x="6602413" y="3927475"/>
              <a:ext cx="20700" cy="23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6" name="Google Shape;316;g23f97a62c81_0_329"/>
            <p:cNvSpPr/>
            <p:nvPr/>
          </p:nvSpPr>
          <p:spPr>
            <a:xfrm>
              <a:off x="6505576" y="4356100"/>
              <a:ext cx="279300" cy="23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7" name="Google Shape;317;g23f97a62c81_0_329"/>
            <p:cNvSpPr/>
            <p:nvPr/>
          </p:nvSpPr>
          <p:spPr>
            <a:xfrm>
              <a:off x="6797676" y="4103688"/>
              <a:ext cx="307975" cy="280987"/>
            </a:xfrm>
            <a:custGeom>
              <a:avLst/>
              <a:gdLst/>
              <a:ahLst/>
              <a:cxnLst/>
              <a:rect l="l" t="t" r="r" b="b"/>
              <a:pathLst>
                <a:path w="140" h="128" extrusionOk="0">
                  <a:moveTo>
                    <a:pt x="70" y="128"/>
                  </a:moveTo>
                  <a:cubicBezTo>
                    <a:pt x="53" y="128"/>
                    <a:pt x="37" y="122"/>
                    <a:pt x="25" y="110"/>
                  </a:cubicBezTo>
                  <a:cubicBezTo>
                    <a:pt x="0" y="85"/>
                    <a:pt x="0" y="44"/>
                    <a:pt x="25" y="19"/>
                  </a:cubicBezTo>
                  <a:cubicBezTo>
                    <a:pt x="37" y="7"/>
                    <a:pt x="53" y="0"/>
                    <a:pt x="70" y="0"/>
                  </a:cubicBezTo>
                  <a:cubicBezTo>
                    <a:pt x="87" y="0"/>
                    <a:pt x="103" y="7"/>
                    <a:pt x="115" y="19"/>
                  </a:cubicBezTo>
                  <a:cubicBezTo>
                    <a:pt x="115" y="19"/>
                    <a:pt x="115" y="19"/>
                    <a:pt x="115" y="19"/>
                  </a:cubicBezTo>
                  <a:cubicBezTo>
                    <a:pt x="140" y="44"/>
                    <a:pt x="140" y="85"/>
                    <a:pt x="115" y="110"/>
                  </a:cubicBezTo>
                  <a:cubicBezTo>
                    <a:pt x="103" y="122"/>
                    <a:pt x="87" y="128"/>
                    <a:pt x="70" y="128"/>
                  </a:cubicBezTo>
                  <a:close/>
                  <a:moveTo>
                    <a:pt x="70" y="11"/>
                  </a:moveTo>
                  <a:cubicBezTo>
                    <a:pt x="56" y="11"/>
                    <a:pt x="43" y="17"/>
                    <a:pt x="33" y="27"/>
                  </a:cubicBezTo>
                  <a:cubicBezTo>
                    <a:pt x="12" y="47"/>
                    <a:pt x="12" y="81"/>
                    <a:pt x="33" y="102"/>
                  </a:cubicBezTo>
                  <a:cubicBezTo>
                    <a:pt x="43" y="112"/>
                    <a:pt x="56" y="117"/>
                    <a:pt x="70" y="117"/>
                  </a:cubicBezTo>
                  <a:cubicBezTo>
                    <a:pt x="84" y="117"/>
                    <a:pt x="98" y="112"/>
                    <a:pt x="107" y="102"/>
                  </a:cubicBezTo>
                  <a:cubicBezTo>
                    <a:pt x="128" y="81"/>
                    <a:pt x="128" y="47"/>
                    <a:pt x="107" y="27"/>
                  </a:cubicBezTo>
                  <a:cubicBezTo>
                    <a:pt x="98" y="17"/>
                    <a:pt x="84" y="11"/>
                    <a:pt x="70" y="1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8" name="Google Shape;318;g23f97a62c81_0_329"/>
            <p:cNvSpPr/>
            <p:nvPr/>
          </p:nvSpPr>
          <p:spPr>
            <a:xfrm>
              <a:off x="6997701" y="4171950"/>
              <a:ext cx="34925" cy="36512"/>
            </a:xfrm>
            <a:custGeom>
              <a:avLst/>
              <a:gdLst/>
              <a:ahLst/>
              <a:cxnLst/>
              <a:rect l="l" t="t" r="r" b="b"/>
              <a:pathLst>
                <a:path w="16" h="17" extrusionOk="0">
                  <a:moveTo>
                    <a:pt x="7" y="17"/>
                  </a:moveTo>
                  <a:cubicBezTo>
                    <a:pt x="5" y="14"/>
                    <a:pt x="4" y="12"/>
                    <a:pt x="2" y="11"/>
                  </a:cubicBezTo>
                  <a:cubicBezTo>
                    <a:pt x="1" y="10"/>
                    <a:pt x="1" y="9"/>
                    <a:pt x="0" y="9"/>
                  </a:cubicBezTo>
                  <a:cubicBezTo>
                    <a:pt x="7" y="0"/>
                    <a:pt x="7" y="0"/>
                    <a:pt x="7" y="0"/>
                  </a:cubicBezTo>
                  <a:cubicBezTo>
                    <a:pt x="8" y="1"/>
                    <a:pt x="9" y="2"/>
                    <a:pt x="10" y="3"/>
                  </a:cubicBezTo>
                  <a:cubicBezTo>
                    <a:pt x="12" y="5"/>
                    <a:pt x="14" y="8"/>
                    <a:pt x="16" y="11"/>
                  </a:cubicBezTo>
                  <a:lnTo>
                    <a:pt x="7" y="17"/>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19" name="Google Shape;319;g23f97a62c81_0_329"/>
            <p:cNvSpPr/>
            <p:nvPr/>
          </p:nvSpPr>
          <p:spPr>
            <a:xfrm>
              <a:off x="6884988" y="4149725"/>
              <a:ext cx="101600" cy="46037"/>
            </a:xfrm>
            <a:custGeom>
              <a:avLst/>
              <a:gdLst/>
              <a:ahLst/>
              <a:cxnLst/>
              <a:rect l="l" t="t" r="r" b="b"/>
              <a:pathLst>
                <a:path w="46" h="21" extrusionOk="0">
                  <a:moveTo>
                    <a:pt x="8" y="21"/>
                  </a:moveTo>
                  <a:cubicBezTo>
                    <a:pt x="0" y="13"/>
                    <a:pt x="0" y="13"/>
                    <a:pt x="0" y="13"/>
                  </a:cubicBezTo>
                  <a:cubicBezTo>
                    <a:pt x="8" y="4"/>
                    <a:pt x="19" y="0"/>
                    <a:pt x="30" y="0"/>
                  </a:cubicBezTo>
                  <a:cubicBezTo>
                    <a:pt x="36" y="0"/>
                    <a:pt x="41" y="1"/>
                    <a:pt x="46" y="3"/>
                  </a:cubicBezTo>
                  <a:cubicBezTo>
                    <a:pt x="42" y="13"/>
                    <a:pt x="42" y="13"/>
                    <a:pt x="42" y="13"/>
                  </a:cubicBezTo>
                  <a:cubicBezTo>
                    <a:pt x="38" y="12"/>
                    <a:pt x="34" y="11"/>
                    <a:pt x="30" y="11"/>
                  </a:cubicBezTo>
                  <a:cubicBezTo>
                    <a:pt x="22" y="11"/>
                    <a:pt x="14" y="14"/>
                    <a:pt x="8" y="2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20" name="Google Shape;320;g23f97a62c81_0_329"/>
            <p:cNvSpPr/>
            <p:nvPr/>
          </p:nvSpPr>
          <p:spPr>
            <a:xfrm>
              <a:off x="7053263" y="4349750"/>
              <a:ext cx="171450" cy="169862"/>
            </a:xfrm>
            <a:custGeom>
              <a:avLst/>
              <a:gdLst/>
              <a:ahLst/>
              <a:cxnLst/>
              <a:rect l="l" t="t" r="r" b="b"/>
              <a:pathLst>
                <a:path w="78" h="77" extrusionOk="0">
                  <a:moveTo>
                    <a:pt x="53" y="77"/>
                  </a:moveTo>
                  <a:cubicBezTo>
                    <a:pt x="7" y="31"/>
                    <a:pt x="7" y="31"/>
                    <a:pt x="7" y="31"/>
                  </a:cubicBezTo>
                  <a:cubicBezTo>
                    <a:pt x="0" y="24"/>
                    <a:pt x="0" y="12"/>
                    <a:pt x="7" y="5"/>
                  </a:cubicBezTo>
                  <a:cubicBezTo>
                    <a:pt x="10" y="2"/>
                    <a:pt x="15" y="0"/>
                    <a:pt x="20" y="0"/>
                  </a:cubicBezTo>
                  <a:cubicBezTo>
                    <a:pt x="20" y="0"/>
                    <a:pt x="20" y="0"/>
                    <a:pt x="20" y="0"/>
                  </a:cubicBezTo>
                  <a:cubicBezTo>
                    <a:pt x="25" y="0"/>
                    <a:pt x="29" y="2"/>
                    <a:pt x="33" y="5"/>
                  </a:cubicBezTo>
                  <a:cubicBezTo>
                    <a:pt x="78" y="51"/>
                    <a:pt x="78" y="51"/>
                    <a:pt x="78" y="51"/>
                  </a:cubicBezTo>
                  <a:lnTo>
                    <a:pt x="53" y="77"/>
                  </a:lnTo>
                  <a:close/>
                  <a:moveTo>
                    <a:pt x="20" y="11"/>
                  </a:moveTo>
                  <a:cubicBezTo>
                    <a:pt x="18" y="11"/>
                    <a:pt x="16" y="12"/>
                    <a:pt x="15" y="13"/>
                  </a:cubicBezTo>
                  <a:cubicBezTo>
                    <a:pt x="12" y="16"/>
                    <a:pt x="12" y="20"/>
                    <a:pt x="15" y="23"/>
                  </a:cubicBezTo>
                  <a:cubicBezTo>
                    <a:pt x="53" y="61"/>
                    <a:pt x="53" y="61"/>
                    <a:pt x="53" y="61"/>
                  </a:cubicBezTo>
                  <a:cubicBezTo>
                    <a:pt x="63" y="51"/>
                    <a:pt x="63" y="51"/>
                    <a:pt x="63" y="51"/>
                  </a:cubicBezTo>
                  <a:cubicBezTo>
                    <a:pt x="25" y="13"/>
                    <a:pt x="25" y="13"/>
                    <a:pt x="25" y="13"/>
                  </a:cubicBezTo>
                  <a:cubicBezTo>
                    <a:pt x="23" y="12"/>
                    <a:pt x="22" y="11"/>
                    <a:pt x="20" y="1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sp>
          <p:nvSpPr>
            <p:cNvPr id="321" name="Google Shape;321;g23f97a62c81_0_329"/>
            <p:cNvSpPr/>
            <p:nvPr/>
          </p:nvSpPr>
          <p:spPr>
            <a:xfrm>
              <a:off x="7032626" y="4327525"/>
              <a:ext cx="53975" cy="50800"/>
            </a:xfrm>
            <a:custGeom>
              <a:avLst/>
              <a:gdLst/>
              <a:ahLst/>
              <a:cxnLst/>
              <a:rect l="l" t="t" r="r" b="b"/>
              <a:pathLst>
                <a:path w="34" h="32" extrusionOk="0">
                  <a:moveTo>
                    <a:pt x="23" y="32"/>
                  </a:moveTo>
                  <a:lnTo>
                    <a:pt x="0" y="11"/>
                  </a:lnTo>
                  <a:lnTo>
                    <a:pt x="11" y="0"/>
                  </a:lnTo>
                  <a:lnTo>
                    <a:pt x="34" y="21"/>
                  </a:lnTo>
                  <a:lnTo>
                    <a:pt x="23" y="32"/>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ibre Franklin"/>
                <a:ea typeface="Libre Franklin"/>
                <a:cs typeface="Libre Franklin"/>
                <a:sym typeface="Libre Franklin"/>
              </a:endParaRPr>
            </a:p>
          </p:txBody>
        </p:sp>
      </p:grpSp>
      <p:sp>
        <p:nvSpPr>
          <p:cNvPr id="322" name="Google Shape;322;g23f97a62c81_0_329"/>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SzPts val="7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
          <p:cNvSpPr/>
          <p:nvPr/>
        </p:nvSpPr>
        <p:spPr>
          <a:xfrm>
            <a:off x="0" y="5475"/>
            <a:ext cx="5357400" cy="48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700" b="0" i="0" u="none" strike="noStrike" cap="none">
                <a:solidFill>
                  <a:schemeClr val="dk1"/>
                </a:solidFill>
                <a:latin typeface="Libre Franklin Medium"/>
                <a:ea typeface="Libre Franklin Medium"/>
                <a:cs typeface="Libre Franklin Medium"/>
                <a:sym typeface="Libre Franklin Medium"/>
              </a:rPr>
              <a:t>Sam’s Digital Twin Integration</a:t>
            </a:r>
            <a:endParaRPr sz="2700" b="0" i="0" u="none" strike="noStrike" cap="none">
              <a:solidFill>
                <a:schemeClr val="dk1"/>
              </a:solidFill>
              <a:latin typeface="Libre Franklin Medium"/>
              <a:ea typeface="Libre Franklin Medium"/>
              <a:cs typeface="Libre Franklin Medium"/>
              <a:sym typeface="Libre Franklin Medium"/>
            </a:endParaRPr>
          </a:p>
        </p:txBody>
      </p:sp>
      <p:pic>
        <p:nvPicPr>
          <p:cNvPr id="328" name="Google Shape;328;p3" descr="page5image670304928"/>
          <p:cNvPicPr preferRelativeResize="0"/>
          <p:nvPr/>
        </p:nvPicPr>
        <p:blipFill rotWithShape="1">
          <a:blip r:embed="rId3">
            <a:alphaModFix/>
          </a:blip>
          <a:srcRect l="6488" r="3388"/>
          <a:stretch/>
        </p:blipFill>
        <p:spPr>
          <a:xfrm>
            <a:off x="3618050" y="800100"/>
            <a:ext cx="5203402" cy="2135662"/>
          </a:xfrm>
          <a:prstGeom prst="rect">
            <a:avLst/>
          </a:prstGeom>
          <a:noFill/>
          <a:ln>
            <a:noFill/>
          </a:ln>
        </p:spPr>
      </p:pic>
      <p:grpSp>
        <p:nvGrpSpPr>
          <p:cNvPr id="329" name="Google Shape;329;p3"/>
          <p:cNvGrpSpPr/>
          <p:nvPr/>
        </p:nvGrpSpPr>
        <p:grpSpPr>
          <a:xfrm>
            <a:off x="5491750" y="3067025"/>
            <a:ext cx="1594800" cy="1700100"/>
            <a:chOff x="112300" y="714475"/>
            <a:chExt cx="1594800" cy="1700100"/>
          </a:xfrm>
        </p:grpSpPr>
        <p:sp>
          <p:nvSpPr>
            <p:cNvPr id="330" name="Google Shape;330;p3"/>
            <p:cNvSpPr/>
            <p:nvPr/>
          </p:nvSpPr>
          <p:spPr>
            <a:xfrm>
              <a:off x="112300" y="714475"/>
              <a:ext cx="1594800" cy="17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Improved </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Budget </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Reliability</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Up to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decrease in non</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budgeted change</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orders</a:t>
              </a:r>
              <a:endParaRPr sz="1300" b="0" i="0" u="none" strike="noStrike" cap="none">
                <a:solidFill>
                  <a:srgbClr val="000000"/>
                </a:solidFill>
                <a:latin typeface="Libre Franklin"/>
                <a:ea typeface="Libre Franklin"/>
                <a:cs typeface="Libre Franklin"/>
                <a:sym typeface="Libre Franklin"/>
              </a:endParaRPr>
            </a:p>
          </p:txBody>
        </p:sp>
        <p:sp>
          <p:nvSpPr>
            <p:cNvPr id="331" name="Google Shape;331;p3"/>
            <p:cNvSpPr txBox="1"/>
            <p:nvPr/>
          </p:nvSpPr>
          <p:spPr>
            <a:xfrm>
              <a:off x="590575" y="1471884"/>
              <a:ext cx="8754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Libre Franklin Medium"/>
                  <a:ea typeface="Libre Franklin Medium"/>
                  <a:cs typeface="Libre Franklin Medium"/>
                  <a:sym typeface="Libre Franklin Medium"/>
                </a:rPr>
                <a:t>40%</a:t>
              </a:r>
              <a:endParaRPr sz="800" b="1" i="0" u="none" strike="noStrike" cap="none">
                <a:solidFill>
                  <a:srgbClr val="000000"/>
                </a:solidFill>
                <a:latin typeface="Libre Franklin Medium"/>
                <a:ea typeface="Libre Franklin Medium"/>
                <a:cs typeface="Libre Franklin Medium"/>
                <a:sym typeface="Libre Franklin Medium"/>
              </a:endParaRPr>
            </a:p>
          </p:txBody>
        </p:sp>
        <p:grpSp>
          <p:nvGrpSpPr>
            <p:cNvPr id="332" name="Google Shape;332;p3"/>
            <p:cNvGrpSpPr/>
            <p:nvPr/>
          </p:nvGrpSpPr>
          <p:grpSpPr>
            <a:xfrm>
              <a:off x="1018900" y="800013"/>
              <a:ext cx="590863" cy="559240"/>
              <a:chOff x="4541838" y="3246438"/>
              <a:chExt cx="835024" cy="803275"/>
            </a:xfrm>
          </p:grpSpPr>
          <p:sp>
            <p:nvSpPr>
              <p:cNvPr id="333" name="Google Shape;333;p3"/>
              <p:cNvSpPr/>
              <p:nvPr/>
            </p:nvSpPr>
            <p:spPr>
              <a:xfrm>
                <a:off x="5141913" y="3319463"/>
                <a:ext cx="230187" cy="420688"/>
              </a:xfrm>
              <a:custGeom>
                <a:avLst/>
                <a:gdLst/>
                <a:ahLst/>
                <a:cxnLst/>
                <a:rect l="l" t="t" r="r" b="b"/>
                <a:pathLst>
                  <a:path w="145" h="265" extrusionOk="0">
                    <a:moveTo>
                      <a:pt x="145" y="265"/>
                    </a:moveTo>
                    <a:lnTo>
                      <a:pt x="72" y="265"/>
                    </a:lnTo>
                    <a:lnTo>
                      <a:pt x="72" y="252"/>
                    </a:lnTo>
                    <a:lnTo>
                      <a:pt x="132" y="252"/>
                    </a:lnTo>
                    <a:lnTo>
                      <a:pt x="132" y="14"/>
                    </a:lnTo>
                    <a:lnTo>
                      <a:pt x="0" y="14"/>
                    </a:lnTo>
                    <a:lnTo>
                      <a:pt x="0" y="0"/>
                    </a:lnTo>
                    <a:lnTo>
                      <a:pt x="145" y="0"/>
                    </a:lnTo>
                    <a:lnTo>
                      <a:pt x="145" y="26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4" name="Google Shape;334;p3"/>
              <p:cNvSpPr/>
              <p:nvPr/>
            </p:nvSpPr>
            <p:spPr>
              <a:xfrm>
                <a:off x="5137150" y="3314700"/>
                <a:ext cx="239712" cy="431800"/>
              </a:xfrm>
              <a:custGeom>
                <a:avLst/>
                <a:gdLst/>
                <a:ahLst/>
                <a:cxnLst/>
                <a:rect l="l" t="t" r="r" b="b"/>
                <a:pathLst>
                  <a:path w="151" h="272" extrusionOk="0">
                    <a:moveTo>
                      <a:pt x="151" y="272"/>
                    </a:moveTo>
                    <a:lnTo>
                      <a:pt x="72" y="272"/>
                    </a:lnTo>
                    <a:lnTo>
                      <a:pt x="72" y="252"/>
                    </a:lnTo>
                    <a:lnTo>
                      <a:pt x="131" y="252"/>
                    </a:lnTo>
                    <a:lnTo>
                      <a:pt x="131" y="20"/>
                    </a:lnTo>
                    <a:lnTo>
                      <a:pt x="0" y="20"/>
                    </a:lnTo>
                    <a:lnTo>
                      <a:pt x="0" y="0"/>
                    </a:lnTo>
                    <a:lnTo>
                      <a:pt x="151" y="0"/>
                    </a:lnTo>
                    <a:lnTo>
                      <a:pt x="151" y="272"/>
                    </a:lnTo>
                    <a:close/>
                    <a:moveTo>
                      <a:pt x="79" y="265"/>
                    </a:moveTo>
                    <a:lnTo>
                      <a:pt x="144" y="265"/>
                    </a:lnTo>
                    <a:lnTo>
                      <a:pt x="144" y="7"/>
                    </a:lnTo>
                    <a:lnTo>
                      <a:pt x="6" y="7"/>
                    </a:lnTo>
                    <a:lnTo>
                      <a:pt x="6" y="13"/>
                    </a:lnTo>
                    <a:lnTo>
                      <a:pt x="138" y="13"/>
                    </a:lnTo>
                    <a:lnTo>
                      <a:pt x="138" y="258"/>
                    </a:lnTo>
                    <a:lnTo>
                      <a:pt x="79" y="258"/>
                    </a:lnTo>
                    <a:lnTo>
                      <a:pt x="79" y="26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5" name="Google Shape;335;p3"/>
              <p:cNvSpPr/>
              <p:nvPr/>
            </p:nvSpPr>
            <p:spPr>
              <a:xfrm>
                <a:off x="4546600" y="3319463"/>
                <a:ext cx="522287" cy="420688"/>
              </a:xfrm>
              <a:custGeom>
                <a:avLst/>
                <a:gdLst/>
                <a:ahLst/>
                <a:cxnLst/>
                <a:rect l="l" t="t" r="r" b="b"/>
                <a:pathLst>
                  <a:path w="329" h="265" extrusionOk="0">
                    <a:moveTo>
                      <a:pt x="329" y="265"/>
                    </a:moveTo>
                    <a:lnTo>
                      <a:pt x="0" y="265"/>
                    </a:lnTo>
                    <a:lnTo>
                      <a:pt x="0" y="0"/>
                    </a:lnTo>
                    <a:lnTo>
                      <a:pt x="329" y="0"/>
                    </a:lnTo>
                    <a:lnTo>
                      <a:pt x="329" y="14"/>
                    </a:lnTo>
                    <a:lnTo>
                      <a:pt x="13" y="14"/>
                    </a:lnTo>
                    <a:lnTo>
                      <a:pt x="13" y="252"/>
                    </a:lnTo>
                    <a:lnTo>
                      <a:pt x="329" y="252"/>
                    </a:lnTo>
                    <a:lnTo>
                      <a:pt x="329" y="26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6" name="Google Shape;336;p3"/>
              <p:cNvSpPr/>
              <p:nvPr/>
            </p:nvSpPr>
            <p:spPr>
              <a:xfrm>
                <a:off x="4541838" y="3314700"/>
                <a:ext cx="531812" cy="431800"/>
              </a:xfrm>
              <a:custGeom>
                <a:avLst/>
                <a:gdLst/>
                <a:ahLst/>
                <a:cxnLst/>
                <a:rect l="l" t="t" r="r" b="b"/>
                <a:pathLst>
                  <a:path w="335" h="272" extrusionOk="0">
                    <a:moveTo>
                      <a:pt x="335" y="272"/>
                    </a:moveTo>
                    <a:lnTo>
                      <a:pt x="0" y="272"/>
                    </a:lnTo>
                    <a:lnTo>
                      <a:pt x="0" y="0"/>
                    </a:lnTo>
                    <a:lnTo>
                      <a:pt x="335" y="0"/>
                    </a:lnTo>
                    <a:lnTo>
                      <a:pt x="335" y="20"/>
                    </a:lnTo>
                    <a:lnTo>
                      <a:pt x="20" y="20"/>
                    </a:lnTo>
                    <a:lnTo>
                      <a:pt x="20" y="252"/>
                    </a:lnTo>
                    <a:lnTo>
                      <a:pt x="335" y="252"/>
                    </a:lnTo>
                    <a:lnTo>
                      <a:pt x="335" y="272"/>
                    </a:lnTo>
                    <a:close/>
                    <a:moveTo>
                      <a:pt x="7" y="265"/>
                    </a:moveTo>
                    <a:lnTo>
                      <a:pt x="329" y="265"/>
                    </a:lnTo>
                    <a:lnTo>
                      <a:pt x="329" y="258"/>
                    </a:lnTo>
                    <a:lnTo>
                      <a:pt x="13" y="258"/>
                    </a:lnTo>
                    <a:lnTo>
                      <a:pt x="13" y="13"/>
                    </a:lnTo>
                    <a:lnTo>
                      <a:pt x="329" y="13"/>
                    </a:lnTo>
                    <a:lnTo>
                      <a:pt x="329" y="7"/>
                    </a:lnTo>
                    <a:lnTo>
                      <a:pt x="7" y="7"/>
                    </a:lnTo>
                    <a:lnTo>
                      <a:pt x="7" y="26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7" name="Google Shape;337;p3"/>
              <p:cNvSpPr/>
              <p:nvPr/>
            </p:nvSpPr>
            <p:spPr>
              <a:xfrm>
                <a:off x="4886325" y="3455988"/>
                <a:ext cx="146050" cy="147638"/>
              </a:xfrm>
              <a:custGeom>
                <a:avLst/>
                <a:gdLst/>
                <a:ahLst/>
                <a:cxnLst/>
                <a:rect l="l" t="t" r="r" b="b"/>
                <a:pathLst>
                  <a:path w="28" h="28" extrusionOk="0">
                    <a:moveTo>
                      <a:pt x="14" y="28"/>
                    </a:moveTo>
                    <a:cubicBezTo>
                      <a:pt x="7" y="28"/>
                      <a:pt x="0" y="22"/>
                      <a:pt x="0" y="14"/>
                    </a:cubicBezTo>
                    <a:cubicBezTo>
                      <a:pt x="0" y="6"/>
                      <a:pt x="7" y="0"/>
                      <a:pt x="14" y="0"/>
                    </a:cubicBezTo>
                    <a:cubicBezTo>
                      <a:pt x="22" y="0"/>
                      <a:pt x="28" y="6"/>
                      <a:pt x="28" y="14"/>
                    </a:cubicBezTo>
                    <a:cubicBezTo>
                      <a:pt x="28" y="22"/>
                      <a:pt x="22" y="28"/>
                      <a:pt x="14" y="28"/>
                    </a:cubicBezTo>
                    <a:close/>
                    <a:moveTo>
                      <a:pt x="14" y="4"/>
                    </a:moveTo>
                    <a:cubicBezTo>
                      <a:pt x="9" y="4"/>
                      <a:pt x="4" y="8"/>
                      <a:pt x="4" y="14"/>
                    </a:cubicBezTo>
                    <a:cubicBezTo>
                      <a:pt x="4" y="20"/>
                      <a:pt x="9" y="24"/>
                      <a:pt x="14" y="24"/>
                    </a:cubicBezTo>
                    <a:cubicBezTo>
                      <a:pt x="20" y="24"/>
                      <a:pt x="24" y="20"/>
                      <a:pt x="24" y="14"/>
                    </a:cubicBezTo>
                    <a:cubicBezTo>
                      <a:pt x="24" y="8"/>
                      <a:pt x="20" y="4"/>
                      <a:pt x="14" y="4"/>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8" name="Google Shape;338;p3"/>
              <p:cNvSpPr/>
              <p:nvPr/>
            </p:nvSpPr>
            <p:spPr>
              <a:xfrm>
                <a:off x="4881563" y="3451225"/>
                <a:ext cx="155575" cy="157163"/>
              </a:xfrm>
              <a:custGeom>
                <a:avLst/>
                <a:gdLst/>
                <a:ahLst/>
                <a:cxnLst/>
                <a:rect l="l" t="t" r="r" b="b"/>
                <a:pathLst>
                  <a:path w="30" h="30" extrusionOk="0">
                    <a:moveTo>
                      <a:pt x="15" y="30"/>
                    </a:moveTo>
                    <a:cubicBezTo>
                      <a:pt x="7" y="30"/>
                      <a:pt x="0" y="23"/>
                      <a:pt x="0" y="15"/>
                    </a:cubicBezTo>
                    <a:cubicBezTo>
                      <a:pt x="0" y="7"/>
                      <a:pt x="7" y="0"/>
                      <a:pt x="15" y="0"/>
                    </a:cubicBezTo>
                    <a:cubicBezTo>
                      <a:pt x="24" y="0"/>
                      <a:pt x="30" y="7"/>
                      <a:pt x="30" y="15"/>
                    </a:cubicBezTo>
                    <a:cubicBezTo>
                      <a:pt x="30" y="23"/>
                      <a:pt x="24" y="30"/>
                      <a:pt x="15" y="30"/>
                    </a:cubicBezTo>
                    <a:close/>
                    <a:moveTo>
                      <a:pt x="15" y="2"/>
                    </a:moveTo>
                    <a:cubicBezTo>
                      <a:pt x="8" y="2"/>
                      <a:pt x="2" y="8"/>
                      <a:pt x="2" y="15"/>
                    </a:cubicBezTo>
                    <a:cubicBezTo>
                      <a:pt x="2" y="22"/>
                      <a:pt x="8" y="28"/>
                      <a:pt x="15" y="28"/>
                    </a:cubicBezTo>
                    <a:cubicBezTo>
                      <a:pt x="23" y="28"/>
                      <a:pt x="28" y="22"/>
                      <a:pt x="28" y="15"/>
                    </a:cubicBezTo>
                    <a:cubicBezTo>
                      <a:pt x="28" y="8"/>
                      <a:pt x="23" y="2"/>
                      <a:pt x="15" y="2"/>
                    </a:cubicBezTo>
                    <a:close/>
                    <a:moveTo>
                      <a:pt x="15" y="26"/>
                    </a:moveTo>
                    <a:cubicBezTo>
                      <a:pt x="9" y="26"/>
                      <a:pt x="4" y="21"/>
                      <a:pt x="4" y="15"/>
                    </a:cubicBezTo>
                    <a:cubicBezTo>
                      <a:pt x="4" y="9"/>
                      <a:pt x="9" y="4"/>
                      <a:pt x="15" y="4"/>
                    </a:cubicBezTo>
                    <a:cubicBezTo>
                      <a:pt x="21" y="4"/>
                      <a:pt x="26" y="9"/>
                      <a:pt x="26" y="15"/>
                    </a:cubicBezTo>
                    <a:cubicBezTo>
                      <a:pt x="26" y="21"/>
                      <a:pt x="21" y="26"/>
                      <a:pt x="15" y="26"/>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39" name="Google Shape;339;p3"/>
              <p:cNvSpPr/>
              <p:nvPr/>
            </p:nvSpPr>
            <p:spPr>
              <a:xfrm>
                <a:off x="4625975" y="3387725"/>
                <a:ext cx="20700" cy="222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0" name="Google Shape;340;p3"/>
              <p:cNvSpPr/>
              <p:nvPr/>
            </p:nvSpPr>
            <p:spPr>
              <a:xfrm>
                <a:off x="4619625" y="3382963"/>
                <a:ext cx="31750" cy="31750"/>
              </a:xfrm>
              <a:custGeom>
                <a:avLst/>
                <a:gdLst/>
                <a:ahLst/>
                <a:cxnLst/>
                <a:rect l="l" t="t" r="r" b="b"/>
                <a:pathLst>
                  <a:path w="20" h="20" extrusionOk="0">
                    <a:moveTo>
                      <a:pt x="20" y="20"/>
                    </a:moveTo>
                    <a:lnTo>
                      <a:pt x="0" y="20"/>
                    </a:lnTo>
                    <a:lnTo>
                      <a:pt x="0" y="0"/>
                    </a:lnTo>
                    <a:lnTo>
                      <a:pt x="20" y="0"/>
                    </a:lnTo>
                    <a:lnTo>
                      <a:pt x="20" y="20"/>
                    </a:lnTo>
                    <a:close/>
                    <a:moveTo>
                      <a:pt x="7" y="13"/>
                    </a:moveTo>
                    <a:lnTo>
                      <a:pt x="13" y="13"/>
                    </a:lnTo>
                    <a:lnTo>
                      <a:pt x="13" y="7"/>
                    </a:lnTo>
                    <a:lnTo>
                      <a:pt x="7" y="7"/>
                    </a:lnTo>
                    <a:lnTo>
                      <a:pt x="7"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1" name="Google Shape;341;p3"/>
              <p:cNvSpPr/>
              <p:nvPr/>
            </p:nvSpPr>
            <p:spPr>
              <a:xfrm>
                <a:off x="4625975" y="3651250"/>
                <a:ext cx="20700" cy="20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2" name="Google Shape;342;p3"/>
              <p:cNvSpPr/>
              <p:nvPr/>
            </p:nvSpPr>
            <p:spPr>
              <a:xfrm>
                <a:off x="4619625" y="3646488"/>
                <a:ext cx="31750" cy="30163"/>
              </a:xfrm>
              <a:custGeom>
                <a:avLst/>
                <a:gdLst/>
                <a:ahLst/>
                <a:cxnLst/>
                <a:rect l="l" t="t" r="r" b="b"/>
                <a:pathLst>
                  <a:path w="20" h="19" extrusionOk="0">
                    <a:moveTo>
                      <a:pt x="20" y="19"/>
                    </a:moveTo>
                    <a:lnTo>
                      <a:pt x="0" y="19"/>
                    </a:lnTo>
                    <a:lnTo>
                      <a:pt x="0" y="0"/>
                    </a:lnTo>
                    <a:lnTo>
                      <a:pt x="20" y="0"/>
                    </a:lnTo>
                    <a:lnTo>
                      <a:pt x="20" y="19"/>
                    </a:lnTo>
                    <a:close/>
                    <a:moveTo>
                      <a:pt x="7" y="13"/>
                    </a:moveTo>
                    <a:lnTo>
                      <a:pt x="13" y="13"/>
                    </a:lnTo>
                    <a:lnTo>
                      <a:pt x="13" y="6"/>
                    </a:lnTo>
                    <a:lnTo>
                      <a:pt x="7" y="6"/>
                    </a:lnTo>
                    <a:lnTo>
                      <a:pt x="7"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3" name="Google Shape;343;p3"/>
              <p:cNvSpPr/>
              <p:nvPr/>
            </p:nvSpPr>
            <p:spPr>
              <a:xfrm>
                <a:off x="5276850" y="3387725"/>
                <a:ext cx="22200" cy="222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4" name="Google Shape;344;p3"/>
              <p:cNvSpPr/>
              <p:nvPr/>
            </p:nvSpPr>
            <p:spPr>
              <a:xfrm>
                <a:off x="5272088" y="3382963"/>
                <a:ext cx="31750" cy="31750"/>
              </a:xfrm>
              <a:custGeom>
                <a:avLst/>
                <a:gdLst/>
                <a:ahLst/>
                <a:cxnLst/>
                <a:rect l="l" t="t" r="r" b="b"/>
                <a:pathLst>
                  <a:path w="20" h="20" extrusionOk="0">
                    <a:moveTo>
                      <a:pt x="20" y="20"/>
                    </a:moveTo>
                    <a:lnTo>
                      <a:pt x="0" y="20"/>
                    </a:lnTo>
                    <a:lnTo>
                      <a:pt x="0" y="0"/>
                    </a:lnTo>
                    <a:lnTo>
                      <a:pt x="20" y="0"/>
                    </a:lnTo>
                    <a:lnTo>
                      <a:pt x="20" y="20"/>
                    </a:lnTo>
                    <a:close/>
                    <a:moveTo>
                      <a:pt x="7" y="13"/>
                    </a:moveTo>
                    <a:lnTo>
                      <a:pt x="13" y="13"/>
                    </a:lnTo>
                    <a:lnTo>
                      <a:pt x="13" y="7"/>
                    </a:lnTo>
                    <a:lnTo>
                      <a:pt x="7" y="7"/>
                    </a:lnTo>
                    <a:lnTo>
                      <a:pt x="7"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5" name="Google Shape;345;p3"/>
              <p:cNvSpPr/>
              <p:nvPr/>
            </p:nvSpPr>
            <p:spPr>
              <a:xfrm>
                <a:off x="5141913" y="3519488"/>
                <a:ext cx="20700" cy="20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6" name="Google Shape;346;p3"/>
              <p:cNvSpPr/>
              <p:nvPr/>
            </p:nvSpPr>
            <p:spPr>
              <a:xfrm>
                <a:off x="5137150" y="3514725"/>
                <a:ext cx="30162" cy="31750"/>
              </a:xfrm>
              <a:custGeom>
                <a:avLst/>
                <a:gdLst/>
                <a:ahLst/>
                <a:cxnLst/>
                <a:rect l="l" t="t" r="r" b="b"/>
                <a:pathLst>
                  <a:path w="19" h="20" extrusionOk="0">
                    <a:moveTo>
                      <a:pt x="19" y="20"/>
                    </a:moveTo>
                    <a:lnTo>
                      <a:pt x="0" y="20"/>
                    </a:lnTo>
                    <a:lnTo>
                      <a:pt x="0" y="0"/>
                    </a:lnTo>
                    <a:lnTo>
                      <a:pt x="19" y="0"/>
                    </a:lnTo>
                    <a:lnTo>
                      <a:pt x="19" y="20"/>
                    </a:lnTo>
                    <a:close/>
                    <a:moveTo>
                      <a:pt x="6" y="13"/>
                    </a:moveTo>
                    <a:lnTo>
                      <a:pt x="13" y="13"/>
                    </a:lnTo>
                    <a:lnTo>
                      <a:pt x="13" y="6"/>
                    </a:lnTo>
                    <a:lnTo>
                      <a:pt x="6" y="6"/>
                    </a:lnTo>
                    <a:lnTo>
                      <a:pt x="6"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7" name="Google Shape;347;p3"/>
              <p:cNvSpPr/>
              <p:nvPr/>
            </p:nvSpPr>
            <p:spPr>
              <a:xfrm>
                <a:off x="4765675" y="3519488"/>
                <a:ext cx="42900" cy="207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8" name="Google Shape;348;p3"/>
              <p:cNvSpPr/>
              <p:nvPr/>
            </p:nvSpPr>
            <p:spPr>
              <a:xfrm>
                <a:off x="4760913" y="3514725"/>
                <a:ext cx="52387" cy="31750"/>
              </a:xfrm>
              <a:custGeom>
                <a:avLst/>
                <a:gdLst/>
                <a:ahLst/>
                <a:cxnLst/>
                <a:rect l="l" t="t" r="r" b="b"/>
                <a:pathLst>
                  <a:path w="33" h="20" extrusionOk="0">
                    <a:moveTo>
                      <a:pt x="33" y="20"/>
                    </a:moveTo>
                    <a:lnTo>
                      <a:pt x="0" y="20"/>
                    </a:lnTo>
                    <a:lnTo>
                      <a:pt x="0" y="0"/>
                    </a:lnTo>
                    <a:lnTo>
                      <a:pt x="33" y="0"/>
                    </a:lnTo>
                    <a:lnTo>
                      <a:pt x="33" y="20"/>
                    </a:lnTo>
                    <a:close/>
                    <a:moveTo>
                      <a:pt x="7" y="13"/>
                    </a:moveTo>
                    <a:lnTo>
                      <a:pt x="26" y="13"/>
                    </a:lnTo>
                    <a:lnTo>
                      <a:pt x="26" y="6"/>
                    </a:lnTo>
                    <a:lnTo>
                      <a:pt x="7" y="6"/>
                    </a:lnTo>
                    <a:lnTo>
                      <a:pt x="7"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49" name="Google Shape;349;p3"/>
              <p:cNvSpPr/>
              <p:nvPr/>
            </p:nvSpPr>
            <p:spPr>
              <a:xfrm>
                <a:off x="4833938" y="3897313"/>
                <a:ext cx="146050" cy="147638"/>
              </a:xfrm>
              <a:custGeom>
                <a:avLst/>
                <a:gdLst/>
                <a:ahLst/>
                <a:cxnLst/>
                <a:rect l="l" t="t" r="r" b="b"/>
                <a:pathLst>
                  <a:path w="28" h="28" extrusionOk="0">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19" y="24"/>
                      <a:pt x="24" y="20"/>
                      <a:pt x="24" y="14"/>
                    </a:cubicBezTo>
                    <a:cubicBezTo>
                      <a:pt x="24" y="8"/>
                      <a:pt x="19" y="4"/>
                      <a:pt x="14" y="4"/>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0" name="Google Shape;350;p3"/>
              <p:cNvSpPr/>
              <p:nvPr/>
            </p:nvSpPr>
            <p:spPr>
              <a:xfrm>
                <a:off x="4829175" y="3892550"/>
                <a:ext cx="155575" cy="157163"/>
              </a:xfrm>
              <a:custGeom>
                <a:avLst/>
                <a:gdLst/>
                <a:ahLst/>
                <a:cxnLst/>
                <a:rect l="l" t="t" r="r" b="b"/>
                <a:pathLst>
                  <a:path w="30" h="30" extrusionOk="0">
                    <a:moveTo>
                      <a:pt x="15" y="30"/>
                    </a:moveTo>
                    <a:cubicBezTo>
                      <a:pt x="6" y="30"/>
                      <a:pt x="0" y="23"/>
                      <a:pt x="0" y="15"/>
                    </a:cubicBezTo>
                    <a:cubicBezTo>
                      <a:pt x="0" y="7"/>
                      <a:pt x="6" y="0"/>
                      <a:pt x="15" y="0"/>
                    </a:cubicBezTo>
                    <a:cubicBezTo>
                      <a:pt x="23" y="0"/>
                      <a:pt x="30" y="7"/>
                      <a:pt x="30" y="15"/>
                    </a:cubicBezTo>
                    <a:cubicBezTo>
                      <a:pt x="30" y="23"/>
                      <a:pt x="23" y="30"/>
                      <a:pt x="15" y="30"/>
                    </a:cubicBezTo>
                    <a:close/>
                    <a:moveTo>
                      <a:pt x="15" y="2"/>
                    </a:moveTo>
                    <a:cubicBezTo>
                      <a:pt x="8" y="2"/>
                      <a:pt x="2" y="8"/>
                      <a:pt x="2" y="15"/>
                    </a:cubicBezTo>
                    <a:cubicBezTo>
                      <a:pt x="2" y="22"/>
                      <a:pt x="8" y="28"/>
                      <a:pt x="15" y="28"/>
                    </a:cubicBezTo>
                    <a:cubicBezTo>
                      <a:pt x="22" y="28"/>
                      <a:pt x="28" y="22"/>
                      <a:pt x="28" y="15"/>
                    </a:cubicBezTo>
                    <a:cubicBezTo>
                      <a:pt x="28" y="8"/>
                      <a:pt x="22" y="2"/>
                      <a:pt x="15" y="2"/>
                    </a:cubicBezTo>
                    <a:close/>
                    <a:moveTo>
                      <a:pt x="15" y="26"/>
                    </a:moveTo>
                    <a:cubicBezTo>
                      <a:pt x="9" y="26"/>
                      <a:pt x="4" y="21"/>
                      <a:pt x="4" y="15"/>
                    </a:cubicBezTo>
                    <a:cubicBezTo>
                      <a:pt x="4" y="9"/>
                      <a:pt x="9" y="4"/>
                      <a:pt x="15" y="4"/>
                    </a:cubicBezTo>
                    <a:cubicBezTo>
                      <a:pt x="21" y="4"/>
                      <a:pt x="26" y="9"/>
                      <a:pt x="26" y="15"/>
                    </a:cubicBezTo>
                    <a:cubicBezTo>
                      <a:pt x="26" y="21"/>
                      <a:pt x="21" y="26"/>
                      <a:pt x="15" y="26"/>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1" name="Google Shape;351;p3"/>
              <p:cNvSpPr/>
              <p:nvPr/>
            </p:nvSpPr>
            <p:spPr>
              <a:xfrm>
                <a:off x="4964113" y="3524250"/>
                <a:ext cx="334962" cy="452438"/>
              </a:xfrm>
              <a:custGeom>
                <a:avLst/>
                <a:gdLst/>
                <a:ahLst/>
                <a:cxnLst/>
                <a:rect l="l" t="t" r="r" b="b"/>
                <a:pathLst>
                  <a:path w="211" h="285" extrusionOk="0">
                    <a:moveTo>
                      <a:pt x="7" y="285"/>
                    </a:moveTo>
                    <a:lnTo>
                      <a:pt x="0" y="279"/>
                    </a:lnTo>
                    <a:lnTo>
                      <a:pt x="197" y="80"/>
                    </a:lnTo>
                    <a:lnTo>
                      <a:pt x="197" y="34"/>
                    </a:lnTo>
                    <a:lnTo>
                      <a:pt x="89" y="143"/>
                    </a:lnTo>
                    <a:lnTo>
                      <a:pt x="79" y="133"/>
                    </a:lnTo>
                    <a:lnTo>
                      <a:pt x="211" y="0"/>
                    </a:lnTo>
                    <a:lnTo>
                      <a:pt x="211" y="83"/>
                    </a:lnTo>
                    <a:lnTo>
                      <a:pt x="7" y="28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2" name="Google Shape;352;p3"/>
              <p:cNvSpPr/>
              <p:nvPr/>
            </p:nvSpPr>
            <p:spPr>
              <a:xfrm>
                <a:off x="4954588" y="3514725"/>
                <a:ext cx="349250" cy="473075"/>
              </a:xfrm>
              <a:custGeom>
                <a:avLst/>
                <a:gdLst/>
                <a:ahLst/>
                <a:cxnLst/>
                <a:rect l="l" t="t" r="r" b="b"/>
                <a:pathLst>
                  <a:path w="220" h="298" extrusionOk="0">
                    <a:moveTo>
                      <a:pt x="13" y="298"/>
                    </a:moveTo>
                    <a:lnTo>
                      <a:pt x="0" y="285"/>
                    </a:lnTo>
                    <a:lnTo>
                      <a:pt x="200" y="83"/>
                    </a:lnTo>
                    <a:lnTo>
                      <a:pt x="200" y="46"/>
                    </a:lnTo>
                    <a:lnTo>
                      <a:pt x="95" y="152"/>
                    </a:lnTo>
                    <a:lnTo>
                      <a:pt x="79" y="139"/>
                    </a:lnTo>
                    <a:lnTo>
                      <a:pt x="220" y="0"/>
                    </a:lnTo>
                    <a:lnTo>
                      <a:pt x="220" y="93"/>
                    </a:lnTo>
                    <a:lnTo>
                      <a:pt x="13" y="298"/>
                    </a:lnTo>
                    <a:close/>
                    <a:moveTo>
                      <a:pt x="10" y="285"/>
                    </a:moveTo>
                    <a:lnTo>
                      <a:pt x="13" y="288"/>
                    </a:lnTo>
                    <a:lnTo>
                      <a:pt x="213" y="89"/>
                    </a:lnTo>
                    <a:lnTo>
                      <a:pt x="213" y="13"/>
                    </a:lnTo>
                    <a:lnTo>
                      <a:pt x="88" y="139"/>
                    </a:lnTo>
                    <a:lnTo>
                      <a:pt x="95" y="142"/>
                    </a:lnTo>
                    <a:lnTo>
                      <a:pt x="207" y="30"/>
                    </a:lnTo>
                    <a:lnTo>
                      <a:pt x="207" y="86"/>
                    </a:lnTo>
                    <a:lnTo>
                      <a:pt x="10" y="285"/>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3" name="Google Shape;353;p3"/>
              <p:cNvSpPr/>
              <p:nvPr/>
            </p:nvSpPr>
            <p:spPr>
              <a:xfrm>
                <a:off x="4922838" y="3814763"/>
                <a:ext cx="104775" cy="104775"/>
              </a:xfrm>
              <a:custGeom>
                <a:avLst/>
                <a:gdLst/>
                <a:ahLst/>
                <a:cxnLst/>
                <a:rect l="l" t="t" r="r" b="b"/>
                <a:pathLst>
                  <a:path w="66" h="66" extrusionOk="0">
                    <a:moveTo>
                      <a:pt x="7" y="66"/>
                    </a:moveTo>
                    <a:lnTo>
                      <a:pt x="0" y="56"/>
                    </a:lnTo>
                    <a:lnTo>
                      <a:pt x="56" y="0"/>
                    </a:lnTo>
                    <a:lnTo>
                      <a:pt x="66" y="6"/>
                    </a:lnTo>
                    <a:lnTo>
                      <a:pt x="7" y="6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4" name="Google Shape;354;p3"/>
              <p:cNvSpPr/>
              <p:nvPr/>
            </p:nvSpPr>
            <p:spPr>
              <a:xfrm>
                <a:off x="4911725" y="3803650"/>
                <a:ext cx="120650" cy="120650"/>
              </a:xfrm>
              <a:custGeom>
                <a:avLst/>
                <a:gdLst/>
                <a:ahLst/>
                <a:cxnLst/>
                <a:rect l="l" t="t" r="r" b="b"/>
                <a:pathLst>
                  <a:path w="76" h="76" extrusionOk="0">
                    <a:moveTo>
                      <a:pt x="14" y="76"/>
                    </a:moveTo>
                    <a:lnTo>
                      <a:pt x="0" y="63"/>
                    </a:lnTo>
                    <a:lnTo>
                      <a:pt x="63" y="0"/>
                    </a:lnTo>
                    <a:lnTo>
                      <a:pt x="76" y="13"/>
                    </a:lnTo>
                    <a:lnTo>
                      <a:pt x="14" y="76"/>
                    </a:lnTo>
                    <a:close/>
                    <a:moveTo>
                      <a:pt x="10" y="63"/>
                    </a:moveTo>
                    <a:lnTo>
                      <a:pt x="14" y="66"/>
                    </a:lnTo>
                    <a:lnTo>
                      <a:pt x="66" y="13"/>
                    </a:lnTo>
                    <a:lnTo>
                      <a:pt x="63" y="10"/>
                    </a:lnTo>
                    <a:lnTo>
                      <a:pt x="10" y="6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5" name="Google Shape;355;p3"/>
              <p:cNvSpPr/>
              <p:nvPr/>
            </p:nvSpPr>
            <p:spPr>
              <a:xfrm>
                <a:off x="4906963" y="3719513"/>
                <a:ext cx="88900" cy="88900"/>
              </a:xfrm>
              <a:custGeom>
                <a:avLst/>
                <a:gdLst/>
                <a:ahLst/>
                <a:cxnLst/>
                <a:rect l="l" t="t" r="r" b="b"/>
                <a:pathLst>
                  <a:path w="56" h="56" extrusionOk="0">
                    <a:moveTo>
                      <a:pt x="46" y="56"/>
                    </a:moveTo>
                    <a:lnTo>
                      <a:pt x="0" y="10"/>
                    </a:lnTo>
                    <a:lnTo>
                      <a:pt x="10" y="0"/>
                    </a:lnTo>
                    <a:lnTo>
                      <a:pt x="56" y="50"/>
                    </a:lnTo>
                    <a:lnTo>
                      <a:pt x="46" y="5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6" name="Google Shape;356;p3"/>
              <p:cNvSpPr/>
              <p:nvPr/>
            </p:nvSpPr>
            <p:spPr>
              <a:xfrm>
                <a:off x="4897438" y="3714750"/>
                <a:ext cx="103187" cy="104775"/>
              </a:xfrm>
              <a:custGeom>
                <a:avLst/>
                <a:gdLst/>
                <a:ahLst/>
                <a:cxnLst/>
                <a:rect l="l" t="t" r="r" b="b"/>
                <a:pathLst>
                  <a:path w="65" h="66" extrusionOk="0">
                    <a:moveTo>
                      <a:pt x="52" y="66"/>
                    </a:moveTo>
                    <a:lnTo>
                      <a:pt x="0" y="13"/>
                    </a:lnTo>
                    <a:lnTo>
                      <a:pt x="16" y="0"/>
                    </a:lnTo>
                    <a:lnTo>
                      <a:pt x="65" y="53"/>
                    </a:lnTo>
                    <a:lnTo>
                      <a:pt x="52" y="66"/>
                    </a:lnTo>
                    <a:close/>
                    <a:moveTo>
                      <a:pt x="9" y="13"/>
                    </a:moveTo>
                    <a:lnTo>
                      <a:pt x="52" y="56"/>
                    </a:lnTo>
                    <a:lnTo>
                      <a:pt x="55" y="53"/>
                    </a:lnTo>
                    <a:lnTo>
                      <a:pt x="16" y="10"/>
                    </a:lnTo>
                    <a:lnTo>
                      <a:pt x="9"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7" name="Google Shape;357;p3"/>
              <p:cNvSpPr/>
              <p:nvPr/>
            </p:nvSpPr>
            <p:spPr>
              <a:xfrm>
                <a:off x="5027613" y="3719513"/>
                <a:ext cx="57150" cy="63500"/>
              </a:xfrm>
              <a:custGeom>
                <a:avLst/>
                <a:gdLst/>
                <a:ahLst/>
                <a:cxnLst/>
                <a:rect l="l" t="t" r="r" b="b"/>
                <a:pathLst>
                  <a:path w="36" h="40" extrusionOk="0">
                    <a:moveTo>
                      <a:pt x="26" y="40"/>
                    </a:moveTo>
                    <a:lnTo>
                      <a:pt x="0" y="10"/>
                    </a:lnTo>
                    <a:lnTo>
                      <a:pt x="6" y="0"/>
                    </a:lnTo>
                    <a:lnTo>
                      <a:pt x="36" y="30"/>
                    </a:lnTo>
                    <a:lnTo>
                      <a:pt x="26" y="4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8" name="Google Shape;358;p3"/>
              <p:cNvSpPr/>
              <p:nvPr/>
            </p:nvSpPr>
            <p:spPr>
              <a:xfrm>
                <a:off x="5016500" y="3714750"/>
                <a:ext cx="73025" cy="73025"/>
              </a:xfrm>
              <a:custGeom>
                <a:avLst/>
                <a:gdLst/>
                <a:ahLst/>
                <a:cxnLst/>
                <a:rect l="l" t="t" r="r" b="b"/>
                <a:pathLst>
                  <a:path w="46" h="46" extrusionOk="0">
                    <a:moveTo>
                      <a:pt x="33" y="46"/>
                    </a:moveTo>
                    <a:lnTo>
                      <a:pt x="0" y="13"/>
                    </a:lnTo>
                    <a:lnTo>
                      <a:pt x="13" y="0"/>
                    </a:lnTo>
                    <a:lnTo>
                      <a:pt x="46" y="33"/>
                    </a:lnTo>
                    <a:lnTo>
                      <a:pt x="33" y="46"/>
                    </a:lnTo>
                    <a:close/>
                    <a:moveTo>
                      <a:pt x="10" y="13"/>
                    </a:moveTo>
                    <a:lnTo>
                      <a:pt x="33" y="36"/>
                    </a:lnTo>
                    <a:lnTo>
                      <a:pt x="40" y="33"/>
                    </a:lnTo>
                    <a:lnTo>
                      <a:pt x="13" y="10"/>
                    </a:lnTo>
                    <a:lnTo>
                      <a:pt x="10" y="1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59" name="Google Shape;359;p3"/>
              <p:cNvSpPr/>
              <p:nvPr/>
            </p:nvSpPr>
            <p:spPr>
              <a:xfrm>
                <a:off x="5173663" y="3897313"/>
                <a:ext cx="150812" cy="147638"/>
              </a:xfrm>
              <a:custGeom>
                <a:avLst/>
                <a:gdLst/>
                <a:ahLst/>
                <a:cxnLst/>
                <a:rect l="l" t="t" r="r" b="b"/>
                <a:pathLst>
                  <a:path w="29" h="28" extrusionOk="0">
                    <a:moveTo>
                      <a:pt x="15" y="28"/>
                    </a:moveTo>
                    <a:cubicBezTo>
                      <a:pt x="7" y="28"/>
                      <a:pt x="0" y="22"/>
                      <a:pt x="0" y="14"/>
                    </a:cubicBezTo>
                    <a:cubicBezTo>
                      <a:pt x="0" y="6"/>
                      <a:pt x="7" y="0"/>
                      <a:pt x="15" y="0"/>
                    </a:cubicBezTo>
                    <a:cubicBezTo>
                      <a:pt x="22" y="0"/>
                      <a:pt x="29" y="6"/>
                      <a:pt x="29" y="14"/>
                    </a:cubicBezTo>
                    <a:cubicBezTo>
                      <a:pt x="29" y="22"/>
                      <a:pt x="22" y="28"/>
                      <a:pt x="15" y="28"/>
                    </a:cubicBezTo>
                    <a:close/>
                    <a:moveTo>
                      <a:pt x="15" y="4"/>
                    </a:moveTo>
                    <a:cubicBezTo>
                      <a:pt x="9" y="4"/>
                      <a:pt x="4" y="8"/>
                      <a:pt x="4" y="14"/>
                    </a:cubicBezTo>
                    <a:cubicBezTo>
                      <a:pt x="4" y="20"/>
                      <a:pt x="9" y="24"/>
                      <a:pt x="15" y="24"/>
                    </a:cubicBezTo>
                    <a:cubicBezTo>
                      <a:pt x="20" y="24"/>
                      <a:pt x="25" y="20"/>
                      <a:pt x="25" y="14"/>
                    </a:cubicBezTo>
                    <a:cubicBezTo>
                      <a:pt x="25" y="8"/>
                      <a:pt x="20" y="4"/>
                      <a:pt x="15" y="4"/>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0" name="Google Shape;360;p3"/>
              <p:cNvSpPr/>
              <p:nvPr/>
            </p:nvSpPr>
            <p:spPr>
              <a:xfrm>
                <a:off x="5167313" y="3892550"/>
                <a:ext cx="161925" cy="157163"/>
              </a:xfrm>
              <a:custGeom>
                <a:avLst/>
                <a:gdLst/>
                <a:ahLst/>
                <a:cxnLst/>
                <a:rect l="l" t="t" r="r" b="b"/>
                <a:pathLst>
                  <a:path w="31" h="30" extrusionOk="0">
                    <a:moveTo>
                      <a:pt x="16" y="30"/>
                    </a:moveTo>
                    <a:cubicBezTo>
                      <a:pt x="7" y="30"/>
                      <a:pt x="0" y="23"/>
                      <a:pt x="0" y="15"/>
                    </a:cubicBezTo>
                    <a:cubicBezTo>
                      <a:pt x="0" y="7"/>
                      <a:pt x="7" y="0"/>
                      <a:pt x="16" y="0"/>
                    </a:cubicBezTo>
                    <a:cubicBezTo>
                      <a:pt x="24" y="0"/>
                      <a:pt x="31" y="7"/>
                      <a:pt x="31" y="15"/>
                    </a:cubicBezTo>
                    <a:cubicBezTo>
                      <a:pt x="31" y="23"/>
                      <a:pt x="24" y="30"/>
                      <a:pt x="16" y="30"/>
                    </a:cubicBezTo>
                    <a:close/>
                    <a:moveTo>
                      <a:pt x="16" y="2"/>
                    </a:moveTo>
                    <a:cubicBezTo>
                      <a:pt x="8" y="2"/>
                      <a:pt x="2" y="8"/>
                      <a:pt x="2" y="15"/>
                    </a:cubicBezTo>
                    <a:cubicBezTo>
                      <a:pt x="2" y="22"/>
                      <a:pt x="8" y="28"/>
                      <a:pt x="16" y="28"/>
                    </a:cubicBezTo>
                    <a:cubicBezTo>
                      <a:pt x="23" y="28"/>
                      <a:pt x="29" y="22"/>
                      <a:pt x="29" y="15"/>
                    </a:cubicBezTo>
                    <a:cubicBezTo>
                      <a:pt x="29" y="8"/>
                      <a:pt x="23" y="2"/>
                      <a:pt x="16" y="2"/>
                    </a:cubicBezTo>
                    <a:close/>
                    <a:moveTo>
                      <a:pt x="16" y="26"/>
                    </a:moveTo>
                    <a:cubicBezTo>
                      <a:pt x="9" y="26"/>
                      <a:pt x="4" y="21"/>
                      <a:pt x="4" y="15"/>
                    </a:cubicBezTo>
                    <a:cubicBezTo>
                      <a:pt x="4" y="9"/>
                      <a:pt x="9" y="4"/>
                      <a:pt x="16" y="4"/>
                    </a:cubicBezTo>
                    <a:cubicBezTo>
                      <a:pt x="22" y="4"/>
                      <a:pt x="27" y="9"/>
                      <a:pt x="27" y="15"/>
                    </a:cubicBezTo>
                    <a:cubicBezTo>
                      <a:pt x="27" y="21"/>
                      <a:pt x="22" y="26"/>
                      <a:pt x="16" y="26"/>
                    </a:cubicBezTo>
                    <a:close/>
                    <a:moveTo>
                      <a:pt x="16" y="6"/>
                    </a:moveTo>
                    <a:cubicBezTo>
                      <a:pt x="11" y="6"/>
                      <a:pt x="6" y="10"/>
                      <a:pt x="6" y="15"/>
                    </a:cubicBezTo>
                    <a:cubicBezTo>
                      <a:pt x="6" y="20"/>
                      <a:pt x="11" y="24"/>
                      <a:pt x="16" y="24"/>
                    </a:cubicBezTo>
                    <a:cubicBezTo>
                      <a:pt x="21" y="24"/>
                      <a:pt x="25" y="20"/>
                      <a:pt x="25" y="15"/>
                    </a:cubicBezTo>
                    <a:cubicBezTo>
                      <a:pt x="25" y="10"/>
                      <a:pt x="21" y="6"/>
                      <a:pt x="16" y="6"/>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1" name="Google Shape;361;p3"/>
              <p:cNvSpPr/>
              <p:nvPr/>
            </p:nvSpPr>
            <p:spPr>
              <a:xfrm>
                <a:off x="5068888" y="3856038"/>
                <a:ext cx="125412" cy="120650"/>
              </a:xfrm>
              <a:custGeom>
                <a:avLst/>
                <a:gdLst/>
                <a:ahLst/>
                <a:cxnLst/>
                <a:rect l="l" t="t" r="r" b="b"/>
                <a:pathLst>
                  <a:path w="79" h="76" extrusionOk="0">
                    <a:moveTo>
                      <a:pt x="69" y="76"/>
                    </a:moveTo>
                    <a:lnTo>
                      <a:pt x="0" y="10"/>
                    </a:lnTo>
                    <a:lnTo>
                      <a:pt x="10" y="0"/>
                    </a:lnTo>
                    <a:lnTo>
                      <a:pt x="79" y="70"/>
                    </a:lnTo>
                    <a:lnTo>
                      <a:pt x="69" y="7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2" name="Google Shape;362;p3"/>
              <p:cNvSpPr/>
              <p:nvPr/>
            </p:nvSpPr>
            <p:spPr>
              <a:xfrm>
                <a:off x="5064125" y="3844925"/>
                <a:ext cx="134937" cy="142875"/>
              </a:xfrm>
              <a:custGeom>
                <a:avLst/>
                <a:gdLst/>
                <a:ahLst/>
                <a:cxnLst/>
                <a:rect l="l" t="t" r="r" b="b"/>
                <a:pathLst>
                  <a:path w="85" h="90" extrusionOk="0">
                    <a:moveTo>
                      <a:pt x="72" y="90"/>
                    </a:moveTo>
                    <a:lnTo>
                      <a:pt x="0" y="17"/>
                    </a:lnTo>
                    <a:lnTo>
                      <a:pt x="13" y="0"/>
                    </a:lnTo>
                    <a:lnTo>
                      <a:pt x="85" y="77"/>
                    </a:lnTo>
                    <a:lnTo>
                      <a:pt x="72" y="90"/>
                    </a:lnTo>
                    <a:close/>
                    <a:moveTo>
                      <a:pt x="10" y="17"/>
                    </a:moveTo>
                    <a:lnTo>
                      <a:pt x="72" y="80"/>
                    </a:lnTo>
                    <a:lnTo>
                      <a:pt x="75" y="77"/>
                    </a:lnTo>
                    <a:lnTo>
                      <a:pt x="13" y="10"/>
                    </a:lnTo>
                    <a:lnTo>
                      <a:pt x="10" y="17"/>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3" name="Google Shape;363;p3"/>
              <p:cNvSpPr/>
              <p:nvPr/>
            </p:nvSpPr>
            <p:spPr>
              <a:xfrm>
                <a:off x="5146675" y="3835400"/>
                <a:ext cx="84137" cy="84138"/>
              </a:xfrm>
              <a:custGeom>
                <a:avLst/>
                <a:gdLst/>
                <a:ahLst/>
                <a:cxnLst/>
                <a:rect l="l" t="t" r="r" b="b"/>
                <a:pathLst>
                  <a:path w="53" h="53" extrusionOk="0">
                    <a:moveTo>
                      <a:pt x="43" y="53"/>
                    </a:moveTo>
                    <a:lnTo>
                      <a:pt x="0" y="10"/>
                    </a:lnTo>
                    <a:lnTo>
                      <a:pt x="10" y="0"/>
                    </a:lnTo>
                    <a:lnTo>
                      <a:pt x="53" y="43"/>
                    </a:lnTo>
                    <a:lnTo>
                      <a:pt x="43" y="53"/>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4" name="Google Shape;364;p3"/>
              <p:cNvSpPr/>
              <p:nvPr/>
            </p:nvSpPr>
            <p:spPr>
              <a:xfrm>
                <a:off x="5141913" y="3829050"/>
                <a:ext cx="93662" cy="100013"/>
              </a:xfrm>
              <a:custGeom>
                <a:avLst/>
                <a:gdLst/>
                <a:ahLst/>
                <a:cxnLst/>
                <a:rect l="l" t="t" r="r" b="b"/>
                <a:pathLst>
                  <a:path w="59" h="63" extrusionOk="0">
                    <a:moveTo>
                      <a:pt x="46" y="63"/>
                    </a:moveTo>
                    <a:lnTo>
                      <a:pt x="0" y="14"/>
                    </a:lnTo>
                    <a:lnTo>
                      <a:pt x="13" y="0"/>
                    </a:lnTo>
                    <a:lnTo>
                      <a:pt x="59" y="47"/>
                    </a:lnTo>
                    <a:lnTo>
                      <a:pt x="46" y="63"/>
                    </a:lnTo>
                    <a:close/>
                    <a:moveTo>
                      <a:pt x="7" y="14"/>
                    </a:moveTo>
                    <a:lnTo>
                      <a:pt x="46" y="53"/>
                    </a:lnTo>
                    <a:lnTo>
                      <a:pt x="53" y="47"/>
                    </a:lnTo>
                    <a:lnTo>
                      <a:pt x="13" y="10"/>
                    </a:lnTo>
                    <a:lnTo>
                      <a:pt x="7" y="1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5" name="Google Shape;365;p3"/>
              <p:cNvSpPr/>
              <p:nvPr/>
            </p:nvSpPr>
            <p:spPr>
              <a:xfrm>
                <a:off x="5141913" y="3398838"/>
                <a:ext cx="157162" cy="111125"/>
              </a:xfrm>
              <a:custGeom>
                <a:avLst/>
                <a:gdLst/>
                <a:ahLst/>
                <a:cxnLst/>
                <a:rect l="l" t="t" r="r" b="b"/>
                <a:pathLst>
                  <a:path w="30" h="21" extrusionOk="0">
                    <a:moveTo>
                      <a:pt x="30" y="21"/>
                    </a:moveTo>
                    <a:cubicBezTo>
                      <a:pt x="26" y="21"/>
                      <a:pt x="26" y="21"/>
                      <a:pt x="26" y="21"/>
                    </a:cubicBezTo>
                    <a:cubicBezTo>
                      <a:pt x="26" y="16"/>
                      <a:pt x="26" y="16"/>
                      <a:pt x="26" y="16"/>
                    </a:cubicBezTo>
                    <a:cubicBezTo>
                      <a:pt x="19" y="15"/>
                      <a:pt x="15" y="10"/>
                      <a:pt x="14" y="4"/>
                    </a:cubicBezTo>
                    <a:cubicBezTo>
                      <a:pt x="0" y="4"/>
                      <a:pt x="0" y="4"/>
                      <a:pt x="0" y="4"/>
                    </a:cubicBezTo>
                    <a:cubicBezTo>
                      <a:pt x="0" y="0"/>
                      <a:pt x="0" y="0"/>
                      <a:pt x="0" y="0"/>
                    </a:cubicBezTo>
                    <a:cubicBezTo>
                      <a:pt x="18" y="0"/>
                      <a:pt x="18" y="0"/>
                      <a:pt x="18" y="0"/>
                    </a:cubicBezTo>
                    <a:cubicBezTo>
                      <a:pt x="18" y="2"/>
                      <a:pt x="18" y="2"/>
                      <a:pt x="18" y="2"/>
                    </a:cubicBezTo>
                    <a:cubicBezTo>
                      <a:pt x="18" y="7"/>
                      <a:pt x="22" y="12"/>
                      <a:pt x="28" y="12"/>
                    </a:cubicBezTo>
                    <a:cubicBezTo>
                      <a:pt x="30" y="12"/>
                      <a:pt x="30" y="12"/>
                      <a:pt x="30" y="12"/>
                    </a:cubicBezTo>
                    <a:lnTo>
                      <a:pt x="30" y="2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6" name="Google Shape;366;p3"/>
              <p:cNvSpPr/>
              <p:nvPr/>
            </p:nvSpPr>
            <p:spPr>
              <a:xfrm>
                <a:off x="5137150" y="3394075"/>
                <a:ext cx="166687" cy="120650"/>
              </a:xfrm>
              <a:custGeom>
                <a:avLst/>
                <a:gdLst/>
                <a:ahLst/>
                <a:cxnLst/>
                <a:rect l="l" t="t" r="r" b="b"/>
                <a:pathLst>
                  <a:path w="32" h="23" extrusionOk="0">
                    <a:moveTo>
                      <a:pt x="32" y="23"/>
                    </a:moveTo>
                    <a:cubicBezTo>
                      <a:pt x="26" y="23"/>
                      <a:pt x="26" y="23"/>
                      <a:pt x="26" y="23"/>
                    </a:cubicBezTo>
                    <a:cubicBezTo>
                      <a:pt x="26" y="18"/>
                      <a:pt x="26" y="18"/>
                      <a:pt x="26" y="18"/>
                    </a:cubicBezTo>
                    <a:cubicBezTo>
                      <a:pt x="20" y="17"/>
                      <a:pt x="15" y="12"/>
                      <a:pt x="14" y="6"/>
                    </a:cubicBezTo>
                    <a:cubicBezTo>
                      <a:pt x="0" y="6"/>
                      <a:pt x="0" y="6"/>
                      <a:pt x="0" y="6"/>
                    </a:cubicBezTo>
                    <a:cubicBezTo>
                      <a:pt x="0" y="0"/>
                      <a:pt x="0" y="0"/>
                      <a:pt x="0" y="0"/>
                    </a:cubicBezTo>
                    <a:cubicBezTo>
                      <a:pt x="20" y="0"/>
                      <a:pt x="20" y="0"/>
                      <a:pt x="20" y="0"/>
                    </a:cubicBezTo>
                    <a:cubicBezTo>
                      <a:pt x="20" y="3"/>
                      <a:pt x="20" y="3"/>
                      <a:pt x="20" y="3"/>
                    </a:cubicBezTo>
                    <a:cubicBezTo>
                      <a:pt x="20" y="8"/>
                      <a:pt x="24" y="12"/>
                      <a:pt x="29" y="12"/>
                    </a:cubicBezTo>
                    <a:cubicBezTo>
                      <a:pt x="32" y="12"/>
                      <a:pt x="32" y="12"/>
                      <a:pt x="32" y="12"/>
                    </a:cubicBezTo>
                    <a:lnTo>
                      <a:pt x="32" y="23"/>
                    </a:lnTo>
                    <a:close/>
                    <a:moveTo>
                      <a:pt x="28" y="21"/>
                    </a:moveTo>
                    <a:cubicBezTo>
                      <a:pt x="30" y="21"/>
                      <a:pt x="30" y="21"/>
                      <a:pt x="30" y="21"/>
                    </a:cubicBezTo>
                    <a:cubicBezTo>
                      <a:pt x="30" y="14"/>
                      <a:pt x="30" y="14"/>
                      <a:pt x="30" y="14"/>
                    </a:cubicBezTo>
                    <a:cubicBezTo>
                      <a:pt x="29" y="14"/>
                      <a:pt x="29" y="14"/>
                      <a:pt x="29" y="14"/>
                    </a:cubicBezTo>
                    <a:cubicBezTo>
                      <a:pt x="23" y="14"/>
                      <a:pt x="18" y="9"/>
                      <a:pt x="18" y="3"/>
                    </a:cubicBezTo>
                    <a:cubicBezTo>
                      <a:pt x="18" y="2"/>
                      <a:pt x="18" y="2"/>
                      <a:pt x="18" y="2"/>
                    </a:cubicBezTo>
                    <a:cubicBezTo>
                      <a:pt x="2" y="2"/>
                      <a:pt x="2" y="2"/>
                      <a:pt x="2" y="2"/>
                    </a:cubicBezTo>
                    <a:cubicBezTo>
                      <a:pt x="2" y="4"/>
                      <a:pt x="2" y="4"/>
                      <a:pt x="2" y="4"/>
                    </a:cubicBezTo>
                    <a:cubicBezTo>
                      <a:pt x="16" y="4"/>
                      <a:pt x="16" y="4"/>
                      <a:pt x="16" y="4"/>
                    </a:cubicBezTo>
                    <a:cubicBezTo>
                      <a:pt x="16" y="5"/>
                      <a:pt x="16" y="5"/>
                      <a:pt x="16" y="5"/>
                    </a:cubicBezTo>
                    <a:cubicBezTo>
                      <a:pt x="16" y="10"/>
                      <a:pt x="21" y="15"/>
                      <a:pt x="27" y="16"/>
                    </a:cubicBezTo>
                    <a:cubicBezTo>
                      <a:pt x="28" y="16"/>
                      <a:pt x="28" y="16"/>
                      <a:pt x="28" y="16"/>
                    </a:cubicBezTo>
                    <a:lnTo>
                      <a:pt x="28" y="2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7" name="Google Shape;367;p3"/>
              <p:cNvSpPr/>
              <p:nvPr/>
            </p:nvSpPr>
            <p:spPr>
              <a:xfrm>
                <a:off x="4625975" y="3398838"/>
                <a:ext cx="442912" cy="263525"/>
              </a:xfrm>
              <a:custGeom>
                <a:avLst/>
                <a:gdLst/>
                <a:ahLst/>
                <a:cxnLst/>
                <a:rect l="l" t="t" r="r" b="b"/>
                <a:pathLst>
                  <a:path w="85" h="50" extrusionOk="0">
                    <a:moveTo>
                      <a:pt x="85" y="50"/>
                    </a:moveTo>
                    <a:cubicBezTo>
                      <a:pt x="12" y="50"/>
                      <a:pt x="12" y="50"/>
                      <a:pt x="12" y="50"/>
                    </a:cubicBezTo>
                    <a:cubicBezTo>
                      <a:pt x="12" y="48"/>
                      <a:pt x="12" y="48"/>
                      <a:pt x="12" y="48"/>
                    </a:cubicBezTo>
                    <a:cubicBezTo>
                      <a:pt x="12" y="43"/>
                      <a:pt x="8" y="38"/>
                      <a:pt x="2" y="38"/>
                    </a:cubicBezTo>
                    <a:cubicBezTo>
                      <a:pt x="0" y="38"/>
                      <a:pt x="0" y="38"/>
                      <a:pt x="0" y="38"/>
                    </a:cubicBezTo>
                    <a:cubicBezTo>
                      <a:pt x="0" y="12"/>
                      <a:pt x="0" y="12"/>
                      <a:pt x="0" y="12"/>
                    </a:cubicBezTo>
                    <a:cubicBezTo>
                      <a:pt x="2" y="12"/>
                      <a:pt x="2" y="12"/>
                      <a:pt x="2" y="12"/>
                    </a:cubicBezTo>
                    <a:cubicBezTo>
                      <a:pt x="8" y="12"/>
                      <a:pt x="12" y="7"/>
                      <a:pt x="12" y="2"/>
                    </a:cubicBezTo>
                    <a:cubicBezTo>
                      <a:pt x="12" y="0"/>
                      <a:pt x="12" y="0"/>
                      <a:pt x="12" y="0"/>
                    </a:cubicBezTo>
                    <a:cubicBezTo>
                      <a:pt x="85" y="0"/>
                      <a:pt x="85" y="0"/>
                      <a:pt x="85" y="0"/>
                    </a:cubicBezTo>
                    <a:cubicBezTo>
                      <a:pt x="85" y="4"/>
                      <a:pt x="85" y="4"/>
                      <a:pt x="85" y="4"/>
                    </a:cubicBezTo>
                    <a:cubicBezTo>
                      <a:pt x="16" y="4"/>
                      <a:pt x="16" y="4"/>
                      <a:pt x="16" y="4"/>
                    </a:cubicBezTo>
                    <a:cubicBezTo>
                      <a:pt x="15" y="10"/>
                      <a:pt x="10" y="15"/>
                      <a:pt x="4" y="16"/>
                    </a:cubicBezTo>
                    <a:cubicBezTo>
                      <a:pt x="4" y="34"/>
                      <a:pt x="4" y="34"/>
                      <a:pt x="4" y="34"/>
                    </a:cubicBezTo>
                    <a:cubicBezTo>
                      <a:pt x="10" y="35"/>
                      <a:pt x="15" y="40"/>
                      <a:pt x="16" y="46"/>
                    </a:cubicBezTo>
                    <a:cubicBezTo>
                      <a:pt x="85" y="46"/>
                      <a:pt x="85" y="46"/>
                      <a:pt x="85" y="46"/>
                    </a:cubicBezTo>
                    <a:lnTo>
                      <a:pt x="85" y="5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8" name="Google Shape;368;p3"/>
              <p:cNvSpPr/>
              <p:nvPr/>
            </p:nvSpPr>
            <p:spPr>
              <a:xfrm>
                <a:off x="4619625" y="3394075"/>
                <a:ext cx="454025" cy="273050"/>
              </a:xfrm>
              <a:custGeom>
                <a:avLst/>
                <a:gdLst/>
                <a:ahLst/>
                <a:cxnLst/>
                <a:rect l="l" t="t" r="r" b="b"/>
                <a:pathLst>
                  <a:path w="87" h="52" extrusionOk="0">
                    <a:moveTo>
                      <a:pt x="87" y="52"/>
                    </a:moveTo>
                    <a:cubicBezTo>
                      <a:pt x="12" y="52"/>
                      <a:pt x="12" y="52"/>
                      <a:pt x="12" y="52"/>
                    </a:cubicBezTo>
                    <a:cubicBezTo>
                      <a:pt x="12" y="49"/>
                      <a:pt x="12" y="49"/>
                      <a:pt x="12" y="49"/>
                    </a:cubicBezTo>
                    <a:cubicBezTo>
                      <a:pt x="12" y="44"/>
                      <a:pt x="8" y="40"/>
                      <a:pt x="3" y="40"/>
                    </a:cubicBezTo>
                    <a:cubicBezTo>
                      <a:pt x="0" y="40"/>
                      <a:pt x="0" y="40"/>
                      <a:pt x="0" y="40"/>
                    </a:cubicBezTo>
                    <a:cubicBezTo>
                      <a:pt x="0" y="12"/>
                      <a:pt x="0" y="12"/>
                      <a:pt x="0" y="12"/>
                    </a:cubicBezTo>
                    <a:cubicBezTo>
                      <a:pt x="3" y="12"/>
                      <a:pt x="3" y="12"/>
                      <a:pt x="3" y="12"/>
                    </a:cubicBezTo>
                    <a:cubicBezTo>
                      <a:pt x="8" y="12"/>
                      <a:pt x="12" y="8"/>
                      <a:pt x="12" y="3"/>
                    </a:cubicBezTo>
                    <a:cubicBezTo>
                      <a:pt x="12" y="0"/>
                      <a:pt x="12" y="0"/>
                      <a:pt x="12" y="0"/>
                    </a:cubicBezTo>
                    <a:cubicBezTo>
                      <a:pt x="87" y="0"/>
                      <a:pt x="87" y="0"/>
                      <a:pt x="87" y="0"/>
                    </a:cubicBezTo>
                    <a:cubicBezTo>
                      <a:pt x="87" y="6"/>
                      <a:pt x="87" y="6"/>
                      <a:pt x="87" y="6"/>
                    </a:cubicBezTo>
                    <a:cubicBezTo>
                      <a:pt x="18" y="6"/>
                      <a:pt x="18" y="6"/>
                      <a:pt x="18" y="6"/>
                    </a:cubicBezTo>
                    <a:cubicBezTo>
                      <a:pt x="17" y="12"/>
                      <a:pt x="12" y="17"/>
                      <a:pt x="6" y="18"/>
                    </a:cubicBezTo>
                    <a:cubicBezTo>
                      <a:pt x="6" y="34"/>
                      <a:pt x="6" y="34"/>
                      <a:pt x="6" y="34"/>
                    </a:cubicBezTo>
                    <a:cubicBezTo>
                      <a:pt x="12" y="35"/>
                      <a:pt x="17" y="40"/>
                      <a:pt x="18" y="46"/>
                    </a:cubicBezTo>
                    <a:cubicBezTo>
                      <a:pt x="87" y="46"/>
                      <a:pt x="87" y="46"/>
                      <a:pt x="87" y="46"/>
                    </a:cubicBezTo>
                    <a:lnTo>
                      <a:pt x="87" y="52"/>
                    </a:lnTo>
                    <a:close/>
                    <a:moveTo>
                      <a:pt x="14" y="50"/>
                    </a:moveTo>
                    <a:cubicBezTo>
                      <a:pt x="85" y="50"/>
                      <a:pt x="85" y="50"/>
                      <a:pt x="85" y="50"/>
                    </a:cubicBezTo>
                    <a:cubicBezTo>
                      <a:pt x="85" y="48"/>
                      <a:pt x="85" y="48"/>
                      <a:pt x="85" y="48"/>
                    </a:cubicBezTo>
                    <a:cubicBezTo>
                      <a:pt x="16" y="48"/>
                      <a:pt x="16" y="48"/>
                      <a:pt x="16" y="48"/>
                    </a:cubicBezTo>
                    <a:cubicBezTo>
                      <a:pt x="16" y="47"/>
                      <a:pt x="16" y="47"/>
                      <a:pt x="16" y="47"/>
                    </a:cubicBezTo>
                    <a:cubicBezTo>
                      <a:pt x="15" y="42"/>
                      <a:pt x="11" y="37"/>
                      <a:pt x="5" y="36"/>
                    </a:cubicBezTo>
                    <a:cubicBezTo>
                      <a:pt x="4" y="36"/>
                      <a:pt x="4" y="36"/>
                      <a:pt x="4" y="36"/>
                    </a:cubicBezTo>
                    <a:cubicBezTo>
                      <a:pt x="4" y="16"/>
                      <a:pt x="4" y="16"/>
                      <a:pt x="4" y="16"/>
                    </a:cubicBezTo>
                    <a:cubicBezTo>
                      <a:pt x="5" y="16"/>
                      <a:pt x="5" y="16"/>
                      <a:pt x="5" y="16"/>
                    </a:cubicBezTo>
                    <a:cubicBezTo>
                      <a:pt x="11" y="15"/>
                      <a:pt x="15" y="10"/>
                      <a:pt x="16" y="5"/>
                    </a:cubicBezTo>
                    <a:cubicBezTo>
                      <a:pt x="16" y="4"/>
                      <a:pt x="16" y="4"/>
                      <a:pt x="16" y="4"/>
                    </a:cubicBezTo>
                    <a:cubicBezTo>
                      <a:pt x="85" y="4"/>
                      <a:pt x="85" y="4"/>
                      <a:pt x="85" y="4"/>
                    </a:cubicBezTo>
                    <a:cubicBezTo>
                      <a:pt x="85" y="2"/>
                      <a:pt x="85" y="2"/>
                      <a:pt x="85" y="2"/>
                    </a:cubicBezTo>
                    <a:cubicBezTo>
                      <a:pt x="14" y="2"/>
                      <a:pt x="14" y="2"/>
                      <a:pt x="14" y="2"/>
                    </a:cubicBezTo>
                    <a:cubicBezTo>
                      <a:pt x="14" y="3"/>
                      <a:pt x="14" y="3"/>
                      <a:pt x="14" y="3"/>
                    </a:cubicBezTo>
                    <a:cubicBezTo>
                      <a:pt x="14" y="9"/>
                      <a:pt x="9" y="14"/>
                      <a:pt x="3" y="14"/>
                    </a:cubicBezTo>
                    <a:cubicBezTo>
                      <a:pt x="2" y="14"/>
                      <a:pt x="2" y="14"/>
                      <a:pt x="2" y="14"/>
                    </a:cubicBezTo>
                    <a:cubicBezTo>
                      <a:pt x="2" y="38"/>
                      <a:pt x="2" y="38"/>
                      <a:pt x="2" y="38"/>
                    </a:cubicBezTo>
                    <a:cubicBezTo>
                      <a:pt x="3" y="38"/>
                      <a:pt x="3" y="38"/>
                      <a:pt x="3" y="38"/>
                    </a:cubicBezTo>
                    <a:cubicBezTo>
                      <a:pt x="9" y="38"/>
                      <a:pt x="14" y="43"/>
                      <a:pt x="14" y="49"/>
                    </a:cubicBezTo>
                    <a:lnTo>
                      <a:pt x="14" y="5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69" name="Google Shape;369;p3"/>
              <p:cNvSpPr/>
              <p:nvPr/>
            </p:nvSpPr>
            <p:spPr>
              <a:xfrm>
                <a:off x="5094288" y="3251200"/>
                <a:ext cx="22225" cy="411163"/>
              </a:xfrm>
              <a:custGeom>
                <a:avLst/>
                <a:gdLst/>
                <a:ahLst/>
                <a:cxnLst/>
                <a:rect l="l" t="t" r="r" b="b"/>
                <a:pathLst>
                  <a:path w="14" h="259" extrusionOk="0">
                    <a:moveTo>
                      <a:pt x="14" y="259"/>
                    </a:moveTo>
                    <a:lnTo>
                      <a:pt x="0" y="259"/>
                    </a:lnTo>
                    <a:lnTo>
                      <a:pt x="0" y="229"/>
                    </a:lnTo>
                    <a:lnTo>
                      <a:pt x="14" y="229"/>
                    </a:lnTo>
                    <a:lnTo>
                      <a:pt x="14" y="259"/>
                    </a:lnTo>
                    <a:close/>
                    <a:moveTo>
                      <a:pt x="14" y="202"/>
                    </a:moveTo>
                    <a:lnTo>
                      <a:pt x="0" y="202"/>
                    </a:lnTo>
                    <a:lnTo>
                      <a:pt x="0" y="172"/>
                    </a:lnTo>
                    <a:lnTo>
                      <a:pt x="14" y="172"/>
                    </a:lnTo>
                    <a:lnTo>
                      <a:pt x="14" y="202"/>
                    </a:lnTo>
                    <a:close/>
                    <a:moveTo>
                      <a:pt x="14" y="146"/>
                    </a:moveTo>
                    <a:lnTo>
                      <a:pt x="0" y="146"/>
                    </a:lnTo>
                    <a:lnTo>
                      <a:pt x="0" y="113"/>
                    </a:lnTo>
                    <a:lnTo>
                      <a:pt x="14" y="113"/>
                    </a:lnTo>
                    <a:lnTo>
                      <a:pt x="14" y="146"/>
                    </a:lnTo>
                    <a:close/>
                    <a:moveTo>
                      <a:pt x="14" y="86"/>
                    </a:moveTo>
                    <a:lnTo>
                      <a:pt x="0" y="86"/>
                    </a:lnTo>
                    <a:lnTo>
                      <a:pt x="0" y="57"/>
                    </a:lnTo>
                    <a:lnTo>
                      <a:pt x="14" y="57"/>
                    </a:lnTo>
                    <a:lnTo>
                      <a:pt x="14" y="86"/>
                    </a:lnTo>
                    <a:close/>
                    <a:moveTo>
                      <a:pt x="14" y="30"/>
                    </a:moveTo>
                    <a:lnTo>
                      <a:pt x="0" y="30"/>
                    </a:lnTo>
                    <a:lnTo>
                      <a:pt x="0" y="0"/>
                    </a:lnTo>
                    <a:lnTo>
                      <a:pt x="14" y="0"/>
                    </a:lnTo>
                    <a:lnTo>
                      <a:pt x="14" y="3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70" name="Google Shape;370;p3"/>
              <p:cNvSpPr/>
              <p:nvPr/>
            </p:nvSpPr>
            <p:spPr>
              <a:xfrm>
                <a:off x="5089525" y="3246438"/>
                <a:ext cx="31750" cy="420688"/>
              </a:xfrm>
              <a:custGeom>
                <a:avLst/>
                <a:gdLst/>
                <a:ahLst/>
                <a:cxnLst/>
                <a:rect l="l" t="t" r="r" b="b"/>
                <a:pathLst>
                  <a:path w="20" h="265" extrusionOk="0">
                    <a:moveTo>
                      <a:pt x="20" y="265"/>
                    </a:moveTo>
                    <a:lnTo>
                      <a:pt x="0" y="265"/>
                    </a:lnTo>
                    <a:lnTo>
                      <a:pt x="0" y="228"/>
                    </a:lnTo>
                    <a:lnTo>
                      <a:pt x="20" y="228"/>
                    </a:lnTo>
                    <a:lnTo>
                      <a:pt x="20" y="265"/>
                    </a:lnTo>
                    <a:close/>
                    <a:moveTo>
                      <a:pt x="7" y="258"/>
                    </a:moveTo>
                    <a:lnTo>
                      <a:pt x="13" y="258"/>
                    </a:lnTo>
                    <a:lnTo>
                      <a:pt x="13" y="235"/>
                    </a:lnTo>
                    <a:lnTo>
                      <a:pt x="7" y="235"/>
                    </a:lnTo>
                    <a:lnTo>
                      <a:pt x="7" y="258"/>
                    </a:lnTo>
                    <a:close/>
                    <a:moveTo>
                      <a:pt x="20" y="209"/>
                    </a:moveTo>
                    <a:lnTo>
                      <a:pt x="0" y="209"/>
                    </a:lnTo>
                    <a:lnTo>
                      <a:pt x="0" y="172"/>
                    </a:lnTo>
                    <a:lnTo>
                      <a:pt x="20" y="172"/>
                    </a:lnTo>
                    <a:lnTo>
                      <a:pt x="20" y="209"/>
                    </a:lnTo>
                    <a:close/>
                    <a:moveTo>
                      <a:pt x="7" y="202"/>
                    </a:moveTo>
                    <a:lnTo>
                      <a:pt x="13" y="202"/>
                    </a:lnTo>
                    <a:lnTo>
                      <a:pt x="13" y="179"/>
                    </a:lnTo>
                    <a:lnTo>
                      <a:pt x="7" y="179"/>
                    </a:lnTo>
                    <a:lnTo>
                      <a:pt x="7" y="202"/>
                    </a:lnTo>
                    <a:close/>
                    <a:moveTo>
                      <a:pt x="20" y="152"/>
                    </a:moveTo>
                    <a:lnTo>
                      <a:pt x="0" y="152"/>
                    </a:lnTo>
                    <a:lnTo>
                      <a:pt x="0" y="113"/>
                    </a:lnTo>
                    <a:lnTo>
                      <a:pt x="20" y="113"/>
                    </a:lnTo>
                    <a:lnTo>
                      <a:pt x="20" y="152"/>
                    </a:lnTo>
                    <a:close/>
                    <a:moveTo>
                      <a:pt x="7" y="146"/>
                    </a:moveTo>
                    <a:lnTo>
                      <a:pt x="13" y="146"/>
                    </a:lnTo>
                    <a:lnTo>
                      <a:pt x="13" y="119"/>
                    </a:lnTo>
                    <a:lnTo>
                      <a:pt x="7" y="119"/>
                    </a:lnTo>
                    <a:lnTo>
                      <a:pt x="7" y="146"/>
                    </a:lnTo>
                    <a:close/>
                    <a:moveTo>
                      <a:pt x="20" y="93"/>
                    </a:moveTo>
                    <a:lnTo>
                      <a:pt x="0" y="93"/>
                    </a:lnTo>
                    <a:lnTo>
                      <a:pt x="0" y="56"/>
                    </a:lnTo>
                    <a:lnTo>
                      <a:pt x="20" y="56"/>
                    </a:lnTo>
                    <a:lnTo>
                      <a:pt x="20" y="93"/>
                    </a:lnTo>
                    <a:close/>
                    <a:moveTo>
                      <a:pt x="7" y="86"/>
                    </a:moveTo>
                    <a:lnTo>
                      <a:pt x="13" y="86"/>
                    </a:lnTo>
                    <a:lnTo>
                      <a:pt x="13" y="63"/>
                    </a:lnTo>
                    <a:lnTo>
                      <a:pt x="7" y="63"/>
                    </a:lnTo>
                    <a:lnTo>
                      <a:pt x="7" y="86"/>
                    </a:lnTo>
                    <a:close/>
                    <a:moveTo>
                      <a:pt x="20" y="36"/>
                    </a:moveTo>
                    <a:lnTo>
                      <a:pt x="0" y="36"/>
                    </a:lnTo>
                    <a:lnTo>
                      <a:pt x="0" y="0"/>
                    </a:lnTo>
                    <a:lnTo>
                      <a:pt x="20" y="0"/>
                    </a:lnTo>
                    <a:lnTo>
                      <a:pt x="20" y="36"/>
                    </a:lnTo>
                    <a:close/>
                    <a:moveTo>
                      <a:pt x="7" y="30"/>
                    </a:moveTo>
                    <a:lnTo>
                      <a:pt x="13" y="30"/>
                    </a:lnTo>
                    <a:lnTo>
                      <a:pt x="13" y="7"/>
                    </a:lnTo>
                    <a:lnTo>
                      <a:pt x="7" y="7"/>
                    </a:lnTo>
                    <a:lnTo>
                      <a:pt x="7" y="3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cxnSp>
          <p:nvCxnSpPr>
            <p:cNvPr id="371" name="Google Shape;371;p3"/>
            <p:cNvCxnSpPr/>
            <p:nvPr/>
          </p:nvCxnSpPr>
          <p:spPr>
            <a:xfrm>
              <a:off x="295237" y="1518062"/>
              <a:ext cx="1303728" cy="0"/>
            </a:xfrm>
            <a:prstGeom prst="straightConnector1">
              <a:avLst/>
            </a:prstGeom>
            <a:noFill/>
            <a:ln w="9525" cap="flat" cmpd="sng">
              <a:solidFill>
                <a:schemeClr val="dk2"/>
              </a:solidFill>
              <a:prstDash val="solid"/>
              <a:round/>
              <a:headEnd type="none" w="sm" len="sm"/>
              <a:tailEnd type="none" w="sm" len="sm"/>
            </a:ln>
          </p:spPr>
        </p:cxnSp>
      </p:grpSp>
      <p:grpSp>
        <p:nvGrpSpPr>
          <p:cNvPr id="372" name="Google Shape;372;p3"/>
          <p:cNvGrpSpPr/>
          <p:nvPr/>
        </p:nvGrpSpPr>
        <p:grpSpPr>
          <a:xfrm>
            <a:off x="7188738" y="3067025"/>
            <a:ext cx="1669500" cy="1700100"/>
            <a:chOff x="2364613" y="714525"/>
            <a:chExt cx="1669500" cy="1700100"/>
          </a:xfrm>
        </p:grpSpPr>
        <p:sp>
          <p:nvSpPr>
            <p:cNvPr id="373" name="Google Shape;373;p3"/>
            <p:cNvSpPr/>
            <p:nvPr/>
          </p:nvSpPr>
          <p:spPr>
            <a:xfrm>
              <a:off x="2364613" y="714525"/>
              <a:ext cx="1669500" cy="17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Faster</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Project </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Delivery</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Up to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shortened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project timeline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ibre Franklin"/>
                <a:ea typeface="Libre Franklin"/>
                <a:cs typeface="Libre Franklin"/>
                <a:sym typeface="Libre Franklin"/>
              </a:endParaRPr>
            </a:p>
          </p:txBody>
        </p:sp>
        <p:sp>
          <p:nvSpPr>
            <p:cNvPr id="374" name="Google Shape;374;p3"/>
            <p:cNvSpPr txBox="1"/>
            <p:nvPr/>
          </p:nvSpPr>
          <p:spPr>
            <a:xfrm>
              <a:off x="2857502" y="1490150"/>
              <a:ext cx="6645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Libre Franklin Medium"/>
                  <a:ea typeface="Libre Franklin Medium"/>
                  <a:cs typeface="Libre Franklin Medium"/>
                  <a:sym typeface="Libre Franklin Medium"/>
                </a:rPr>
                <a:t>7%</a:t>
              </a:r>
              <a:endParaRPr sz="2000" b="1" i="0" u="none" strike="noStrike" cap="none">
                <a:solidFill>
                  <a:srgbClr val="000000"/>
                </a:solidFill>
                <a:latin typeface="Libre Franklin Medium"/>
                <a:ea typeface="Libre Franklin Medium"/>
                <a:cs typeface="Libre Franklin Medium"/>
                <a:sym typeface="Libre Franklin Medium"/>
              </a:endParaRPr>
            </a:p>
          </p:txBody>
        </p:sp>
        <p:cxnSp>
          <p:nvCxnSpPr>
            <p:cNvPr id="375" name="Google Shape;375;p3"/>
            <p:cNvCxnSpPr/>
            <p:nvPr/>
          </p:nvCxnSpPr>
          <p:spPr>
            <a:xfrm>
              <a:off x="2461649" y="1543387"/>
              <a:ext cx="1303800" cy="0"/>
            </a:xfrm>
            <a:prstGeom prst="straightConnector1">
              <a:avLst/>
            </a:prstGeom>
            <a:noFill/>
            <a:ln w="9525" cap="flat" cmpd="sng">
              <a:solidFill>
                <a:schemeClr val="dk2"/>
              </a:solidFill>
              <a:prstDash val="solid"/>
              <a:round/>
              <a:headEnd type="none" w="sm" len="sm"/>
              <a:tailEnd type="none" w="sm" len="sm"/>
            </a:ln>
          </p:spPr>
        </p:cxnSp>
        <p:grpSp>
          <p:nvGrpSpPr>
            <p:cNvPr id="376" name="Google Shape;376;p3"/>
            <p:cNvGrpSpPr/>
            <p:nvPr/>
          </p:nvGrpSpPr>
          <p:grpSpPr>
            <a:xfrm>
              <a:off x="3260320" y="859072"/>
              <a:ext cx="590896" cy="554884"/>
              <a:chOff x="2913036" y="5315699"/>
              <a:chExt cx="375625" cy="384162"/>
            </a:xfrm>
          </p:grpSpPr>
          <p:sp>
            <p:nvSpPr>
              <p:cNvPr id="377" name="Google Shape;377;p3"/>
              <p:cNvSpPr/>
              <p:nvPr/>
            </p:nvSpPr>
            <p:spPr>
              <a:xfrm>
                <a:off x="2913036" y="5315699"/>
                <a:ext cx="375624" cy="384162"/>
              </a:xfrm>
              <a:custGeom>
                <a:avLst/>
                <a:gdLst/>
                <a:ahLst/>
                <a:cxnLst/>
                <a:rect l="l" t="t" r="r" b="b"/>
                <a:pathLst>
                  <a:path w="108" h="110" extrusionOk="0">
                    <a:moveTo>
                      <a:pt x="102" y="56"/>
                    </a:moveTo>
                    <a:cubicBezTo>
                      <a:pt x="102" y="62"/>
                      <a:pt x="101" y="68"/>
                      <a:pt x="99" y="74"/>
                    </a:cubicBezTo>
                    <a:cubicBezTo>
                      <a:pt x="97" y="80"/>
                      <a:pt x="93" y="85"/>
                      <a:pt x="88" y="90"/>
                    </a:cubicBezTo>
                    <a:cubicBezTo>
                      <a:pt x="84" y="94"/>
                      <a:pt x="78" y="98"/>
                      <a:pt x="72" y="100"/>
                    </a:cubicBezTo>
                    <a:cubicBezTo>
                      <a:pt x="61" y="105"/>
                      <a:pt x="48" y="105"/>
                      <a:pt x="36" y="100"/>
                    </a:cubicBezTo>
                    <a:cubicBezTo>
                      <a:pt x="30" y="98"/>
                      <a:pt x="25" y="94"/>
                      <a:pt x="20" y="90"/>
                    </a:cubicBezTo>
                    <a:cubicBezTo>
                      <a:pt x="16" y="85"/>
                      <a:pt x="12" y="80"/>
                      <a:pt x="10" y="74"/>
                    </a:cubicBezTo>
                    <a:cubicBezTo>
                      <a:pt x="7" y="68"/>
                      <a:pt x="6" y="62"/>
                      <a:pt x="6" y="56"/>
                    </a:cubicBezTo>
                    <a:cubicBezTo>
                      <a:pt x="6" y="49"/>
                      <a:pt x="7" y="43"/>
                      <a:pt x="10" y="38"/>
                    </a:cubicBezTo>
                    <a:cubicBezTo>
                      <a:pt x="12" y="32"/>
                      <a:pt x="16" y="26"/>
                      <a:pt x="20" y="22"/>
                    </a:cubicBezTo>
                    <a:cubicBezTo>
                      <a:pt x="25" y="17"/>
                      <a:pt x="30" y="13"/>
                      <a:pt x="36" y="11"/>
                    </a:cubicBezTo>
                    <a:cubicBezTo>
                      <a:pt x="48" y="6"/>
                      <a:pt x="61" y="6"/>
                      <a:pt x="72" y="11"/>
                    </a:cubicBezTo>
                    <a:cubicBezTo>
                      <a:pt x="78" y="13"/>
                      <a:pt x="84" y="17"/>
                      <a:pt x="88" y="22"/>
                    </a:cubicBezTo>
                    <a:cubicBezTo>
                      <a:pt x="93" y="17"/>
                      <a:pt x="93" y="17"/>
                      <a:pt x="93" y="17"/>
                    </a:cubicBezTo>
                    <a:cubicBezTo>
                      <a:pt x="87" y="12"/>
                      <a:pt x="81" y="8"/>
                      <a:pt x="75" y="5"/>
                    </a:cubicBezTo>
                    <a:cubicBezTo>
                      <a:pt x="62" y="0"/>
                      <a:pt x="47" y="0"/>
                      <a:pt x="34" y="5"/>
                    </a:cubicBezTo>
                    <a:cubicBezTo>
                      <a:pt x="27" y="8"/>
                      <a:pt x="21" y="12"/>
                      <a:pt x="16" y="17"/>
                    </a:cubicBezTo>
                    <a:cubicBezTo>
                      <a:pt x="11" y="23"/>
                      <a:pt x="7" y="29"/>
                      <a:pt x="4" y="35"/>
                    </a:cubicBezTo>
                    <a:cubicBezTo>
                      <a:pt x="1" y="42"/>
                      <a:pt x="0" y="49"/>
                      <a:pt x="0" y="56"/>
                    </a:cubicBezTo>
                    <a:cubicBezTo>
                      <a:pt x="0" y="63"/>
                      <a:pt x="1" y="70"/>
                      <a:pt x="4" y="76"/>
                    </a:cubicBezTo>
                    <a:cubicBezTo>
                      <a:pt x="7" y="83"/>
                      <a:pt x="11" y="89"/>
                      <a:pt x="16" y="94"/>
                    </a:cubicBezTo>
                    <a:cubicBezTo>
                      <a:pt x="21" y="99"/>
                      <a:pt x="27" y="103"/>
                      <a:pt x="34" y="106"/>
                    </a:cubicBezTo>
                    <a:cubicBezTo>
                      <a:pt x="40" y="109"/>
                      <a:pt x="47" y="110"/>
                      <a:pt x="54" y="110"/>
                    </a:cubicBezTo>
                    <a:cubicBezTo>
                      <a:pt x="61" y="110"/>
                      <a:pt x="68" y="109"/>
                      <a:pt x="75" y="106"/>
                    </a:cubicBezTo>
                    <a:cubicBezTo>
                      <a:pt x="81" y="103"/>
                      <a:pt x="87" y="99"/>
                      <a:pt x="93" y="94"/>
                    </a:cubicBezTo>
                    <a:cubicBezTo>
                      <a:pt x="98" y="89"/>
                      <a:pt x="102" y="83"/>
                      <a:pt x="105" y="76"/>
                    </a:cubicBezTo>
                    <a:cubicBezTo>
                      <a:pt x="107" y="70"/>
                      <a:pt x="108" y="63"/>
                      <a:pt x="108" y="56"/>
                    </a:cubicBezTo>
                    <a:lnTo>
                      <a:pt x="102" y="5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78" name="Google Shape;378;p3"/>
              <p:cNvSpPr/>
              <p:nvPr/>
            </p:nvSpPr>
            <p:spPr>
              <a:xfrm>
                <a:off x="3191909" y="5347000"/>
                <a:ext cx="96752" cy="96752"/>
              </a:xfrm>
              <a:custGeom>
                <a:avLst/>
                <a:gdLst/>
                <a:ahLst/>
                <a:cxnLst/>
                <a:rect l="l" t="t" r="r" b="b"/>
                <a:pathLst>
                  <a:path w="34" h="34" extrusionOk="0">
                    <a:moveTo>
                      <a:pt x="34" y="34"/>
                    </a:moveTo>
                    <a:lnTo>
                      <a:pt x="25" y="0"/>
                    </a:lnTo>
                    <a:lnTo>
                      <a:pt x="0" y="25"/>
                    </a:lnTo>
                    <a:lnTo>
                      <a:pt x="34" y="3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79" name="Google Shape;379;p3"/>
              <p:cNvSpPr/>
              <p:nvPr/>
            </p:nvSpPr>
            <p:spPr>
              <a:xfrm>
                <a:off x="3086620" y="5409604"/>
                <a:ext cx="68295" cy="162202"/>
              </a:xfrm>
              <a:custGeom>
                <a:avLst/>
                <a:gdLst/>
                <a:ahLst/>
                <a:cxnLst/>
                <a:rect l="l" t="t" r="r" b="b"/>
                <a:pathLst>
                  <a:path w="24" h="57" extrusionOk="0">
                    <a:moveTo>
                      <a:pt x="0" y="0"/>
                    </a:moveTo>
                    <a:lnTo>
                      <a:pt x="0" y="38"/>
                    </a:lnTo>
                    <a:lnTo>
                      <a:pt x="19" y="57"/>
                    </a:lnTo>
                    <a:lnTo>
                      <a:pt x="24" y="52"/>
                    </a:lnTo>
                    <a:lnTo>
                      <a:pt x="7" y="35"/>
                    </a:lnTo>
                    <a:lnTo>
                      <a:pt x="7" y="0"/>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grpSp>
      <p:grpSp>
        <p:nvGrpSpPr>
          <p:cNvPr id="380" name="Google Shape;380;p3"/>
          <p:cNvGrpSpPr/>
          <p:nvPr/>
        </p:nvGrpSpPr>
        <p:grpSpPr>
          <a:xfrm>
            <a:off x="3618051" y="3067025"/>
            <a:ext cx="1771500" cy="1700100"/>
            <a:chOff x="128776" y="2695675"/>
            <a:chExt cx="1771500" cy="1700100"/>
          </a:xfrm>
        </p:grpSpPr>
        <p:sp>
          <p:nvSpPr>
            <p:cNvPr id="381" name="Google Shape;381;p3"/>
            <p:cNvSpPr/>
            <p:nvPr/>
          </p:nvSpPr>
          <p:spPr>
            <a:xfrm>
              <a:off x="128776" y="2695675"/>
              <a:ext cx="1771500" cy="17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Basis for Life </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Cycle Cost </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Libre Franklin"/>
                  <a:ea typeface="Libre Franklin"/>
                  <a:cs typeface="Libre Franklin"/>
                  <a:sym typeface="Libre Franklin"/>
                </a:rPr>
                <a:t>Optimization</a:t>
              </a: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Up to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Libre Franklin"/>
                  <a:ea typeface="Libre Franklin"/>
                  <a:cs typeface="Libre Franklin"/>
                  <a:sym typeface="Libre Franklin"/>
                </a:rPr>
                <a:t>lower total operational costs  </a:t>
              </a:r>
              <a:endParaRPr sz="1300" b="0" i="0" u="none" strike="noStrike" cap="none">
                <a:solidFill>
                  <a:srgbClr val="000000"/>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Libre Franklin"/>
                <a:ea typeface="Libre Franklin"/>
                <a:cs typeface="Libre Franklin"/>
                <a:sym typeface="Libre Franklin"/>
              </a:endParaRPr>
            </a:p>
          </p:txBody>
        </p:sp>
        <p:sp>
          <p:nvSpPr>
            <p:cNvPr id="382" name="Google Shape;382;p3"/>
            <p:cNvSpPr txBox="1"/>
            <p:nvPr/>
          </p:nvSpPr>
          <p:spPr>
            <a:xfrm>
              <a:off x="573386" y="3455200"/>
              <a:ext cx="7752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Libre Franklin Medium"/>
                  <a:ea typeface="Libre Franklin Medium"/>
                  <a:cs typeface="Libre Franklin Medium"/>
                  <a:sym typeface="Libre Franklin Medium"/>
                </a:rPr>
                <a:t>9%</a:t>
              </a:r>
              <a:endParaRPr sz="2000" b="1" i="0" u="none" strike="noStrike" cap="none">
                <a:solidFill>
                  <a:srgbClr val="000000"/>
                </a:solidFill>
                <a:latin typeface="Libre Franklin Medium"/>
                <a:ea typeface="Libre Franklin Medium"/>
                <a:cs typeface="Libre Franklin Medium"/>
                <a:sym typeface="Libre Franklin Medium"/>
              </a:endParaRPr>
            </a:p>
          </p:txBody>
        </p:sp>
        <p:cxnSp>
          <p:nvCxnSpPr>
            <p:cNvPr id="383" name="Google Shape;383;p3"/>
            <p:cNvCxnSpPr/>
            <p:nvPr/>
          </p:nvCxnSpPr>
          <p:spPr>
            <a:xfrm>
              <a:off x="204999" y="3479887"/>
              <a:ext cx="1303800" cy="0"/>
            </a:xfrm>
            <a:prstGeom prst="straightConnector1">
              <a:avLst/>
            </a:prstGeom>
            <a:noFill/>
            <a:ln w="9525" cap="flat" cmpd="sng">
              <a:solidFill>
                <a:schemeClr val="dk2"/>
              </a:solidFill>
              <a:prstDash val="solid"/>
              <a:round/>
              <a:headEnd type="none" w="sm" len="sm"/>
              <a:tailEnd type="none" w="sm" len="sm"/>
            </a:ln>
          </p:spPr>
        </p:cxnSp>
        <p:grpSp>
          <p:nvGrpSpPr>
            <p:cNvPr id="384" name="Google Shape;384;p3"/>
            <p:cNvGrpSpPr/>
            <p:nvPr/>
          </p:nvGrpSpPr>
          <p:grpSpPr>
            <a:xfrm>
              <a:off x="1234831" y="2848110"/>
              <a:ext cx="609330" cy="566209"/>
              <a:chOff x="4906143" y="2342713"/>
              <a:chExt cx="677862" cy="581025"/>
            </a:xfrm>
          </p:grpSpPr>
          <p:sp>
            <p:nvSpPr>
              <p:cNvPr id="385" name="Google Shape;385;p3"/>
              <p:cNvSpPr/>
              <p:nvPr/>
            </p:nvSpPr>
            <p:spPr>
              <a:xfrm>
                <a:off x="4906143" y="2342713"/>
                <a:ext cx="427038" cy="430213"/>
              </a:xfrm>
              <a:custGeom>
                <a:avLst/>
                <a:gdLst/>
                <a:ahLst/>
                <a:cxnLst/>
                <a:rect l="l" t="t" r="r" b="b"/>
                <a:pathLst>
                  <a:path w="111" h="111" extrusionOk="0">
                    <a:moveTo>
                      <a:pt x="55" y="111"/>
                    </a:moveTo>
                    <a:cubicBezTo>
                      <a:pt x="54" y="111"/>
                      <a:pt x="52" y="111"/>
                      <a:pt x="50" y="111"/>
                    </a:cubicBezTo>
                    <a:cubicBezTo>
                      <a:pt x="49" y="110"/>
                      <a:pt x="49" y="110"/>
                      <a:pt x="49" y="110"/>
                    </a:cubicBezTo>
                    <a:cubicBezTo>
                      <a:pt x="43" y="96"/>
                      <a:pt x="43" y="96"/>
                      <a:pt x="43" y="96"/>
                    </a:cubicBezTo>
                    <a:cubicBezTo>
                      <a:pt x="41" y="95"/>
                      <a:pt x="38" y="94"/>
                      <a:pt x="35" y="93"/>
                    </a:cubicBezTo>
                    <a:cubicBezTo>
                      <a:pt x="22" y="99"/>
                      <a:pt x="22" y="99"/>
                      <a:pt x="22" y="99"/>
                    </a:cubicBezTo>
                    <a:cubicBezTo>
                      <a:pt x="21" y="99"/>
                      <a:pt x="21" y="99"/>
                      <a:pt x="21" y="99"/>
                    </a:cubicBezTo>
                    <a:cubicBezTo>
                      <a:pt x="18" y="96"/>
                      <a:pt x="15" y="93"/>
                      <a:pt x="13" y="91"/>
                    </a:cubicBezTo>
                    <a:cubicBezTo>
                      <a:pt x="12" y="90"/>
                      <a:pt x="12" y="90"/>
                      <a:pt x="12" y="90"/>
                    </a:cubicBezTo>
                    <a:cubicBezTo>
                      <a:pt x="18" y="76"/>
                      <a:pt x="18" y="76"/>
                      <a:pt x="18" y="76"/>
                    </a:cubicBezTo>
                    <a:cubicBezTo>
                      <a:pt x="17" y="73"/>
                      <a:pt x="16" y="71"/>
                      <a:pt x="15" y="68"/>
                    </a:cubicBezTo>
                    <a:cubicBezTo>
                      <a:pt x="1" y="63"/>
                      <a:pt x="1" y="63"/>
                      <a:pt x="1" y="63"/>
                    </a:cubicBezTo>
                    <a:cubicBezTo>
                      <a:pt x="1" y="61"/>
                      <a:pt x="1" y="61"/>
                      <a:pt x="1" y="61"/>
                    </a:cubicBezTo>
                    <a:cubicBezTo>
                      <a:pt x="0" y="60"/>
                      <a:pt x="0" y="58"/>
                      <a:pt x="0" y="56"/>
                    </a:cubicBezTo>
                    <a:cubicBezTo>
                      <a:pt x="0" y="54"/>
                      <a:pt x="0" y="52"/>
                      <a:pt x="1" y="50"/>
                    </a:cubicBezTo>
                    <a:cubicBezTo>
                      <a:pt x="1" y="49"/>
                      <a:pt x="1" y="49"/>
                      <a:pt x="1" y="49"/>
                    </a:cubicBezTo>
                    <a:cubicBezTo>
                      <a:pt x="15" y="44"/>
                      <a:pt x="15" y="44"/>
                      <a:pt x="15" y="44"/>
                    </a:cubicBezTo>
                    <a:cubicBezTo>
                      <a:pt x="16" y="41"/>
                      <a:pt x="17" y="38"/>
                      <a:pt x="18" y="36"/>
                    </a:cubicBezTo>
                    <a:cubicBezTo>
                      <a:pt x="12" y="22"/>
                      <a:pt x="12" y="22"/>
                      <a:pt x="12" y="22"/>
                    </a:cubicBezTo>
                    <a:cubicBezTo>
                      <a:pt x="13" y="21"/>
                      <a:pt x="13" y="21"/>
                      <a:pt x="13" y="21"/>
                    </a:cubicBezTo>
                    <a:cubicBezTo>
                      <a:pt x="15" y="18"/>
                      <a:pt x="18" y="15"/>
                      <a:pt x="21" y="13"/>
                    </a:cubicBezTo>
                    <a:cubicBezTo>
                      <a:pt x="22" y="12"/>
                      <a:pt x="22" y="12"/>
                      <a:pt x="22" y="12"/>
                    </a:cubicBezTo>
                    <a:cubicBezTo>
                      <a:pt x="35" y="19"/>
                      <a:pt x="35" y="19"/>
                      <a:pt x="35" y="19"/>
                    </a:cubicBezTo>
                    <a:cubicBezTo>
                      <a:pt x="38" y="17"/>
                      <a:pt x="41" y="16"/>
                      <a:pt x="43" y="15"/>
                    </a:cubicBezTo>
                    <a:cubicBezTo>
                      <a:pt x="49" y="1"/>
                      <a:pt x="49" y="1"/>
                      <a:pt x="49" y="1"/>
                    </a:cubicBezTo>
                    <a:cubicBezTo>
                      <a:pt x="50" y="1"/>
                      <a:pt x="50" y="1"/>
                      <a:pt x="50" y="1"/>
                    </a:cubicBezTo>
                    <a:cubicBezTo>
                      <a:pt x="54" y="0"/>
                      <a:pt x="57" y="0"/>
                      <a:pt x="61" y="1"/>
                    </a:cubicBezTo>
                    <a:cubicBezTo>
                      <a:pt x="62" y="1"/>
                      <a:pt x="62" y="1"/>
                      <a:pt x="62" y="1"/>
                    </a:cubicBezTo>
                    <a:cubicBezTo>
                      <a:pt x="67" y="15"/>
                      <a:pt x="67" y="15"/>
                      <a:pt x="67" y="15"/>
                    </a:cubicBezTo>
                    <a:cubicBezTo>
                      <a:pt x="70" y="16"/>
                      <a:pt x="73" y="17"/>
                      <a:pt x="75" y="19"/>
                    </a:cubicBezTo>
                    <a:cubicBezTo>
                      <a:pt x="89" y="12"/>
                      <a:pt x="89" y="12"/>
                      <a:pt x="89" y="12"/>
                    </a:cubicBezTo>
                    <a:cubicBezTo>
                      <a:pt x="90" y="13"/>
                      <a:pt x="90" y="13"/>
                      <a:pt x="90" y="13"/>
                    </a:cubicBezTo>
                    <a:cubicBezTo>
                      <a:pt x="93" y="15"/>
                      <a:pt x="96" y="18"/>
                      <a:pt x="98" y="21"/>
                    </a:cubicBezTo>
                    <a:cubicBezTo>
                      <a:pt x="99" y="22"/>
                      <a:pt x="99" y="22"/>
                      <a:pt x="99" y="22"/>
                    </a:cubicBezTo>
                    <a:cubicBezTo>
                      <a:pt x="92" y="36"/>
                      <a:pt x="92" y="36"/>
                      <a:pt x="92" y="36"/>
                    </a:cubicBezTo>
                    <a:cubicBezTo>
                      <a:pt x="94" y="38"/>
                      <a:pt x="95" y="41"/>
                      <a:pt x="96" y="44"/>
                    </a:cubicBezTo>
                    <a:cubicBezTo>
                      <a:pt x="110" y="49"/>
                      <a:pt x="110" y="49"/>
                      <a:pt x="110" y="49"/>
                    </a:cubicBezTo>
                    <a:cubicBezTo>
                      <a:pt x="110" y="50"/>
                      <a:pt x="110" y="50"/>
                      <a:pt x="110" y="50"/>
                    </a:cubicBezTo>
                    <a:cubicBezTo>
                      <a:pt x="110" y="52"/>
                      <a:pt x="111" y="54"/>
                      <a:pt x="111" y="56"/>
                    </a:cubicBezTo>
                    <a:cubicBezTo>
                      <a:pt x="111" y="58"/>
                      <a:pt x="110" y="60"/>
                      <a:pt x="110" y="61"/>
                    </a:cubicBezTo>
                    <a:cubicBezTo>
                      <a:pt x="110" y="63"/>
                      <a:pt x="110" y="63"/>
                      <a:pt x="110" y="63"/>
                    </a:cubicBezTo>
                    <a:cubicBezTo>
                      <a:pt x="96" y="68"/>
                      <a:pt x="96" y="68"/>
                      <a:pt x="96" y="68"/>
                    </a:cubicBezTo>
                    <a:cubicBezTo>
                      <a:pt x="95" y="71"/>
                      <a:pt x="94" y="73"/>
                      <a:pt x="92" y="76"/>
                    </a:cubicBezTo>
                    <a:cubicBezTo>
                      <a:pt x="99" y="90"/>
                      <a:pt x="99" y="90"/>
                      <a:pt x="99" y="90"/>
                    </a:cubicBezTo>
                    <a:cubicBezTo>
                      <a:pt x="98" y="91"/>
                      <a:pt x="98" y="91"/>
                      <a:pt x="98" y="91"/>
                    </a:cubicBezTo>
                    <a:cubicBezTo>
                      <a:pt x="96" y="93"/>
                      <a:pt x="93" y="96"/>
                      <a:pt x="90" y="99"/>
                    </a:cubicBezTo>
                    <a:cubicBezTo>
                      <a:pt x="89" y="99"/>
                      <a:pt x="89" y="99"/>
                      <a:pt x="89" y="99"/>
                    </a:cubicBezTo>
                    <a:cubicBezTo>
                      <a:pt x="75" y="93"/>
                      <a:pt x="75" y="93"/>
                      <a:pt x="75" y="93"/>
                    </a:cubicBezTo>
                    <a:cubicBezTo>
                      <a:pt x="73" y="94"/>
                      <a:pt x="70" y="95"/>
                      <a:pt x="67" y="96"/>
                    </a:cubicBezTo>
                    <a:cubicBezTo>
                      <a:pt x="62" y="110"/>
                      <a:pt x="62" y="110"/>
                      <a:pt x="62" y="110"/>
                    </a:cubicBezTo>
                    <a:cubicBezTo>
                      <a:pt x="61" y="111"/>
                      <a:pt x="61" y="111"/>
                      <a:pt x="61" y="111"/>
                    </a:cubicBezTo>
                    <a:cubicBezTo>
                      <a:pt x="59" y="111"/>
                      <a:pt x="57" y="111"/>
                      <a:pt x="55" y="111"/>
                    </a:cubicBezTo>
                    <a:close/>
                    <a:moveTo>
                      <a:pt x="51" y="107"/>
                    </a:moveTo>
                    <a:cubicBezTo>
                      <a:pt x="54" y="107"/>
                      <a:pt x="57" y="107"/>
                      <a:pt x="59" y="107"/>
                    </a:cubicBezTo>
                    <a:cubicBezTo>
                      <a:pt x="64" y="93"/>
                      <a:pt x="64" y="93"/>
                      <a:pt x="64" y="93"/>
                    </a:cubicBezTo>
                    <a:cubicBezTo>
                      <a:pt x="65" y="93"/>
                      <a:pt x="65" y="93"/>
                      <a:pt x="65" y="93"/>
                    </a:cubicBezTo>
                    <a:cubicBezTo>
                      <a:pt x="68" y="92"/>
                      <a:pt x="72" y="90"/>
                      <a:pt x="74" y="89"/>
                    </a:cubicBezTo>
                    <a:cubicBezTo>
                      <a:pt x="75" y="88"/>
                      <a:pt x="75" y="88"/>
                      <a:pt x="75" y="88"/>
                    </a:cubicBezTo>
                    <a:cubicBezTo>
                      <a:pt x="89" y="95"/>
                      <a:pt x="89" y="95"/>
                      <a:pt x="89" y="95"/>
                    </a:cubicBezTo>
                    <a:cubicBezTo>
                      <a:pt x="91" y="93"/>
                      <a:pt x="92" y="91"/>
                      <a:pt x="94" y="89"/>
                    </a:cubicBezTo>
                    <a:cubicBezTo>
                      <a:pt x="88" y="76"/>
                      <a:pt x="88" y="76"/>
                      <a:pt x="88" y="76"/>
                    </a:cubicBezTo>
                    <a:cubicBezTo>
                      <a:pt x="88" y="75"/>
                      <a:pt x="88" y="75"/>
                      <a:pt x="88" y="75"/>
                    </a:cubicBezTo>
                    <a:cubicBezTo>
                      <a:pt x="90" y="72"/>
                      <a:pt x="91" y="69"/>
                      <a:pt x="92" y="66"/>
                    </a:cubicBezTo>
                    <a:cubicBezTo>
                      <a:pt x="93" y="65"/>
                      <a:pt x="93" y="65"/>
                      <a:pt x="93" y="65"/>
                    </a:cubicBezTo>
                    <a:cubicBezTo>
                      <a:pt x="106" y="60"/>
                      <a:pt x="106" y="60"/>
                      <a:pt x="106" y="60"/>
                    </a:cubicBezTo>
                    <a:cubicBezTo>
                      <a:pt x="106" y="58"/>
                      <a:pt x="107" y="57"/>
                      <a:pt x="107" y="56"/>
                    </a:cubicBezTo>
                    <a:cubicBezTo>
                      <a:pt x="107" y="54"/>
                      <a:pt x="106" y="53"/>
                      <a:pt x="106" y="52"/>
                    </a:cubicBezTo>
                    <a:cubicBezTo>
                      <a:pt x="93" y="47"/>
                      <a:pt x="93" y="47"/>
                      <a:pt x="93" y="47"/>
                    </a:cubicBezTo>
                    <a:cubicBezTo>
                      <a:pt x="92" y="46"/>
                      <a:pt x="92" y="46"/>
                      <a:pt x="92" y="46"/>
                    </a:cubicBezTo>
                    <a:cubicBezTo>
                      <a:pt x="91" y="43"/>
                      <a:pt x="90" y="39"/>
                      <a:pt x="88" y="37"/>
                    </a:cubicBezTo>
                    <a:cubicBezTo>
                      <a:pt x="88" y="36"/>
                      <a:pt x="88" y="36"/>
                      <a:pt x="88" y="36"/>
                    </a:cubicBezTo>
                    <a:cubicBezTo>
                      <a:pt x="94" y="22"/>
                      <a:pt x="94" y="22"/>
                      <a:pt x="94" y="22"/>
                    </a:cubicBezTo>
                    <a:cubicBezTo>
                      <a:pt x="92" y="20"/>
                      <a:pt x="91" y="19"/>
                      <a:pt x="89" y="17"/>
                    </a:cubicBezTo>
                    <a:cubicBezTo>
                      <a:pt x="75" y="23"/>
                      <a:pt x="75" y="23"/>
                      <a:pt x="75" y="23"/>
                    </a:cubicBezTo>
                    <a:cubicBezTo>
                      <a:pt x="74" y="23"/>
                      <a:pt x="74" y="23"/>
                      <a:pt x="74" y="23"/>
                    </a:cubicBezTo>
                    <a:cubicBezTo>
                      <a:pt x="72" y="21"/>
                      <a:pt x="68" y="20"/>
                      <a:pt x="65" y="19"/>
                    </a:cubicBezTo>
                    <a:cubicBezTo>
                      <a:pt x="64" y="19"/>
                      <a:pt x="64" y="19"/>
                      <a:pt x="64" y="19"/>
                    </a:cubicBezTo>
                    <a:cubicBezTo>
                      <a:pt x="59" y="5"/>
                      <a:pt x="59" y="5"/>
                      <a:pt x="59" y="5"/>
                    </a:cubicBezTo>
                    <a:cubicBezTo>
                      <a:pt x="57" y="5"/>
                      <a:pt x="54" y="5"/>
                      <a:pt x="51" y="5"/>
                    </a:cubicBezTo>
                    <a:cubicBezTo>
                      <a:pt x="47" y="19"/>
                      <a:pt x="47" y="19"/>
                      <a:pt x="47" y="19"/>
                    </a:cubicBezTo>
                    <a:cubicBezTo>
                      <a:pt x="46" y="19"/>
                      <a:pt x="46" y="19"/>
                      <a:pt x="46" y="19"/>
                    </a:cubicBezTo>
                    <a:cubicBezTo>
                      <a:pt x="42" y="20"/>
                      <a:pt x="39" y="21"/>
                      <a:pt x="36" y="23"/>
                    </a:cubicBezTo>
                    <a:cubicBezTo>
                      <a:pt x="35" y="23"/>
                      <a:pt x="35" y="23"/>
                      <a:pt x="35" y="23"/>
                    </a:cubicBezTo>
                    <a:cubicBezTo>
                      <a:pt x="22" y="17"/>
                      <a:pt x="22" y="17"/>
                      <a:pt x="22" y="17"/>
                    </a:cubicBezTo>
                    <a:cubicBezTo>
                      <a:pt x="20" y="19"/>
                      <a:pt x="18" y="20"/>
                      <a:pt x="17" y="22"/>
                    </a:cubicBezTo>
                    <a:cubicBezTo>
                      <a:pt x="23" y="36"/>
                      <a:pt x="23" y="36"/>
                      <a:pt x="23" y="36"/>
                    </a:cubicBezTo>
                    <a:cubicBezTo>
                      <a:pt x="22" y="37"/>
                      <a:pt x="22" y="37"/>
                      <a:pt x="22" y="37"/>
                    </a:cubicBezTo>
                    <a:cubicBezTo>
                      <a:pt x="21" y="39"/>
                      <a:pt x="19" y="43"/>
                      <a:pt x="19" y="46"/>
                    </a:cubicBezTo>
                    <a:cubicBezTo>
                      <a:pt x="18" y="47"/>
                      <a:pt x="18" y="47"/>
                      <a:pt x="18" y="47"/>
                    </a:cubicBezTo>
                    <a:cubicBezTo>
                      <a:pt x="4" y="52"/>
                      <a:pt x="4" y="52"/>
                      <a:pt x="4" y="52"/>
                    </a:cubicBezTo>
                    <a:cubicBezTo>
                      <a:pt x="4" y="53"/>
                      <a:pt x="4" y="54"/>
                      <a:pt x="4" y="56"/>
                    </a:cubicBezTo>
                    <a:cubicBezTo>
                      <a:pt x="4" y="57"/>
                      <a:pt x="4" y="58"/>
                      <a:pt x="4" y="60"/>
                    </a:cubicBezTo>
                    <a:cubicBezTo>
                      <a:pt x="18" y="65"/>
                      <a:pt x="18" y="65"/>
                      <a:pt x="18" y="65"/>
                    </a:cubicBezTo>
                    <a:cubicBezTo>
                      <a:pt x="19" y="66"/>
                      <a:pt x="19" y="66"/>
                      <a:pt x="19" y="66"/>
                    </a:cubicBezTo>
                    <a:cubicBezTo>
                      <a:pt x="19" y="69"/>
                      <a:pt x="21" y="72"/>
                      <a:pt x="22" y="75"/>
                    </a:cubicBezTo>
                    <a:cubicBezTo>
                      <a:pt x="23" y="76"/>
                      <a:pt x="23" y="76"/>
                      <a:pt x="23" y="76"/>
                    </a:cubicBezTo>
                    <a:cubicBezTo>
                      <a:pt x="17" y="89"/>
                      <a:pt x="17" y="89"/>
                      <a:pt x="17" y="89"/>
                    </a:cubicBezTo>
                    <a:cubicBezTo>
                      <a:pt x="18" y="91"/>
                      <a:pt x="20" y="93"/>
                      <a:pt x="22" y="95"/>
                    </a:cubicBezTo>
                    <a:cubicBezTo>
                      <a:pt x="35" y="88"/>
                      <a:pt x="35" y="88"/>
                      <a:pt x="35" y="88"/>
                    </a:cubicBezTo>
                    <a:cubicBezTo>
                      <a:pt x="36" y="89"/>
                      <a:pt x="36" y="89"/>
                      <a:pt x="36" y="89"/>
                    </a:cubicBezTo>
                    <a:cubicBezTo>
                      <a:pt x="39" y="90"/>
                      <a:pt x="42" y="92"/>
                      <a:pt x="46" y="93"/>
                    </a:cubicBezTo>
                    <a:cubicBezTo>
                      <a:pt x="47" y="93"/>
                      <a:pt x="47" y="93"/>
                      <a:pt x="47" y="93"/>
                    </a:cubicBezTo>
                    <a:lnTo>
                      <a:pt x="51" y="107"/>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86" name="Google Shape;386;p3"/>
              <p:cNvSpPr/>
              <p:nvPr/>
            </p:nvSpPr>
            <p:spPr>
              <a:xfrm>
                <a:off x="4906143" y="2342713"/>
                <a:ext cx="427038" cy="430213"/>
              </a:xfrm>
              <a:custGeom>
                <a:avLst/>
                <a:gdLst/>
                <a:ahLst/>
                <a:cxnLst/>
                <a:rect l="l" t="t" r="r" b="b"/>
                <a:pathLst>
                  <a:path w="111" h="111" extrusionOk="0">
                    <a:moveTo>
                      <a:pt x="55" y="111"/>
                    </a:moveTo>
                    <a:cubicBezTo>
                      <a:pt x="54" y="111"/>
                      <a:pt x="52" y="111"/>
                      <a:pt x="50" y="111"/>
                    </a:cubicBezTo>
                    <a:cubicBezTo>
                      <a:pt x="48" y="111"/>
                      <a:pt x="48" y="111"/>
                      <a:pt x="48" y="111"/>
                    </a:cubicBezTo>
                    <a:cubicBezTo>
                      <a:pt x="48" y="111"/>
                      <a:pt x="48" y="111"/>
                      <a:pt x="48" y="111"/>
                    </a:cubicBezTo>
                    <a:cubicBezTo>
                      <a:pt x="43" y="97"/>
                      <a:pt x="43" y="97"/>
                      <a:pt x="43" y="97"/>
                    </a:cubicBezTo>
                    <a:cubicBezTo>
                      <a:pt x="40" y="96"/>
                      <a:pt x="38" y="95"/>
                      <a:pt x="35" y="93"/>
                    </a:cubicBezTo>
                    <a:cubicBezTo>
                      <a:pt x="22" y="100"/>
                      <a:pt x="22" y="100"/>
                      <a:pt x="22" y="100"/>
                    </a:cubicBezTo>
                    <a:cubicBezTo>
                      <a:pt x="20" y="99"/>
                      <a:pt x="20" y="99"/>
                      <a:pt x="20" y="99"/>
                    </a:cubicBezTo>
                    <a:cubicBezTo>
                      <a:pt x="17" y="97"/>
                      <a:pt x="15" y="94"/>
                      <a:pt x="12" y="91"/>
                    </a:cubicBezTo>
                    <a:cubicBezTo>
                      <a:pt x="11" y="90"/>
                      <a:pt x="11" y="90"/>
                      <a:pt x="11" y="90"/>
                    </a:cubicBezTo>
                    <a:cubicBezTo>
                      <a:pt x="11" y="89"/>
                      <a:pt x="11" y="89"/>
                      <a:pt x="11" y="89"/>
                    </a:cubicBezTo>
                    <a:cubicBezTo>
                      <a:pt x="18" y="76"/>
                      <a:pt x="18" y="76"/>
                      <a:pt x="18" y="76"/>
                    </a:cubicBezTo>
                    <a:cubicBezTo>
                      <a:pt x="16" y="73"/>
                      <a:pt x="15" y="71"/>
                      <a:pt x="15" y="68"/>
                    </a:cubicBezTo>
                    <a:cubicBezTo>
                      <a:pt x="0" y="63"/>
                      <a:pt x="0" y="63"/>
                      <a:pt x="0" y="63"/>
                    </a:cubicBezTo>
                    <a:cubicBezTo>
                      <a:pt x="0" y="61"/>
                      <a:pt x="0" y="61"/>
                      <a:pt x="0" y="61"/>
                    </a:cubicBezTo>
                    <a:cubicBezTo>
                      <a:pt x="0" y="60"/>
                      <a:pt x="0" y="58"/>
                      <a:pt x="0" y="56"/>
                    </a:cubicBezTo>
                    <a:cubicBezTo>
                      <a:pt x="0" y="54"/>
                      <a:pt x="0" y="52"/>
                      <a:pt x="0" y="50"/>
                    </a:cubicBezTo>
                    <a:cubicBezTo>
                      <a:pt x="0" y="48"/>
                      <a:pt x="0" y="48"/>
                      <a:pt x="0" y="48"/>
                    </a:cubicBezTo>
                    <a:cubicBezTo>
                      <a:pt x="15" y="43"/>
                      <a:pt x="15" y="43"/>
                      <a:pt x="15" y="43"/>
                    </a:cubicBezTo>
                    <a:cubicBezTo>
                      <a:pt x="15" y="41"/>
                      <a:pt x="16" y="38"/>
                      <a:pt x="18" y="36"/>
                    </a:cubicBezTo>
                    <a:cubicBezTo>
                      <a:pt x="11" y="22"/>
                      <a:pt x="11" y="22"/>
                      <a:pt x="11" y="22"/>
                    </a:cubicBezTo>
                    <a:cubicBezTo>
                      <a:pt x="12" y="21"/>
                      <a:pt x="12" y="21"/>
                      <a:pt x="12" y="21"/>
                    </a:cubicBezTo>
                    <a:cubicBezTo>
                      <a:pt x="15" y="18"/>
                      <a:pt x="17" y="15"/>
                      <a:pt x="20" y="13"/>
                    </a:cubicBezTo>
                    <a:cubicBezTo>
                      <a:pt x="22" y="12"/>
                      <a:pt x="22" y="12"/>
                      <a:pt x="22" y="12"/>
                    </a:cubicBezTo>
                    <a:cubicBezTo>
                      <a:pt x="35" y="18"/>
                      <a:pt x="35" y="18"/>
                      <a:pt x="35" y="18"/>
                    </a:cubicBezTo>
                    <a:cubicBezTo>
                      <a:pt x="38" y="17"/>
                      <a:pt x="40" y="16"/>
                      <a:pt x="43" y="15"/>
                    </a:cubicBezTo>
                    <a:cubicBezTo>
                      <a:pt x="48" y="1"/>
                      <a:pt x="48" y="1"/>
                      <a:pt x="48" y="1"/>
                    </a:cubicBezTo>
                    <a:cubicBezTo>
                      <a:pt x="50" y="0"/>
                      <a:pt x="50" y="0"/>
                      <a:pt x="50" y="0"/>
                    </a:cubicBezTo>
                    <a:cubicBezTo>
                      <a:pt x="53" y="0"/>
                      <a:pt x="57" y="0"/>
                      <a:pt x="61" y="0"/>
                    </a:cubicBezTo>
                    <a:cubicBezTo>
                      <a:pt x="63" y="1"/>
                      <a:pt x="63" y="1"/>
                      <a:pt x="63" y="1"/>
                    </a:cubicBezTo>
                    <a:cubicBezTo>
                      <a:pt x="63" y="1"/>
                      <a:pt x="63" y="1"/>
                      <a:pt x="63" y="1"/>
                    </a:cubicBezTo>
                    <a:cubicBezTo>
                      <a:pt x="68" y="15"/>
                      <a:pt x="68" y="15"/>
                      <a:pt x="68" y="15"/>
                    </a:cubicBezTo>
                    <a:cubicBezTo>
                      <a:pt x="70" y="16"/>
                      <a:pt x="73" y="17"/>
                      <a:pt x="75" y="18"/>
                    </a:cubicBezTo>
                    <a:cubicBezTo>
                      <a:pt x="89" y="12"/>
                      <a:pt x="89" y="12"/>
                      <a:pt x="89" y="12"/>
                    </a:cubicBezTo>
                    <a:cubicBezTo>
                      <a:pt x="90" y="13"/>
                      <a:pt x="90" y="13"/>
                      <a:pt x="90" y="13"/>
                    </a:cubicBezTo>
                    <a:cubicBezTo>
                      <a:pt x="93" y="15"/>
                      <a:pt x="96" y="18"/>
                      <a:pt x="99" y="21"/>
                    </a:cubicBezTo>
                    <a:cubicBezTo>
                      <a:pt x="100" y="22"/>
                      <a:pt x="100" y="22"/>
                      <a:pt x="100" y="22"/>
                    </a:cubicBezTo>
                    <a:cubicBezTo>
                      <a:pt x="99" y="22"/>
                      <a:pt x="99" y="22"/>
                      <a:pt x="99" y="22"/>
                    </a:cubicBezTo>
                    <a:cubicBezTo>
                      <a:pt x="93" y="36"/>
                      <a:pt x="93" y="36"/>
                      <a:pt x="93" y="36"/>
                    </a:cubicBezTo>
                    <a:cubicBezTo>
                      <a:pt x="94" y="38"/>
                      <a:pt x="95" y="41"/>
                      <a:pt x="96" y="43"/>
                    </a:cubicBezTo>
                    <a:cubicBezTo>
                      <a:pt x="111" y="48"/>
                      <a:pt x="111" y="48"/>
                      <a:pt x="111" y="48"/>
                    </a:cubicBezTo>
                    <a:cubicBezTo>
                      <a:pt x="111" y="50"/>
                      <a:pt x="111" y="50"/>
                      <a:pt x="111" y="50"/>
                    </a:cubicBezTo>
                    <a:cubicBezTo>
                      <a:pt x="111" y="52"/>
                      <a:pt x="111" y="54"/>
                      <a:pt x="111" y="56"/>
                    </a:cubicBezTo>
                    <a:cubicBezTo>
                      <a:pt x="111" y="58"/>
                      <a:pt x="111" y="60"/>
                      <a:pt x="111" y="61"/>
                    </a:cubicBezTo>
                    <a:cubicBezTo>
                      <a:pt x="111" y="63"/>
                      <a:pt x="111" y="63"/>
                      <a:pt x="111" y="63"/>
                    </a:cubicBezTo>
                    <a:cubicBezTo>
                      <a:pt x="96" y="68"/>
                      <a:pt x="96" y="68"/>
                      <a:pt x="96" y="68"/>
                    </a:cubicBezTo>
                    <a:cubicBezTo>
                      <a:pt x="95" y="71"/>
                      <a:pt x="94" y="73"/>
                      <a:pt x="93" y="76"/>
                    </a:cubicBezTo>
                    <a:cubicBezTo>
                      <a:pt x="100" y="90"/>
                      <a:pt x="100" y="90"/>
                      <a:pt x="100" y="90"/>
                    </a:cubicBezTo>
                    <a:cubicBezTo>
                      <a:pt x="99" y="91"/>
                      <a:pt x="99" y="91"/>
                      <a:pt x="99" y="91"/>
                    </a:cubicBezTo>
                    <a:cubicBezTo>
                      <a:pt x="96" y="94"/>
                      <a:pt x="93" y="97"/>
                      <a:pt x="90" y="99"/>
                    </a:cubicBezTo>
                    <a:cubicBezTo>
                      <a:pt x="89" y="100"/>
                      <a:pt x="89" y="100"/>
                      <a:pt x="89" y="100"/>
                    </a:cubicBezTo>
                    <a:cubicBezTo>
                      <a:pt x="75" y="93"/>
                      <a:pt x="75" y="93"/>
                      <a:pt x="75" y="93"/>
                    </a:cubicBezTo>
                    <a:cubicBezTo>
                      <a:pt x="73" y="95"/>
                      <a:pt x="70" y="96"/>
                      <a:pt x="68" y="97"/>
                    </a:cubicBezTo>
                    <a:cubicBezTo>
                      <a:pt x="63" y="111"/>
                      <a:pt x="63" y="111"/>
                      <a:pt x="63" y="111"/>
                    </a:cubicBezTo>
                    <a:cubicBezTo>
                      <a:pt x="61" y="111"/>
                      <a:pt x="61" y="111"/>
                      <a:pt x="61" y="111"/>
                    </a:cubicBezTo>
                    <a:cubicBezTo>
                      <a:pt x="59" y="111"/>
                      <a:pt x="57" y="111"/>
                      <a:pt x="55" y="111"/>
                    </a:cubicBezTo>
                    <a:close/>
                    <a:moveTo>
                      <a:pt x="49" y="110"/>
                    </a:moveTo>
                    <a:cubicBezTo>
                      <a:pt x="50" y="110"/>
                      <a:pt x="50" y="110"/>
                      <a:pt x="50" y="110"/>
                    </a:cubicBezTo>
                    <a:cubicBezTo>
                      <a:pt x="54" y="110"/>
                      <a:pt x="57" y="110"/>
                      <a:pt x="61" y="110"/>
                    </a:cubicBezTo>
                    <a:cubicBezTo>
                      <a:pt x="62" y="110"/>
                      <a:pt x="62" y="110"/>
                      <a:pt x="62" y="110"/>
                    </a:cubicBezTo>
                    <a:cubicBezTo>
                      <a:pt x="67" y="96"/>
                      <a:pt x="67" y="96"/>
                      <a:pt x="67" y="96"/>
                    </a:cubicBezTo>
                    <a:cubicBezTo>
                      <a:pt x="67" y="96"/>
                      <a:pt x="67" y="96"/>
                      <a:pt x="67" y="96"/>
                    </a:cubicBezTo>
                    <a:cubicBezTo>
                      <a:pt x="70" y="95"/>
                      <a:pt x="73" y="94"/>
                      <a:pt x="75" y="92"/>
                    </a:cubicBezTo>
                    <a:cubicBezTo>
                      <a:pt x="75" y="92"/>
                      <a:pt x="75" y="92"/>
                      <a:pt x="75" y="92"/>
                    </a:cubicBezTo>
                    <a:cubicBezTo>
                      <a:pt x="89" y="99"/>
                      <a:pt x="89" y="99"/>
                      <a:pt x="89" y="99"/>
                    </a:cubicBezTo>
                    <a:cubicBezTo>
                      <a:pt x="90" y="98"/>
                      <a:pt x="90" y="98"/>
                      <a:pt x="90" y="98"/>
                    </a:cubicBezTo>
                    <a:cubicBezTo>
                      <a:pt x="93" y="96"/>
                      <a:pt x="95" y="93"/>
                      <a:pt x="98" y="90"/>
                    </a:cubicBezTo>
                    <a:cubicBezTo>
                      <a:pt x="98" y="90"/>
                      <a:pt x="98" y="90"/>
                      <a:pt x="98" y="90"/>
                    </a:cubicBezTo>
                    <a:cubicBezTo>
                      <a:pt x="92" y="76"/>
                      <a:pt x="92" y="76"/>
                      <a:pt x="92" y="76"/>
                    </a:cubicBezTo>
                    <a:cubicBezTo>
                      <a:pt x="92" y="76"/>
                      <a:pt x="92" y="76"/>
                      <a:pt x="92" y="76"/>
                    </a:cubicBezTo>
                    <a:cubicBezTo>
                      <a:pt x="93" y="73"/>
                      <a:pt x="94" y="70"/>
                      <a:pt x="95" y="68"/>
                    </a:cubicBezTo>
                    <a:cubicBezTo>
                      <a:pt x="95" y="67"/>
                      <a:pt x="95" y="67"/>
                      <a:pt x="95" y="67"/>
                    </a:cubicBezTo>
                    <a:cubicBezTo>
                      <a:pt x="110" y="62"/>
                      <a:pt x="110" y="62"/>
                      <a:pt x="110" y="62"/>
                    </a:cubicBezTo>
                    <a:cubicBezTo>
                      <a:pt x="110" y="61"/>
                      <a:pt x="110" y="61"/>
                      <a:pt x="110" y="61"/>
                    </a:cubicBezTo>
                    <a:cubicBezTo>
                      <a:pt x="110" y="59"/>
                      <a:pt x="110" y="58"/>
                      <a:pt x="110" y="56"/>
                    </a:cubicBezTo>
                    <a:cubicBezTo>
                      <a:pt x="110" y="54"/>
                      <a:pt x="110" y="52"/>
                      <a:pt x="110" y="50"/>
                    </a:cubicBezTo>
                    <a:cubicBezTo>
                      <a:pt x="110" y="49"/>
                      <a:pt x="110" y="49"/>
                      <a:pt x="110" y="49"/>
                    </a:cubicBezTo>
                    <a:cubicBezTo>
                      <a:pt x="95" y="44"/>
                      <a:pt x="95" y="44"/>
                      <a:pt x="95" y="44"/>
                    </a:cubicBezTo>
                    <a:cubicBezTo>
                      <a:pt x="95" y="44"/>
                      <a:pt x="95" y="44"/>
                      <a:pt x="95" y="44"/>
                    </a:cubicBezTo>
                    <a:cubicBezTo>
                      <a:pt x="94" y="41"/>
                      <a:pt x="93" y="38"/>
                      <a:pt x="92" y="36"/>
                    </a:cubicBezTo>
                    <a:cubicBezTo>
                      <a:pt x="92" y="36"/>
                      <a:pt x="92" y="36"/>
                      <a:pt x="92" y="36"/>
                    </a:cubicBezTo>
                    <a:cubicBezTo>
                      <a:pt x="98" y="22"/>
                      <a:pt x="98" y="22"/>
                      <a:pt x="98" y="22"/>
                    </a:cubicBezTo>
                    <a:cubicBezTo>
                      <a:pt x="98" y="21"/>
                      <a:pt x="98" y="21"/>
                      <a:pt x="98" y="21"/>
                    </a:cubicBezTo>
                    <a:cubicBezTo>
                      <a:pt x="95" y="18"/>
                      <a:pt x="93" y="16"/>
                      <a:pt x="90" y="13"/>
                    </a:cubicBezTo>
                    <a:cubicBezTo>
                      <a:pt x="89" y="13"/>
                      <a:pt x="89" y="13"/>
                      <a:pt x="89" y="13"/>
                    </a:cubicBezTo>
                    <a:cubicBezTo>
                      <a:pt x="75" y="19"/>
                      <a:pt x="75" y="19"/>
                      <a:pt x="75" y="19"/>
                    </a:cubicBezTo>
                    <a:cubicBezTo>
                      <a:pt x="75" y="19"/>
                      <a:pt x="75" y="19"/>
                      <a:pt x="75" y="19"/>
                    </a:cubicBezTo>
                    <a:cubicBezTo>
                      <a:pt x="73" y="18"/>
                      <a:pt x="70" y="17"/>
                      <a:pt x="67" y="16"/>
                    </a:cubicBezTo>
                    <a:cubicBezTo>
                      <a:pt x="67" y="16"/>
                      <a:pt x="67" y="16"/>
                      <a:pt x="67" y="16"/>
                    </a:cubicBezTo>
                    <a:cubicBezTo>
                      <a:pt x="62" y="1"/>
                      <a:pt x="62" y="1"/>
                      <a:pt x="62" y="1"/>
                    </a:cubicBezTo>
                    <a:cubicBezTo>
                      <a:pt x="61" y="1"/>
                      <a:pt x="61" y="1"/>
                      <a:pt x="61" y="1"/>
                    </a:cubicBezTo>
                    <a:cubicBezTo>
                      <a:pt x="57" y="1"/>
                      <a:pt x="54" y="1"/>
                      <a:pt x="50" y="1"/>
                    </a:cubicBezTo>
                    <a:cubicBezTo>
                      <a:pt x="49" y="1"/>
                      <a:pt x="49" y="1"/>
                      <a:pt x="49" y="1"/>
                    </a:cubicBezTo>
                    <a:cubicBezTo>
                      <a:pt x="44" y="16"/>
                      <a:pt x="44" y="16"/>
                      <a:pt x="44" y="16"/>
                    </a:cubicBezTo>
                    <a:cubicBezTo>
                      <a:pt x="44" y="16"/>
                      <a:pt x="44" y="16"/>
                      <a:pt x="44" y="16"/>
                    </a:cubicBezTo>
                    <a:cubicBezTo>
                      <a:pt x="41" y="17"/>
                      <a:pt x="38" y="18"/>
                      <a:pt x="36" y="19"/>
                    </a:cubicBezTo>
                    <a:cubicBezTo>
                      <a:pt x="35" y="19"/>
                      <a:pt x="35" y="19"/>
                      <a:pt x="35" y="19"/>
                    </a:cubicBezTo>
                    <a:cubicBezTo>
                      <a:pt x="22" y="13"/>
                      <a:pt x="22" y="13"/>
                      <a:pt x="22" y="13"/>
                    </a:cubicBezTo>
                    <a:cubicBezTo>
                      <a:pt x="21" y="13"/>
                      <a:pt x="21" y="13"/>
                      <a:pt x="21" y="13"/>
                    </a:cubicBezTo>
                    <a:cubicBezTo>
                      <a:pt x="18" y="16"/>
                      <a:pt x="15" y="18"/>
                      <a:pt x="13" y="21"/>
                    </a:cubicBezTo>
                    <a:cubicBezTo>
                      <a:pt x="12" y="22"/>
                      <a:pt x="12" y="22"/>
                      <a:pt x="12" y="22"/>
                    </a:cubicBezTo>
                    <a:cubicBezTo>
                      <a:pt x="19" y="36"/>
                      <a:pt x="19" y="36"/>
                      <a:pt x="19" y="36"/>
                    </a:cubicBezTo>
                    <a:cubicBezTo>
                      <a:pt x="19" y="36"/>
                      <a:pt x="19" y="36"/>
                      <a:pt x="19" y="36"/>
                    </a:cubicBezTo>
                    <a:cubicBezTo>
                      <a:pt x="17" y="38"/>
                      <a:pt x="16" y="41"/>
                      <a:pt x="15" y="44"/>
                    </a:cubicBezTo>
                    <a:cubicBezTo>
                      <a:pt x="15" y="44"/>
                      <a:pt x="15" y="44"/>
                      <a:pt x="15" y="44"/>
                    </a:cubicBezTo>
                    <a:cubicBezTo>
                      <a:pt x="1" y="49"/>
                      <a:pt x="1" y="49"/>
                      <a:pt x="1" y="49"/>
                    </a:cubicBezTo>
                    <a:cubicBezTo>
                      <a:pt x="1" y="50"/>
                      <a:pt x="1" y="50"/>
                      <a:pt x="1" y="50"/>
                    </a:cubicBezTo>
                    <a:cubicBezTo>
                      <a:pt x="1" y="52"/>
                      <a:pt x="1" y="54"/>
                      <a:pt x="1" y="56"/>
                    </a:cubicBezTo>
                    <a:cubicBezTo>
                      <a:pt x="1" y="58"/>
                      <a:pt x="1" y="59"/>
                      <a:pt x="1" y="61"/>
                    </a:cubicBezTo>
                    <a:cubicBezTo>
                      <a:pt x="1" y="62"/>
                      <a:pt x="1" y="62"/>
                      <a:pt x="1" y="62"/>
                    </a:cubicBezTo>
                    <a:cubicBezTo>
                      <a:pt x="15" y="67"/>
                      <a:pt x="15" y="67"/>
                      <a:pt x="15" y="67"/>
                    </a:cubicBezTo>
                    <a:cubicBezTo>
                      <a:pt x="15" y="68"/>
                      <a:pt x="15" y="68"/>
                      <a:pt x="15" y="68"/>
                    </a:cubicBezTo>
                    <a:cubicBezTo>
                      <a:pt x="16" y="70"/>
                      <a:pt x="17" y="73"/>
                      <a:pt x="19" y="76"/>
                    </a:cubicBezTo>
                    <a:cubicBezTo>
                      <a:pt x="19" y="76"/>
                      <a:pt x="19" y="76"/>
                      <a:pt x="19" y="76"/>
                    </a:cubicBezTo>
                    <a:cubicBezTo>
                      <a:pt x="12" y="90"/>
                      <a:pt x="12" y="90"/>
                      <a:pt x="12" y="90"/>
                    </a:cubicBezTo>
                    <a:cubicBezTo>
                      <a:pt x="13" y="90"/>
                      <a:pt x="13" y="90"/>
                      <a:pt x="13" y="90"/>
                    </a:cubicBezTo>
                    <a:cubicBezTo>
                      <a:pt x="15" y="93"/>
                      <a:pt x="18" y="96"/>
                      <a:pt x="21" y="98"/>
                    </a:cubicBezTo>
                    <a:cubicBezTo>
                      <a:pt x="22" y="99"/>
                      <a:pt x="22" y="99"/>
                      <a:pt x="22" y="99"/>
                    </a:cubicBezTo>
                    <a:cubicBezTo>
                      <a:pt x="35" y="92"/>
                      <a:pt x="35" y="92"/>
                      <a:pt x="35" y="92"/>
                    </a:cubicBezTo>
                    <a:cubicBezTo>
                      <a:pt x="36" y="92"/>
                      <a:pt x="36" y="92"/>
                      <a:pt x="36" y="92"/>
                    </a:cubicBezTo>
                    <a:cubicBezTo>
                      <a:pt x="38" y="94"/>
                      <a:pt x="41" y="95"/>
                      <a:pt x="44" y="96"/>
                    </a:cubicBezTo>
                    <a:cubicBezTo>
                      <a:pt x="44" y="96"/>
                      <a:pt x="44" y="96"/>
                      <a:pt x="44" y="96"/>
                    </a:cubicBezTo>
                    <a:lnTo>
                      <a:pt x="49" y="110"/>
                    </a:lnTo>
                    <a:close/>
                    <a:moveTo>
                      <a:pt x="55" y="107"/>
                    </a:moveTo>
                    <a:cubicBezTo>
                      <a:pt x="54" y="107"/>
                      <a:pt x="53" y="107"/>
                      <a:pt x="51" y="107"/>
                    </a:cubicBezTo>
                    <a:cubicBezTo>
                      <a:pt x="51" y="107"/>
                      <a:pt x="51" y="107"/>
                      <a:pt x="51" y="107"/>
                    </a:cubicBezTo>
                    <a:cubicBezTo>
                      <a:pt x="46" y="93"/>
                      <a:pt x="46" y="93"/>
                      <a:pt x="46" y="93"/>
                    </a:cubicBezTo>
                    <a:cubicBezTo>
                      <a:pt x="45" y="93"/>
                      <a:pt x="45" y="93"/>
                      <a:pt x="45" y="93"/>
                    </a:cubicBezTo>
                    <a:cubicBezTo>
                      <a:pt x="42" y="92"/>
                      <a:pt x="39" y="91"/>
                      <a:pt x="36" y="89"/>
                    </a:cubicBezTo>
                    <a:cubicBezTo>
                      <a:pt x="35" y="89"/>
                      <a:pt x="35" y="89"/>
                      <a:pt x="35" y="89"/>
                    </a:cubicBezTo>
                    <a:cubicBezTo>
                      <a:pt x="22" y="95"/>
                      <a:pt x="22" y="95"/>
                      <a:pt x="22" y="95"/>
                    </a:cubicBezTo>
                    <a:cubicBezTo>
                      <a:pt x="22" y="95"/>
                      <a:pt x="22" y="95"/>
                      <a:pt x="22" y="95"/>
                    </a:cubicBezTo>
                    <a:cubicBezTo>
                      <a:pt x="20" y="93"/>
                      <a:pt x="18" y="91"/>
                      <a:pt x="16" y="89"/>
                    </a:cubicBezTo>
                    <a:cubicBezTo>
                      <a:pt x="16" y="89"/>
                      <a:pt x="16" y="89"/>
                      <a:pt x="16" y="89"/>
                    </a:cubicBezTo>
                    <a:cubicBezTo>
                      <a:pt x="16" y="89"/>
                      <a:pt x="16" y="89"/>
                      <a:pt x="16" y="89"/>
                    </a:cubicBezTo>
                    <a:cubicBezTo>
                      <a:pt x="22" y="76"/>
                      <a:pt x="22" y="76"/>
                      <a:pt x="22" y="76"/>
                    </a:cubicBezTo>
                    <a:cubicBezTo>
                      <a:pt x="22" y="75"/>
                      <a:pt x="22" y="75"/>
                      <a:pt x="22" y="75"/>
                    </a:cubicBezTo>
                    <a:cubicBezTo>
                      <a:pt x="20" y="72"/>
                      <a:pt x="19" y="69"/>
                      <a:pt x="18" y="66"/>
                    </a:cubicBezTo>
                    <a:cubicBezTo>
                      <a:pt x="18" y="65"/>
                      <a:pt x="18" y="65"/>
                      <a:pt x="18" y="65"/>
                    </a:cubicBezTo>
                    <a:cubicBezTo>
                      <a:pt x="4" y="60"/>
                      <a:pt x="4" y="60"/>
                      <a:pt x="4" y="60"/>
                    </a:cubicBezTo>
                    <a:cubicBezTo>
                      <a:pt x="4" y="60"/>
                      <a:pt x="4" y="60"/>
                      <a:pt x="4" y="60"/>
                    </a:cubicBezTo>
                    <a:cubicBezTo>
                      <a:pt x="4" y="58"/>
                      <a:pt x="4" y="57"/>
                      <a:pt x="4" y="56"/>
                    </a:cubicBezTo>
                    <a:cubicBezTo>
                      <a:pt x="4" y="54"/>
                      <a:pt x="4" y="53"/>
                      <a:pt x="4" y="52"/>
                    </a:cubicBezTo>
                    <a:cubicBezTo>
                      <a:pt x="4" y="51"/>
                      <a:pt x="4" y="51"/>
                      <a:pt x="4" y="51"/>
                    </a:cubicBezTo>
                    <a:cubicBezTo>
                      <a:pt x="18" y="46"/>
                      <a:pt x="18" y="46"/>
                      <a:pt x="18" y="46"/>
                    </a:cubicBezTo>
                    <a:cubicBezTo>
                      <a:pt x="18" y="46"/>
                      <a:pt x="18" y="46"/>
                      <a:pt x="18" y="46"/>
                    </a:cubicBezTo>
                    <a:cubicBezTo>
                      <a:pt x="19" y="42"/>
                      <a:pt x="20" y="39"/>
                      <a:pt x="22" y="36"/>
                    </a:cubicBezTo>
                    <a:cubicBezTo>
                      <a:pt x="22" y="36"/>
                      <a:pt x="22" y="36"/>
                      <a:pt x="22" y="36"/>
                    </a:cubicBezTo>
                    <a:cubicBezTo>
                      <a:pt x="16" y="22"/>
                      <a:pt x="16" y="22"/>
                      <a:pt x="16" y="22"/>
                    </a:cubicBezTo>
                    <a:cubicBezTo>
                      <a:pt x="16" y="22"/>
                      <a:pt x="16" y="22"/>
                      <a:pt x="16" y="22"/>
                    </a:cubicBezTo>
                    <a:cubicBezTo>
                      <a:pt x="18" y="20"/>
                      <a:pt x="20" y="18"/>
                      <a:pt x="22" y="16"/>
                    </a:cubicBezTo>
                    <a:cubicBezTo>
                      <a:pt x="22" y="16"/>
                      <a:pt x="22" y="16"/>
                      <a:pt x="22" y="16"/>
                    </a:cubicBezTo>
                    <a:cubicBezTo>
                      <a:pt x="35" y="23"/>
                      <a:pt x="35" y="23"/>
                      <a:pt x="35" y="23"/>
                    </a:cubicBezTo>
                    <a:cubicBezTo>
                      <a:pt x="36" y="22"/>
                      <a:pt x="36" y="22"/>
                      <a:pt x="36" y="22"/>
                    </a:cubicBezTo>
                    <a:cubicBezTo>
                      <a:pt x="39" y="21"/>
                      <a:pt x="42" y="19"/>
                      <a:pt x="45" y="18"/>
                    </a:cubicBezTo>
                    <a:cubicBezTo>
                      <a:pt x="46" y="18"/>
                      <a:pt x="46" y="18"/>
                      <a:pt x="46" y="18"/>
                    </a:cubicBezTo>
                    <a:cubicBezTo>
                      <a:pt x="51" y="4"/>
                      <a:pt x="51" y="4"/>
                      <a:pt x="51" y="4"/>
                    </a:cubicBezTo>
                    <a:cubicBezTo>
                      <a:pt x="51" y="4"/>
                      <a:pt x="51" y="4"/>
                      <a:pt x="51" y="4"/>
                    </a:cubicBezTo>
                    <a:cubicBezTo>
                      <a:pt x="54" y="4"/>
                      <a:pt x="57" y="4"/>
                      <a:pt x="59" y="4"/>
                    </a:cubicBezTo>
                    <a:cubicBezTo>
                      <a:pt x="60" y="4"/>
                      <a:pt x="60" y="4"/>
                      <a:pt x="60" y="4"/>
                    </a:cubicBezTo>
                    <a:cubicBezTo>
                      <a:pt x="65" y="18"/>
                      <a:pt x="65" y="18"/>
                      <a:pt x="65" y="18"/>
                    </a:cubicBezTo>
                    <a:cubicBezTo>
                      <a:pt x="65" y="18"/>
                      <a:pt x="65" y="18"/>
                      <a:pt x="65" y="18"/>
                    </a:cubicBezTo>
                    <a:cubicBezTo>
                      <a:pt x="69" y="19"/>
                      <a:pt x="72" y="21"/>
                      <a:pt x="75" y="22"/>
                    </a:cubicBezTo>
                    <a:cubicBezTo>
                      <a:pt x="75" y="23"/>
                      <a:pt x="75" y="23"/>
                      <a:pt x="75" y="23"/>
                    </a:cubicBezTo>
                    <a:cubicBezTo>
                      <a:pt x="89" y="16"/>
                      <a:pt x="89" y="16"/>
                      <a:pt x="89" y="16"/>
                    </a:cubicBezTo>
                    <a:cubicBezTo>
                      <a:pt x="89" y="16"/>
                      <a:pt x="89" y="16"/>
                      <a:pt x="89" y="16"/>
                    </a:cubicBezTo>
                    <a:cubicBezTo>
                      <a:pt x="91" y="18"/>
                      <a:pt x="93" y="20"/>
                      <a:pt x="95" y="22"/>
                    </a:cubicBezTo>
                    <a:cubicBezTo>
                      <a:pt x="95" y="22"/>
                      <a:pt x="95" y="22"/>
                      <a:pt x="95" y="22"/>
                    </a:cubicBezTo>
                    <a:cubicBezTo>
                      <a:pt x="95" y="23"/>
                      <a:pt x="95" y="23"/>
                      <a:pt x="95" y="23"/>
                    </a:cubicBezTo>
                    <a:cubicBezTo>
                      <a:pt x="88" y="36"/>
                      <a:pt x="88" y="36"/>
                      <a:pt x="88" y="36"/>
                    </a:cubicBezTo>
                    <a:cubicBezTo>
                      <a:pt x="89" y="36"/>
                      <a:pt x="89" y="36"/>
                      <a:pt x="89" y="36"/>
                    </a:cubicBezTo>
                    <a:cubicBezTo>
                      <a:pt x="91" y="39"/>
                      <a:pt x="92" y="42"/>
                      <a:pt x="93" y="46"/>
                    </a:cubicBezTo>
                    <a:cubicBezTo>
                      <a:pt x="93" y="46"/>
                      <a:pt x="93" y="46"/>
                      <a:pt x="93" y="46"/>
                    </a:cubicBezTo>
                    <a:cubicBezTo>
                      <a:pt x="107" y="51"/>
                      <a:pt x="107" y="51"/>
                      <a:pt x="107" y="51"/>
                    </a:cubicBezTo>
                    <a:cubicBezTo>
                      <a:pt x="107" y="52"/>
                      <a:pt x="107" y="52"/>
                      <a:pt x="107" y="52"/>
                    </a:cubicBezTo>
                    <a:cubicBezTo>
                      <a:pt x="107" y="53"/>
                      <a:pt x="107" y="54"/>
                      <a:pt x="107" y="56"/>
                    </a:cubicBezTo>
                    <a:cubicBezTo>
                      <a:pt x="107" y="57"/>
                      <a:pt x="107" y="58"/>
                      <a:pt x="107" y="60"/>
                    </a:cubicBezTo>
                    <a:cubicBezTo>
                      <a:pt x="107" y="60"/>
                      <a:pt x="107" y="60"/>
                      <a:pt x="107" y="60"/>
                    </a:cubicBezTo>
                    <a:cubicBezTo>
                      <a:pt x="93" y="65"/>
                      <a:pt x="93" y="65"/>
                      <a:pt x="93" y="65"/>
                    </a:cubicBezTo>
                    <a:cubicBezTo>
                      <a:pt x="93" y="66"/>
                      <a:pt x="93" y="66"/>
                      <a:pt x="93" y="66"/>
                    </a:cubicBezTo>
                    <a:cubicBezTo>
                      <a:pt x="92" y="69"/>
                      <a:pt x="91" y="72"/>
                      <a:pt x="89" y="75"/>
                    </a:cubicBezTo>
                    <a:cubicBezTo>
                      <a:pt x="88" y="76"/>
                      <a:pt x="88" y="76"/>
                      <a:pt x="88" y="76"/>
                    </a:cubicBezTo>
                    <a:cubicBezTo>
                      <a:pt x="95" y="89"/>
                      <a:pt x="95" y="89"/>
                      <a:pt x="95" y="89"/>
                    </a:cubicBezTo>
                    <a:cubicBezTo>
                      <a:pt x="95" y="89"/>
                      <a:pt x="95" y="89"/>
                      <a:pt x="95" y="89"/>
                    </a:cubicBezTo>
                    <a:cubicBezTo>
                      <a:pt x="93" y="91"/>
                      <a:pt x="91" y="93"/>
                      <a:pt x="89" y="95"/>
                    </a:cubicBezTo>
                    <a:cubicBezTo>
                      <a:pt x="89" y="95"/>
                      <a:pt x="89" y="95"/>
                      <a:pt x="89" y="95"/>
                    </a:cubicBezTo>
                    <a:cubicBezTo>
                      <a:pt x="75" y="89"/>
                      <a:pt x="75" y="89"/>
                      <a:pt x="75" y="89"/>
                    </a:cubicBezTo>
                    <a:cubicBezTo>
                      <a:pt x="75" y="89"/>
                      <a:pt x="75" y="89"/>
                      <a:pt x="75" y="89"/>
                    </a:cubicBezTo>
                    <a:cubicBezTo>
                      <a:pt x="72" y="91"/>
                      <a:pt x="69" y="92"/>
                      <a:pt x="65" y="93"/>
                    </a:cubicBezTo>
                    <a:cubicBezTo>
                      <a:pt x="65" y="93"/>
                      <a:pt x="65" y="93"/>
                      <a:pt x="65" y="93"/>
                    </a:cubicBezTo>
                    <a:cubicBezTo>
                      <a:pt x="60" y="107"/>
                      <a:pt x="60" y="107"/>
                      <a:pt x="60" y="107"/>
                    </a:cubicBezTo>
                    <a:cubicBezTo>
                      <a:pt x="59" y="107"/>
                      <a:pt x="59" y="107"/>
                      <a:pt x="59" y="107"/>
                    </a:cubicBezTo>
                    <a:cubicBezTo>
                      <a:pt x="58" y="107"/>
                      <a:pt x="57" y="107"/>
                      <a:pt x="55" y="107"/>
                    </a:cubicBezTo>
                    <a:close/>
                    <a:moveTo>
                      <a:pt x="52" y="106"/>
                    </a:moveTo>
                    <a:cubicBezTo>
                      <a:pt x="54" y="106"/>
                      <a:pt x="57" y="106"/>
                      <a:pt x="59" y="106"/>
                    </a:cubicBezTo>
                    <a:cubicBezTo>
                      <a:pt x="64" y="92"/>
                      <a:pt x="64" y="92"/>
                      <a:pt x="64" y="92"/>
                    </a:cubicBezTo>
                    <a:cubicBezTo>
                      <a:pt x="65" y="92"/>
                      <a:pt x="65" y="92"/>
                      <a:pt x="65" y="92"/>
                    </a:cubicBezTo>
                    <a:cubicBezTo>
                      <a:pt x="68" y="91"/>
                      <a:pt x="71" y="90"/>
                      <a:pt x="74" y="88"/>
                    </a:cubicBezTo>
                    <a:cubicBezTo>
                      <a:pt x="75" y="88"/>
                      <a:pt x="75" y="88"/>
                      <a:pt x="75" y="88"/>
                    </a:cubicBezTo>
                    <a:cubicBezTo>
                      <a:pt x="88" y="94"/>
                      <a:pt x="88" y="94"/>
                      <a:pt x="88" y="94"/>
                    </a:cubicBezTo>
                    <a:cubicBezTo>
                      <a:pt x="90" y="92"/>
                      <a:pt x="92" y="91"/>
                      <a:pt x="94" y="89"/>
                    </a:cubicBezTo>
                    <a:cubicBezTo>
                      <a:pt x="87" y="76"/>
                      <a:pt x="87" y="76"/>
                      <a:pt x="87" y="76"/>
                    </a:cubicBezTo>
                    <a:cubicBezTo>
                      <a:pt x="88" y="75"/>
                      <a:pt x="88" y="75"/>
                      <a:pt x="88" y="75"/>
                    </a:cubicBezTo>
                    <a:cubicBezTo>
                      <a:pt x="90" y="72"/>
                      <a:pt x="91" y="69"/>
                      <a:pt x="92" y="66"/>
                    </a:cubicBezTo>
                    <a:cubicBezTo>
                      <a:pt x="92" y="64"/>
                      <a:pt x="92" y="64"/>
                      <a:pt x="92" y="64"/>
                    </a:cubicBezTo>
                    <a:cubicBezTo>
                      <a:pt x="106" y="59"/>
                      <a:pt x="106" y="59"/>
                      <a:pt x="106" y="59"/>
                    </a:cubicBezTo>
                    <a:cubicBezTo>
                      <a:pt x="106" y="58"/>
                      <a:pt x="106" y="57"/>
                      <a:pt x="106" y="56"/>
                    </a:cubicBezTo>
                    <a:cubicBezTo>
                      <a:pt x="106" y="55"/>
                      <a:pt x="106" y="53"/>
                      <a:pt x="106" y="52"/>
                    </a:cubicBezTo>
                    <a:cubicBezTo>
                      <a:pt x="92" y="47"/>
                      <a:pt x="92" y="47"/>
                      <a:pt x="92" y="47"/>
                    </a:cubicBezTo>
                    <a:cubicBezTo>
                      <a:pt x="92" y="46"/>
                      <a:pt x="92" y="46"/>
                      <a:pt x="92" y="46"/>
                    </a:cubicBezTo>
                    <a:cubicBezTo>
                      <a:pt x="91" y="43"/>
                      <a:pt x="90" y="40"/>
                      <a:pt x="88" y="37"/>
                    </a:cubicBezTo>
                    <a:cubicBezTo>
                      <a:pt x="87" y="36"/>
                      <a:pt x="87" y="36"/>
                      <a:pt x="87" y="36"/>
                    </a:cubicBezTo>
                    <a:cubicBezTo>
                      <a:pt x="94" y="23"/>
                      <a:pt x="94" y="23"/>
                      <a:pt x="94" y="23"/>
                    </a:cubicBezTo>
                    <a:cubicBezTo>
                      <a:pt x="92" y="21"/>
                      <a:pt x="90" y="19"/>
                      <a:pt x="88" y="17"/>
                    </a:cubicBezTo>
                    <a:cubicBezTo>
                      <a:pt x="75" y="24"/>
                      <a:pt x="75" y="24"/>
                      <a:pt x="75" y="24"/>
                    </a:cubicBezTo>
                    <a:cubicBezTo>
                      <a:pt x="74" y="23"/>
                      <a:pt x="74" y="23"/>
                      <a:pt x="74" y="23"/>
                    </a:cubicBezTo>
                    <a:cubicBezTo>
                      <a:pt x="71" y="21"/>
                      <a:pt x="68" y="20"/>
                      <a:pt x="65" y="19"/>
                    </a:cubicBezTo>
                    <a:cubicBezTo>
                      <a:pt x="64" y="19"/>
                      <a:pt x="64" y="19"/>
                      <a:pt x="64" y="19"/>
                    </a:cubicBezTo>
                    <a:cubicBezTo>
                      <a:pt x="64" y="19"/>
                      <a:pt x="64" y="19"/>
                      <a:pt x="64" y="19"/>
                    </a:cubicBezTo>
                    <a:cubicBezTo>
                      <a:pt x="59" y="5"/>
                      <a:pt x="59" y="5"/>
                      <a:pt x="59" y="5"/>
                    </a:cubicBezTo>
                    <a:cubicBezTo>
                      <a:pt x="57" y="5"/>
                      <a:pt x="54" y="5"/>
                      <a:pt x="52" y="5"/>
                    </a:cubicBezTo>
                    <a:cubicBezTo>
                      <a:pt x="47" y="19"/>
                      <a:pt x="47" y="19"/>
                      <a:pt x="47" y="19"/>
                    </a:cubicBezTo>
                    <a:cubicBezTo>
                      <a:pt x="46" y="19"/>
                      <a:pt x="46" y="19"/>
                      <a:pt x="46" y="19"/>
                    </a:cubicBezTo>
                    <a:cubicBezTo>
                      <a:pt x="42" y="20"/>
                      <a:pt x="39" y="21"/>
                      <a:pt x="37" y="23"/>
                    </a:cubicBezTo>
                    <a:cubicBezTo>
                      <a:pt x="36" y="24"/>
                      <a:pt x="36" y="24"/>
                      <a:pt x="36" y="24"/>
                    </a:cubicBezTo>
                    <a:cubicBezTo>
                      <a:pt x="22" y="17"/>
                      <a:pt x="22" y="17"/>
                      <a:pt x="22" y="17"/>
                    </a:cubicBezTo>
                    <a:cubicBezTo>
                      <a:pt x="20" y="19"/>
                      <a:pt x="19" y="21"/>
                      <a:pt x="17" y="23"/>
                    </a:cubicBezTo>
                    <a:cubicBezTo>
                      <a:pt x="23" y="36"/>
                      <a:pt x="23" y="36"/>
                      <a:pt x="23" y="36"/>
                    </a:cubicBezTo>
                    <a:cubicBezTo>
                      <a:pt x="23" y="37"/>
                      <a:pt x="23" y="37"/>
                      <a:pt x="23" y="37"/>
                    </a:cubicBezTo>
                    <a:cubicBezTo>
                      <a:pt x="21" y="40"/>
                      <a:pt x="20" y="43"/>
                      <a:pt x="19" y="46"/>
                    </a:cubicBezTo>
                    <a:cubicBezTo>
                      <a:pt x="19" y="47"/>
                      <a:pt x="19" y="47"/>
                      <a:pt x="19" y="47"/>
                    </a:cubicBezTo>
                    <a:cubicBezTo>
                      <a:pt x="5" y="52"/>
                      <a:pt x="5" y="52"/>
                      <a:pt x="5" y="52"/>
                    </a:cubicBezTo>
                    <a:cubicBezTo>
                      <a:pt x="5" y="53"/>
                      <a:pt x="5" y="55"/>
                      <a:pt x="5" y="56"/>
                    </a:cubicBezTo>
                    <a:cubicBezTo>
                      <a:pt x="5" y="57"/>
                      <a:pt x="5" y="58"/>
                      <a:pt x="5" y="59"/>
                    </a:cubicBezTo>
                    <a:cubicBezTo>
                      <a:pt x="19" y="64"/>
                      <a:pt x="19" y="64"/>
                      <a:pt x="19" y="64"/>
                    </a:cubicBezTo>
                    <a:cubicBezTo>
                      <a:pt x="19" y="66"/>
                      <a:pt x="19" y="66"/>
                      <a:pt x="19" y="66"/>
                    </a:cubicBezTo>
                    <a:cubicBezTo>
                      <a:pt x="20" y="69"/>
                      <a:pt x="21" y="72"/>
                      <a:pt x="23" y="75"/>
                    </a:cubicBezTo>
                    <a:cubicBezTo>
                      <a:pt x="23" y="76"/>
                      <a:pt x="23" y="76"/>
                      <a:pt x="23" y="76"/>
                    </a:cubicBezTo>
                    <a:cubicBezTo>
                      <a:pt x="17" y="89"/>
                      <a:pt x="17" y="89"/>
                      <a:pt x="17" y="89"/>
                    </a:cubicBezTo>
                    <a:cubicBezTo>
                      <a:pt x="19" y="91"/>
                      <a:pt x="20" y="92"/>
                      <a:pt x="22" y="94"/>
                    </a:cubicBezTo>
                    <a:cubicBezTo>
                      <a:pt x="36" y="88"/>
                      <a:pt x="36" y="88"/>
                      <a:pt x="36" y="88"/>
                    </a:cubicBezTo>
                    <a:cubicBezTo>
                      <a:pt x="37" y="88"/>
                      <a:pt x="37" y="88"/>
                      <a:pt x="37" y="88"/>
                    </a:cubicBezTo>
                    <a:cubicBezTo>
                      <a:pt x="39" y="90"/>
                      <a:pt x="42" y="91"/>
                      <a:pt x="46" y="92"/>
                    </a:cubicBezTo>
                    <a:cubicBezTo>
                      <a:pt x="47" y="92"/>
                      <a:pt x="47" y="92"/>
                      <a:pt x="47" y="92"/>
                    </a:cubicBezTo>
                    <a:cubicBezTo>
                      <a:pt x="47" y="93"/>
                      <a:pt x="47" y="93"/>
                      <a:pt x="47" y="93"/>
                    </a:cubicBezTo>
                    <a:lnTo>
                      <a:pt x="52" y="10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87" name="Google Shape;387;p3"/>
              <p:cNvSpPr/>
              <p:nvPr/>
            </p:nvSpPr>
            <p:spPr>
              <a:xfrm>
                <a:off x="5156968" y="2458601"/>
                <a:ext cx="68263" cy="198438"/>
              </a:xfrm>
              <a:custGeom>
                <a:avLst/>
                <a:gdLst/>
                <a:ahLst/>
                <a:cxnLst/>
                <a:rect l="l" t="t" r="r" b="b"/>
                <a:pathLst>
                  <a:path w="18" h="51" extrusionOk="0">
                    <a:moveTo>
                      <a:pt x="1" y="51"/>
                    </a:moveTo>
                    <a:cubicBezTo>
                      <a:pt x="0" y="48"/>
                      <a:pt x="0" y="48"/>
                      <a:pt x="0" y="48"/>
                    </a:cubicBezTo>
                    <a:cubicBezTo>
                      <a:pt x="3" y="47"/>
                      <a:pt x="5" y="45"/>
                      <a:pt x="7" y="43"/>
                    </a:cubicBezTo>
                    <a:cubicBezTo>
                      <a:pt x="9" y="40"/>
                      <a:pt x="11" y="38"/>
                      <a:pt x="12" y="35"/>
                    </a:cubicBezTo>
                    <a:cubicBezTo>
                      <a:pt x="14" y="32"/>
                      <a:pt x="14" y="29"/>
                      <a:pt x="14" y="26"/>
                    </a:cubicBezTo>
                    <a:cubicBezTo>
                      <a:pt x="14" y="23"/>
                      <a:pt x="14" y="19"/>
                      <a:pt x="12" y="16"/>
                    </a:cubicBezTo>
                    <a:cubicBezTo>
                      <a:pt x="11" y="14"/>
                      <a:pt x="9" y="11"/>
                      <a:pt x="7" y="9"/>
                    </a:cubicBezTo>
                    <a:cubicBezTo>
                      <a:pt x="5" y="7"/>
                      <a:pt x="3" y="5"/>
                      <a:pt x="0" y="4"/>
                    </a:cubicBezTo>
                    <a:cubicBezTo>
                      <a:pt x="1" y="0"/>
                      <a:pt x="1" y="0"/>
                      <a:pt x="1" y="0"/>
                    </a:cubicBezTo>
                    <a:cubicBezTo>
                      <a:pt x="5" y="1"/>
                      <a:pt x="8" y="3"/>
                      <a:pt x="10" y="6"/>
                    </a:cubicBezTo>
                    <a:cubicBezTo>
                      <a:pt x="13" y="9"/>
                      <a:pt x="15" y="12"/>
                      <a:pt x="16" y="15"/>
                    </a:cubicBezTo>
                    <a:cubicBezTo>
                      <a:pt x="18" y="18"/>
                      <a:pt x="18" y="22"/>
                      <a:pt x="18" y="26"/>
                    </a:cubicBezTo>
                    <a:cubicBezTo>
                      <a:pt x="18" y="30"/>
                      <a:pt x="18" y="33"/>
                      <a:pt x="16" y="37"/>
                    </a:cubicBezTo>
                    <a:cubicBezTo>
                      <a:pt x="15" y="40"/>
                      <a:pt x="13" y="43"/>
                      <a:pt x="10" y="45"/>
                    </a:cubicBezTo>
                    <a:cubicBezTo>
                      <a:pt x="8" y="48"/>
                      <a:pt x="5" y="50"/>
                      <a:pt x="1" y="5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88" name="Google Shape;388;p3"/>
              <p:cNvSpPr/>
              <p:nvPr/>
            </p:nvSpPr>
            <p:spPr>
              <a:xfrm>
                <a:off x="5152205" y="2455426"/>
                <a:ext cx="77788" cy="204788"/>
              </a:xfrm>
              <a:custGeom>
                <a:avLst/>
                <a:gdLst/>
                <a:ahLst/>
                <a:cxnLst/>
                <a:rect l="l" t="t" r="r" b="b"/>
                <a:pathLst>
                  <a:path w="20" h="53" extrusionOk="0">
                    <a:moveTo>
                      <a:pt x="2" y="53"/>
                    </a:moveTo>
                    <a:cubicBezTo>
                      <a:pt x="0" y="49"/>
                      <a:pt x="0" y="49"/>
                      <a:pt x="0" y="49"/>
                    </a:cubicBezTo>
                    <a:cubicBezTo>
                      <a:pt x="0" y="48"/>
                      <a:pt x="0" y="48"/>
                      <a:pt x="0" y="48"/>
                    </a:cubicBezTo>
                    <a:cubicBezTo>
                      <a:pt x="3" y="47"/>
                      <a:pt x="6" y="45"/>
                      <a:pt x="8" y="43"/>
                    </a:cubicBezTo>
                    <a:cubicBezTo>
                      <a:pt x="10" y="41"/>
                      <a:pt x="12" y="39"/>
                      <a:pt x="13" y="36"/>
                    </a:cubicBezTo>
                    <a:cubicBezTo>
                      <a:pt x="14" y="33"/>
                      <a:pt x="15" y="30"/>
                      <a:pt x="15" y="27"/>
                    </a:cubicBezTo>
                    <a:cubicBezTo>
                      <a:pt x="15" y="24"/>
                      <a:pt x="14" y="21"/>
                      <a:pt x="13" y="18"/>
                    </a:cubicBezTo>
                    <a:cubicBezTo>
                      <a:pt x="12" y="15"/>
                      <a:pt x="10" y="12"/>
                      <a:pt x="8" y="10"/>
                    </a:cubicBezTo>
                    <a:cubicBezTo>
                      <a:pt x="6" y="8"/>
                      <a:pt x="3" y="6"/>
                      <a:pt x="0" y="5"/>
                    </a:cubicBezTo>
                    <a:cubicBezTo>
                      <a:pt x="0" y="5"/>
                      <a:pt x="0" y="5"/>
                      <a:pt x="0" y="5"/>
                    </a:cubicBezTo>
                    <a:cubicBezTo>
                      <a:pt x="2" y="0"/>
                      <a:pt x="2" y="0"/>
                      <a:pt x="2" y="0"/>
                    </a:cubicBezTo>
                    <a:cubicBezTo>
                      <a:pt x="2" y="1"/>
                      <a:pt x="2" y="1"/>
                      <a:pt x="2" y="1"/>
                    </a:cubicBezTo>
                    <a:cubicBezTo>
                      <a:pt x="6" y="2"/>
                      <a:pt x="9" y="4"/>
                      <a:pt x="11" y="7"/>
                    </a:cubicBezTo>
                    <a:cubicBezTo>
                      <a:pt x="14" y="9"/>
                      <a:pt x="16" y="12"/>
                      <a:pt x="18" y="16"/>
                    </a:cubicBezTo>
                    <a:cubicBezTo>
                      <a:pt x="19" y="19"/>
                      <a:pt x="20" y="23"/>
                      <a:pt x="20" y="27"/>
                    </a:cubicBezTo>
                    <a:cubicBezTo>
                      <a:pt x="20" y="31"/>
                      <a:pt x="19" y="34"/>
                      <a:pt x="18" y="38"/>
                    </a:cubicBezTo>
                    <a:cubicBezTo>
                      <a:pt x="16" y="41"/>
                      <a:pt x="14" y="44"/>
                      <a:pt x="11" y="47"/>
                    </a:cubicBezTo>
                    <a:cubicBezTo>
                      <a:pt x="9" y="49"/>
                      <a:pt x="6" y="51"/>
                      <a:pt x="2" y="53"/>
                    </a:cubicBezTo>
                    <a:close/>
                    <a:moveTo>
                      <a:pt x="1" y="49"/>
                    </a:moveTo>
                    <a:cubicBezTo>
                      <a:pt x="3" y="52"/>
                      <a:pt x="3" y="52"/>
                      <a:pt x="3" y="52"/>
                    </a:cubicBezTo>
                    <a:cubicBezTo>
                      <a:pt x="6" y="50"/>
                      <a:pt x="8" y="49"/>
                      <a:pt x="11" y="46"/>
                    </a:cubicBezTo>
                    <a:cubicBezTo>
                      <a:pt x="13" y="44"/>
                      <a:pt x="15" y="41"/>
                      <a:pt x="17" y="37"/>
                    </a:cubicBezTo>
                    <a:cubicBezTo>
                      <a:pt x="18" y="34"/>
                      <a:pt x="19" y="30"/>
                      <a:pt x="19" y="27"/>
                    </a:cubicBezTo>
                    <a:cubicBezTo>
                      <a:pt x="19" y="23"/>
                      <a:pt x="18" y="19"/>
                      <a:pt x="17" y="16"/>
                    </a:cubicBezTo>
                    <a:cubicBezTo>
                      <a:pt x="15" y="13"/>
                      <a:pt x="13" y="10"/>
                      <a:pt x="11" y="7"/>
                    </a:cubicBezTo>
                    <a:cubicBezTo>
                      <a:pt x="8" y="5"/>
                      <a:pt x="6" y="3"/>
                      <a:pt x="3" y="2"/>
                    </a:cubicBezTo>
                    <a:cubicBezTo>
                      <a:pt x="1" y="4"/>
                      <a:pt x="1" y="4"/>
                      <a:pt x="1" y="4"/>
                    </a:cubicBezTo>
                    <a:cubicBezTo>
                      <a:pt x="4" y="6"/>
                      <a:pt x="7" y="7"/>
                      <a:pt x="9" y="9"/>
                    </a:cubicBezTo>
                    <a:cubicBezTo>
                      <a:pt x="11" y="12"/>
                      <a:pt x="13" y="14"/>
                      <a:pt x="14" y="17"/>
                    </a:cubicBezTo>
                    <a:cubicBezTo>
                      <a:pt x="15" y="20"/>
                      <a:pt x="16" y="23"/>
                      <a:pt x="16" y="27"/>
                    </a:cubicBezTo>
                    <a:cubicBezTo>
                      <a:pt x="16" y="30"/>
                      <a:pt x="15" y="33"/>
                      <a:pt x="14" y="36"/>
                    </a:cubicBezTo>
                    <a:cubicBezTo>
                      <a:pt x="13" y="39"/>
                      <a:pt x="11" y="42"/>
                      <a:pt x="9" y="44"/>
                    </a:cubicBezTo>
                    <a:cubicBezTo>
                      <a:pt x="7" y="46"/>
                      <a:pt x="4" y="48"/>
                      <a:pt x="1" y="49"/>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89" name="Google Shape;389;p3"/>
              <p:cNvSpPr/>
              <p:nvPr/>
            </p:nvSpPr>
            <p:spPr>
              <a:xfrm>
                <a:off x="5010918" y="2458601"/>
                <a:ext cx="73025" cy="198438"/>
              </a:xfrm>
              <a:custGeom>
                <a:avLst/>
                <a:gdLst/>
                <a:ahLst/>
                <a:cxnLst/>
                <a:rect l="l" t="t" r="r" b="b"/>
                <a:pathLst>
                  <a:path w="19" h="51" extrusionOk="0">
                    <a:moveTo>
                      <a:pt x="18" y="51"/>
                    </a:moveTo>
                    <a:cubicBezTo>
                      <a:pt x="14" y="50"/>
                      <a:pt x="11" y="48"/>
                      <a:pt x="9" y="45"/>
                    </a:cubicBezTo>
                    <a:cubicBezTo>
                      <a:pt x="6" y="43"/>
                      <a:pt x="4" y="40"/>
                      <a:pt x="3" y="37"/>
                    </a:cubicBezTo>
                    <a:cubicBezTo>
                      <a:pt x="1" y="33"/>
                      <a:pt x="0" y="30"/>
                      <a:pt x="0" y="26"/>
                    </a:cubicBezTo>
                    <a:cubicBezTo>
                      <a:pt x="0" y="22"/>
                      <a:pt x="1" y="18"/>
                      <a:pt x="3" y="15"/>
                    </a:cubicBezTo>
                    <a:cubicBezTo>
                      <a:pt x="4" y="12"/>
                      <a:pt x="6" y="9"/>
                      <a:pt x="9" y="6"/>
                    </a:cubicBezTo>
                    <a:cubicBezTo>
                      <a:pt x="11" y="3"/>
                      <a:pt x="14" y="1"/>
                      <a:pt x="18" y="0"/>
                    </a:cubicBezTo>
                    <a:cubicBezTo>
                      <a:pt x="19" y="4"/>
                      <a:pt x="19" y="4"/>
                      <a:pt x="19" y="4"/>
                    </a:cubicBezTo>
                    <a:cubicBezTo>
                      <a:pt x="16" y="5"/>
                      <a:pt x="14" y="7"/>
                      <a:pt x="11" y="9"/>
                    </a:cubicBezTo>
                    <a:cubicBezTo>
                      <a:pt x="9" y="11"/>
                      <a:pt x="8" y="14"/>
                      <a:pt x="6" y="16"/>
                    </a:cubicBezTo>
                    <a:cubicBezTo>
                      <a:pt x="5" y="19"/>
                      <a:pt x="4" y="23"/>
                      <a:pt x="4" y="26"/>
                    </a:cubicBezTo>
                    <a:cubicBezTo>
                      <a:pt x="4" y="29"/>
                      <a:pt x="5" y="32"/>
                      <a:pt x="6" y="35"/>
                    </a:cubicBezTo>
                    <a:cubicBezTo>
                      <a:pt x="8" y="38"/>
                      <a:pt x="9" y="40"/>
                      <a:pt x="11" y="43"/>
                    </a:cubicBezTo>
                    <a:cubicBezTo>
                      <a:pt x="14" y="45"/>
                      <a:pt x="16" y="47"/>
                      <a:pt x="19" y="48"/>
                    </a:cubicBezTo>
                    <a:lnTo>
                      <a:pt x="18" y="5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0" name="Google Shape;390;p3"/>
              <p:cNvSpPr/>
              <p:nvPr/>
            </p:nvSpPr>
            <p:spPr>
              <a:xfrm>
                <a:off x="5010918" y="2455426"/>
                <a:ext cx="76200" cy="204788"/>
              </a:xfrm>
              <a:custGeom>
                <a:avLst/>
                <a:gdLst/>
                <a:ahLst/>
                <a:cxnLst/>
                <a:rect l="l" t="t" r="r" b="b"/>
                <a:pathLst>
                  <a:path w="20" h="53" extrusionOk="0">
                    <a:moveTo>
                      <a:pt x="18" y="53"/>
                    </a:moveTo>
                    <a:cubicBezTo>
                      <a:pt x="17" y="53"/>
                      <a:pt x="17" y="53"/>
                      <a:pt x="17" y="53"/>
                    </a:cubicBezTo>
                    <a:cubicBezTo>
                      <a:pt x="14" y="51"/>
                      <a:pt x="11" y="49"/>
                      <a:pt x="8" y="47"/>
                    </a:cubicBezTo>
                    <a:cubicBezTo>
                      <a:pt x="6" y="44"/>
                      <a:pt x="4" y="41"/>
                      <a:pt x="2" y="38"/>
                    </a:cubicBezTo>
                    <a:cubicBezTo>
                      <a:pt x="1" y="34"/>
                      <a:pt x="0" y="31"/>
                      <a:pt x="0" y="27"/>
                    </a:cubicBezTo>
                    <a:cubicBezTo>
                      <a:pt x="0" y="23"/>
                      <a:pt x="1" y="19"/>
                      <a:pt x="2" y="16"/>
                    </a:cubicBezTo>
                    <a:cubicBezTo>
                      <a:pt x="4" y="12"/>
                      <a:pt x="6" y="9"/>
                      <a:pt x="8" y="7"/>
                    </a:cubicBezTo>
                    <a:cubicBezTo>
                      <a:pt x="11" y="4"/>
                      <a:pt x="14" y="2"/>
                      <a:pt x="17" y="1"/>
                    </a:cubicBezTo>
                    <a:cubicBezTo>
                      <a:pt x="18" y="0"/>
                      <a:pt x="18" y="0"/>
                      <a:pt x="18" y="0"/>
                    </a:cubicBezTo>
                    <a:cubicBezTo>
                      <a:pt x="20" y="5"/>
                      <a:pt x="20" y="5"/>
                      <a:pt x="20" y="5"/>
                    </a:cubicBezTo>
                    <a:cubicBezTo>
                      <a:pt x="19" y="5"/>
                      <a:pt x="19" y="5"/>
                      <a:pt x="19" y="5"/>
                    </a:cubicBezTo>
                    <a:cubicBezTo>
                      <a:pt x="16" y="6"/>
                      <a:pt x="14" y="8"/>
                      <a:pt x="12" y="10"/>
                    </a:cubicBezTo>
                    <a:cubicBezTo>
                      <a:pt x="10" y="12"/>
                      <a:pt x="8" y="15"/>
                      <a:pt x="7" y="18"/>
                    </a:cubicBezTo>
                    <a:cubicBezTo>
                      <a:pt x="6" y="21"/>
                      <a:pt x="5" y="24"/>
                      <a:pt x="5" y="27"/>
                    </a:cubicBezTo>
                    <a:cubicBezTo>
                      <a:pt x="5" y="30"/>
                      <a:pt x="6" y="33"/>
                      <a:pt x="7" y="36"/>
                    </a:cubicBezTo>
                    <a:cubicBezTo>
                      <a:pt x="8" y="39"/>
                      <a:pt x="10" y="41"/>
                      <a:pt x="12" y="43"/>
                    </a:cubicBezTo>
                    <a:cubicBezTo>
                      <a:pt x="14" y="45"/>
                      <a:pt x="16" y="47"/>
                      <a:pt x="19" y="48"/>
                    </a:cubicBezTo>
                    <a:cubicBezTo>
                      <a:pt x="20" y="49"/>
                      <a:pt x="20" y="49"/>
                      <a:pt x="20" y="49"/>
                    </a:cubicBezTo>
                    <a:lnTo>
                      <a:pt x="18" y="53"/>
                    </a:lnTo>
                    <a:close/>
                    <a:moveTo>
                      <a:pt x="17" y="2"/>
                    </a:moveTo>
                    <a:cubicBezTo>
                      <a:pt x="14" y="3"/>
                      <a:pt x="11" y="5"/>
                      <a:pt x="9" y="7"/>
                    </a:cubicBezTo>
                    <a:cubicBezTo>
                      <a:pt x="6" y="10"/>
                      <a:pt x="5" y="13"/>
                      <a:pt x="3" y="16"/>
                    </a:cubicBezTo>
                    <a:cubicBezTo>
                      <a:pt x="2" y="19"/>
                      <a:pt x="1" y="23"/>
                      <a:pt x="1" y="27"/>
                    </a:cubicBezTo>
                    <a:cubicBezTo>
                      <a:pt x="1" y="30"/>
                      <a:pt x="2" y="34"/>
                      <a:pt x="3" y="37"/>
                    </a:cubicBezTo>
                    <a:cubicBezTo>
                      <a:pt x="4" y="41"/>
                      <a:pt x="6" y="44"/>
                      <a:pt x="9" y="46"/>
                    </a:cubicBezTo>
                    <a:cubicBezTo>
                      <a:pt x="11" y="49"/>
                      <a:pt x="14" y="50"/>
                      <a:pt x="17" y="52"/>
                    </a:cubicBezTo>
                    <a:cubicBezTo>
                      <a:pt x="18" y="49"/>
                      <a:pt x="18" y="49"/>
                      <a:pt x="18" y="49"/>
                    </a:cubicBezTo>
                    <a:cubicBezTo>
                      <a:pt x="16" y="48"/>
                      <a:pt x="13" y="46"/>
                      <a:pt x="11" y="44"/>
                    </a:cubicBezTo>
                    <a:cubicBezTo>
                      <a:pt x="9" y="42"/>
                      <a:pt x="7" y="39"/>
                      <a:pt x="6" y="36"/>
                    </a:cubicBezTo>
                    <a:cubicBezTo>
                      <a:pt x="5" y="33"/>
                      <a:pt x="4" y="30"/>
                      <a:pt x="4" y="27"/>
                    </a:cubicBezTo>
                    <a:cubicBezTo>
                      <a:pt x="4" y="23"/>
                      <a:pt x="5" y="20"/>
                      <a:pt x="6" y="17"/>
                    </a:cubicBezTo>
                    <a:cubicBezTo>
                      <a:pt x="7" y="14"/>
                      <a:pt x="9" y="12"/>
                      <a:pt x="11" y="9"/>
                    </a:cubicBezTo>
                    <a:cubicBezTo>
                      <a:pt x="13" y="7"/>
                      <a:pt x="16" y="6"/>
                      <a:pt x="18" y="4"/>
                    </a:cubicBezTo>
                    <a:lnTo>
                      <a:pt x="17" y="2"/>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1" name="Google Shape;391;p3"/>
              <p:cNvSpPr/>
              <p:nvPr/>
            </p:nvSpPr>
            <p:spPr>
              <a:xfrm>
                <a:off x="5256980" y="2595126"/>
                <a:ext cx="322263" cy="323850"/>
              </a:xfrm>
              <a:custGeom>
                <a:avLst/>
                <a:gdLst/>
                <a:ahLst/>
                <a:cxnLst/>
                <a:rect l="l" t="t" r="r" b="b"/>
                <a:pathLst>
                  <a:path w="84" h="84" extrusionOk="0">
                    <a:moveTo>
                      <a:pt x="42" y="84"/>
                    </a:moveTo>
                    <a:cubicBezTo>
                      <a:pt x="41" y="84"/>
                      <a:pt x="39" y="84"/>
                      <a:pt x="38" y="84"/>
                    </a:cubicBezTo>
                    <a:cubicBezTo>
                      <a:pt x="37" y="84"/>
                      <a:pt x="37" y="84"/>
                      <a:pt x="37" y="84"/>
                    </a:cubicBezTo>
                    <a:cubicBezTo>
                      <a:pt x="33" y="73"/>
                      <a:pt x="33" y="73"/>
                      <a:pt x="33" y="73"/>
                    </a:cubicBezTo>
                    <a:cubicBezTo>
                      <a:pt x="31" y="72"/>
                      <a:pt x="29" y="72"/>
                      <a:pt x="27" y="71"/>
                    </a:cubicBezTo>
                    <a:cubicBezTo>
                      <a:pt x="17" y="76"/>
                      <a:pt x="17" y="76"/>
                      <a:pt x="17" y="76"/>
                    </a:cubicBezTo>
                    <a:cubicBezTo>
                      <a:pt x="16" y="75"/>
                      <a:pt x="16" y="75"/>
                      <a:pt x="16" y="75"/>
                    </a:cubicBezTo>
                    <a:cubicBezTo>
                      <a:pt x="13" y="73"/>
                      <a:pt x="11" y="71"/>
                      <a:pt x="10" y="69"/>
                    </a:cubicBezTo>
                    <a:cubicBezTo>
                      <a:pt x="9" y="68"/>
                      <a:pt x="9" y="68"/>
                      <a:pt x="9" y="68"/>
                    </a:cubicBezTo>
                    <a:cubicBezTo>
                      <a:pt x="14" y="57"/>
                      <a:pt x="14" y="57"/>
                      <a:pt x="14" y="57"/>
                    </a:cubicBezTo>
                    <a:cubicBezTo>
                      <a:pt x="13" y="55"/>
                      <a:pt x="12" y="54"/>
                      <a:pt x="11" y="52"/>
                    </a:cubicBezTo>
                    <a:cubicBezTo>
                      <a:pt x="0" y="48"/>
                      <a:pt x="0" y="48"/>
                      <a:pt x="0" y="48"/>
                    </a:cubicBezTo>
                    <a:cubicBezTo>
                      <a:pt x="0" y="46"/>
                      <a:pt x="0" y="46"/>
                      <a:pt x="0" y="46"/>
                    </a:cubicBezTo>
                    <a:cubicBezTo>
                      <a:pt x="0" y="45"/>
                      <a:pt x="0" y="44"/>
                      <a:pt x="0" y="42"/>
                    </a:cubicBezTo>
                    <a:cubicBezTo>
                      <a:pt x="0" y="41"/>
                      <a:pt x="0" y="39"/>
                      <a:pt x="0" y="38"/>
                    </a:cubicBezTo>
                    <a:cubicBezTo>
                      <a:pt x="0" y="37"/>
                      <a:pt x="0" y="37"/>
                      <a:pt x="0" y="37"/>
                    </a:cubicBezTo>
                    <a:cubicBezTo>
                      <a:pt x="11" y="33"/>
                      <a:pt x="11" y="33"/>
                      <a:pt x="11" y="33"/>
                    </a:cubicBezTo>
                    <a:cubicBezTo>
                      <a:pt x="12" y="31"/>
                      <a:pt x="13" y="29"/>
                      <a:pt x="14" y="27"/>
                    </a:cubicBezTo>
                    <a:cubicBezTo>
                      <a:pt x="9" y="16"/>
                      <a:pt x="9" y="16"/>
                      <a:pt x="9" y="16"/>
                    </a:cubicBezTo>
                    <a:cubicBezTo>
                      <a:pt x="10" y="15"/>
                      <a:pt x="10" y="15"/>
                      <a:pt x="10" y="15"/>
                    </a:cubicBezTo>
                    <a:cubicBezTo>
                      <a:pt x="11" y="13"/>
                      <a:pt x="13" y="11"/>
                      <a:pt x="16" y="9"/>
                    </a:cubicBezTo>
                    <a:cubicBezTo>
                      <a:pt x="17" y="9"/>
                      <a:pt x="17" y="9"/>
                      <a:pt x="17" y="9"/>
                    </a:cubicBezTo>
                    <a:cubicBezTo>
                      <a:pt x="27" y="13"/>
                      <a:pt x="27" y="13"/>
                      <a:pt x="27" y="13"/>
                    </a:cubicBezTo>
                    <a:cubicBezTo>
                      <a:pt x="29" y="12"/>
                      <a:pt x="31" y="12"/>
                      <a:pt x="33" y="11"/>
                    </a:cubicBezTo>
                    <a:cubicBezTo>
                      <a:pt x="37" y="0"/>
                      <a:pt x="37" y="0"/>
                      <a:pt x="37" y="0"/>
                    </a:cubicBezTo>
                    <a:cubicBezTo>
                      <a:pt x="38" y="0"/>
                      <a:pt x="38" y="0"/>
                      <a:pt x="38" y="0"/>
                    </a:cubicBezTo>
                    <a:cubicBezTo>
                      <a:pt x="41" y="0"/>
                      <a:pt x="44" y="0"/>
                      <a:pt x="47" y="0"/>
                    </a:cubicBezTo>
                    <a:cubicBezTo>
                      <a:pt x="48" y="0"/>
                      <a:pt x="48" y="0"/>
                      <a:pt x="48" y="0"/>
                    </a:cubicBezTo>
                    <a:cubicBezTo>
                      <a:pt x="52" y="11"/>
                      <a:pt x="52" y="11"/>
                      <a:pt x="52" y="11"/>
                    </a:cubicBezTo>
                    <a:cubicBezTo>
                      <a:pt x="54" y="12"/>
                      <a:pt x="56" y="12"/>
                      <a:pt x="57" y="13"/>
                    </a:cubicBezTo>
                    <a:cubicBezTo>
                      <a:pt x="68" y="9"/>
                      <a:pt x="68" y="9"/>
                      <a:pt x="68" y="9"/>
                    </a:cubicBezTo>
                    <a:cubicBezTo>
                      <a:pt x="69" y="9"/>
                      <a:pt x="69" y="9"/>
                      <a:pt x="69" y="9"/>
                    </a:cubicBezTo>
                    <a:cubicBezTo>
                      <a:pt x="71" y="11"/>
                      <a:pt x="73" y="13"/>
                      <a:pt x="75" y="15"/>
                    </a:cubicBezTo>
                    <a:cubicBezTo>
                      <a:pt x="76" y="16"/>
                      <a:pt x="76" y="16"/>
                      <a:pt x="76" y="16"/>
                    </a:cubicBezTo>
                    <a:cubicBezTo>
                      <a:pt x="71" y="27"/>
                      <a:pt x="71" y="27"/>
                      <a:pt x="71" y="27"/>
                    </a:cubicBezTo>
                    <a:cubicBezTo>
                      <a:pt x="72" y="29"/>
                      <a:pt x="73" y="31"/>
                      <a:pt x="73" y="33"/>
                    </a:cubicBezTo>
                    <a:cubicBezTo>
                      <a:pt x="84" y="36"/>
                      <a:pt x="84" y="36"/>
                      <a:pt x="84" y="36"/>
                    </a:cubicBezTo>
                    <a:cubicBezTo>
                      <a:pt x="84" y="38"/>
                      <a:pt x="84" y="38"/>
                      <a:pt x="84" y="38"/>
                    </a:cubicBezTo>
                    <a:cubicBezTo>
                      <a:pt x="84" y="39"/>
                      <a:pt x="84" y="41"/>
                      <a:pt x="84" y="42"/>
                    </a:cubicBezTo>
                    <a:cubicBezTo>
                      <a:pt x="84" y="44"/>
                      <a:pt x="84" y="45"/>
                      <a:pt x="84" y="46"/>
                    </a:cubicBezTo>
                    <a:cubicBezTo>
                      <a:pt x="84" y="48"/>
                      <a:pt x="84" y="48"/>
                      <a:pt x="84" y="48"/>
                    </a:cubicBezTo>
                    <a:cubicBezTo>
                      <a:pt x="73" y="52"/>
                      <a:pt x="73" y="52"/>
                      <a:pt x="73" y="52"/>
                    </a:cubicBezTo>
                    <a:cubicBezTo>
                      <a:pt x="73" y="54"/>
                      <a:pt x="72" y="55"/>
                      <a:pt x="71" y="57"/>
                    </a:cubicBezTo>
                    <a:cubicBezTo>
                      <a:pt x="76" y="68"/>
                      <a:pt x="76" y="68"/>
                      <a:pt x="76" y="68"/>
                    </a:cubicBezTo>
                    <a:cubicBezTo>
                      <a:pt x="75" y="69"/>
                      <a:pt x="75" y="69"/>
                      <a:pt x="75" y="69"/>
                    </a:cubicBezTo>
                    <a:cubicBezTo>
                      <a:pt x="73" y="71"/>
                      <a:pt x="71" y="73"/>
                      <a:pt x="69" y="75"/>
                    </a:cubicBezTo>
                    <a:cubicBezTo>
                      <a:pt x="68" y="76"/>
                      <a:pt x="68" y="76"/>
                      <a:pt x="68" y="76"/>
                    </a:cubicBezTo>
                    <a:cubicBezTo>
                      <a:pt x="57" y="71"/>
                      <a:pt x="57" y="71"/>
                      <a:pt x="57" y="71"/>
                    </a:cubicBezTo>
                    <a:cubicBezTo>
                      <a:pt x="56" y="72"/>
                      <a:pt x="54" y="72"/>
                      <a:pt x="52" y="73"/>
                    </a:cubicBezTo>
                    <a:cubicBezTo>
                      <a:pt x="48" y="84"/>
                      <a:pt x="48" y="84"/>
                      <a:pt x="48" y="84"/>
                    </a:cubicBezTo>
                    <a:cubicBezTo>
                      <a:pt x="47" y="84"/>
                      <a:pt x="47" y="84"/>
                      <a:pt x="47" y="84"/>
                    </a:cubicBezTo>
                    <a:cubicBezTo>
                      <a:pt x="45" y="84"/>
                      <a:pt x="44" y="84"/>
                      <a:pt x="42" y="84"/>
                    </a:cubicBezTo>
                    <a:close/>
                    <a:moveTo>
                      <a:pt x="40" y="80"/>
                    </a:moveTo>
                    <a:cubicBezTo>
                      <a:pt x="41" y="80"/>
                      <a:pt x="43" y="80"/>
                      <a:pt x="45" y="80"/>
                    </a:cubicBezTo>
                    <a:cubicBezTo>
                      <a:pt x="49" y="70"/>
                      <a:pt x="49" y="70"/>
                      <a:pt x="49" y="70"/>
                    </a:cubicBezTo>
                    <a:cubicBezTo>
                      <a:pt x="50" y="69"/>
                      <a:pt x="50" y="69"/>
                      <a:pt x="50" y="69"/>
                    </a:cubicBezTo>
                    <a:cubicBezTo>
                      <a:pt x="52" y="69"/>
                      <a:pt x="54" y="68"/>
                      <a:pt x="56" y="67"/>
                    </a:cubicBezTo>
                    <a:cubicBezTo>
                      <a:pt x="57" y="66"/>
                      <a:pt x="57" y="66"/>
                      <a:pt x="57" y="66"/>
                    </a:cubicBezTo>
                    <a:cubicBezTo>
                      <a:pt x="67" y="71"/>
                      <a:pt x="67" y="71"/>
                      <a:pt x="67" y="71"/>
                    </a:cubicBezTo>
                    <a:cubicBezTo>
                      <a:pt x="69" y="70"/>
                      <a:pt x="70" y="68"/>
                      <a:pt x="71" y="67"/>
                    </a:cubicBezTo>
                    <a:cubicBezTo>
                      <a:pt x="66" y="57"/>
                      <a:pt x="66" y="57"/>
                      <a:pt x="66" y="57"/>
                    </a:cubicBezTo>
                    <a:cubicBezTo>
                      <a:pt x="67" y="56"/>
                      <a:pt x="67" y="56"/>
                      <a:pt x="67" y="56"/>
                    </a:cubicBezTo>
                    <a:cubicBezTo>
                      <a:pt x="68" y="54"/>
                      <a:pt x="69" y="52"/>
                      <a:pt x="70" y="49"/>
                    </a:cubicBezTo>
                    <a:cubicBezTo>
                      <a:pt x="70" y="48"/>
                      <a:pt x="70" y="48"/>
                      <a:pt x="70" y="48"/>
                    </a:cubicBezTo>
                    <a:cubicBezTo>
                      <a:pt x="80" y="45"/>
                      <a:pt x="80" y="45"/>
                      <a:pt x="80" y="45"/>
                    </a:cubicBezTo>
                    <a:cubicBezTo>
                      <a:pt x="80" y="44"/>
                      <a:pt x="80" y="43"/>
                      <a:pt x="80" y="42"/>
                    </a:cubicBezTo>
                    <a:cubicBezTo>
                      <a:pt x="80" y="41"/>
                      <a:pt x="80" y="40"/>
                      <a:pt x="80" y="39"/>
                    </a:cubicBezTo>
                    <a:cubicBezTo>
                      <a:pt x="70" y="36"/>
                      <a:pt x="70" y="36"/>
                      <a:pt x="70" y="36"/>
                    </a:cubicBezTo>
                    <a:cubicBezTo>
                      <a:pt x="70" y="35"/>
                      <a:pt x="70" y="35"/>
                      <a:pt x="70" y="35"/>
                    </a:cubicBezTo>
                    <a:cubicBezTo>
                      <a:pt x="69" y="32"/>
                      <a:pt x="68" y="30"/>
                      <a:pt x="67" y="28"/>
                    </a:cubicBezTo>
                    <a:cubicBezTo>
                      <a:pt x="66" y="27"/>
                      <a:pt x="66" y="27"/>
                      <a:pt x="66" y="27"/>
                    </a:cubicBezTo>
                    <a:cubicBezTo>
                      <a:pt x="71" y="17"/>
                      <a:pt x="71" y="17"/>
                      <a:pt x="71" y="17"/>
                    </a:cubicBezTo>
                    <a:cubicBezTo>
                      <a:pt x="70" y="16"/>
                      <a:pt x="69" y="14"/>
                      <a:pt x="67" y="13"/>
                    </a:cubicBezTo>
                    <a:cubicBezTo>
                      <a:pt x="57" y="18"/>
                      <a:pt x="57" y="18"/>
                      <a:pt x="57" y="18"/>
                    </a:cubicBezTo>
                    <a:cubicBezTo>
                      <a:pt x="56" y="17"/>
                      <a:pt x="56" y="17"/>
                      <a:pt x="56" y="17"/>
                    </a:cubicBezTo>
                    <a:cubicBezTo>
                      <a:pt x="54" y="16"/>
                      <a:pt x="52" y="15"/>
                      <a:pt x="50" y="15"/>
                    </a:cubicBezTo>
                    <a:cubicBezTo>
                      <a:pt x="49" y="14"/>
                      <a:pt x="49" y="14"/>
                      <a:pt x="49" y="14"/>
                    </a:cubicBezTo>
                    <a:cubicBezTo>
                      <a:pt x="45" y="4"/>
                      <a:pt x="45" y="4"/>
                      <a:pt x="45" y="4"/>
                    </a:cubicBezTo>
                    <a:cubicBezTo>
                      <a:pt x="43" y="4"/>
                      <a:pt x="41" y="4"/>
                      <a:pt x="40" y="4"/>
                    </a:cubicBezTo>
                    <a:cubicBezTo>
                      <a:pt x="36" y="14"/>
                      <a:pt x="36" y="14"/>
                      <a:pt x="36" y="14"/>
                    </a:cubicBezTo>
                    <a:cubicBezTo>
                      <a:pt x="35" y="15"/>
                      <a:pt x="35" y="15"/>
                      <a:pt x="35" y="15"/>
                    </a:cubicBezTo>
                    <a:cubicBezTo>
                      <a:pt x="33" y="15"/>
                      <a:pt x="30" y="16"/>
                      <a:pt x="28" y="17"/>
                    </a:cubicBezTo>
                    <a:cubicBezTo>
                      <a:pt x="27" y="18"/>
                      <a:pt x="27" y="18"/>
                      <a:pt x="27" y="18"/>
                    </a:cubicBezTo>
                    <a:cubicBezTo>
                      <a:pt x="17" y="13"/>
                      <a:pt x="17" y="13"/>
                      <a:pt x="17" y="13"/>
                    </a:cubicBezTo>
                    <a:cubicBezTo>
                      <a:pt x="16" y="14"/>
                      <a:pt x="15" y="16"/>
                      <a:pt x="13" y="17"/>
                    </a:cubicBezTo>
                    <a:cubicBezTo>
                      <a:pt x="18" y="27"/>
                      <a:pt x="18" y="27"/>
                      <a:pt x="18" y="27"/>
                    </a:cubicBezTo>
                    <a:cubicBezTo>
                      <a:pt x="18" y="28"/>
                      <a:pt x="18" y="28"/>
                      <a:pt x="18" y="28"/>
                    </a:cubicBezTo>
                    <a:cubicBezTo>
                      <a:pt x="16" y="30"/>
                      <a:pt x="16" y="32"/>
                      <a:pt x="15" y="35"/>
                    </a:cubicBezTo>
                    <a:cubicBezTo>
                      <a:pt x="15" y="36"/>
                      <a:pt x="15" y="36"/>
                      <a:pt x="15" y="36"/>
                    </a:cubicBezTo>
                    <a:cubicBezTo>
                      <a:pt x="4" y="39"/>
                      <a:pt x="4" y="39"/>
                      <a:pt x="4" y="39"/>
                    </a:cubicBezTo>
                    <a:cubicBezTo>
                      <a:pt x="4" y="40"/>
                      <a:pt x="4" y="41"/>
                      <a:pt x="4" y="42"/>
                    </a:cubicBezTo>
                    <a:cubicBezTo>
                      <a:pt x="4" y="43"/>
                      <a:pt x="4" y="44"/>
                      <a:pt x="4" y="45"/>
                    </a:cubicBezTo>
                    <a:cubicBezTo>
                      <a:pt x="15" y="48"/>
                      <a:pt x="15" y="48"/>
                      <a:pt x="15" y="48"/>
                    </a:cubicBezTo>
                    <a:cubicBezTo>
                      <a:pt x="15" y="49"/>
                      <a:pt x="15" y="49"/>
                      <a:pt x="15" y="49"/>
                    </a:cubicBezTo>
                    <a:cubicBezTo>
                      <a:pt x="16" y="52"/>
                      <a:pt x="16" y="54"/>
                      <a:pt x="18" y="56"/>
                    </a:cubicBezTo>
                    <a:cubicBezTo>
                      <a:pt x="18" y="57"/>
                      <a:pt x="18" y="57"/>
                      <a:pt x="18" y="57"/>
                    </a:cubicBezTo>
                    <a:cubicBezTo>
                      <a:pt x="13" y="67"/>
                      <a:pt x="13" y="67"/>
                      <a:pt x="13" y="67"/>
                    </a:cubicBezTo>
                    <a:cubicBezTo>
                      <a:pt x="15" y="68"/>
                      <a:pt x="16" y="70"/>
                      <a:pt x="17" y="71"/>
                    </a:cubicBezTo>
                    <a:cubicBezTo>
                      <a:pt x="27" y="66"/>
                      <a:pt x="27" y="66"/>
                      <a:pt x="27" y="66"/>
                    </a:cubicBezTo>
                    <a:cubicBezTo>
                      <a:pt x="28" y="67"/>
                      <a:pt x="28" y="67"/>
                      <a:pt x="28" y="67"/>
                    </a:cubicBezTo>
                    <a:cubicBezTo>
                      <a:pt x="30" y="68"/>
                      <a:pt x="33" y="69"/>
                      <a:pt x="35" y="69"/>
                    </a:cubicBezTo>
                    <a:cubicBezTo>
                      <a:pt x="36" y="70"/>
                      <a:pt x="36" y="70"/>
                      <a:pt x="36" y="70"/>
                    </a:cubicBezTo>
                    <a:lnTo>
                      <a:pt x="40" y="8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2" name="Google Shape;392;p3"/>
              <p:cNvSpPr/>
              <p:nvPr/>
            </p:nvSpPr>
            <p:spPr>
              <a:xfrm>
                <a:off x="5256980" y="2590363"/>
                <a:ext cx="327025" cy="333375"/>
              </a:xfrm>
              <a:custGeom>
                <a:avLst/>
                <a:gdLst/>
                <a:ahLst/>
                <a:cxnLst/>
                <a:rect l="l" t="t" r="r" b="b"/>
                <a:pathLst>
                  <a:path w="85" h="86" extrusionOk="0">
                    <a:moveTo>
                      <a:pt x="42" y="86"/>
                    </a:moveTo>
                    <a:cubicBezTo>
                      <a:pt x="41" y="86"/>
                      <a:pt x="39" y="86"/>
                      <a:pt x="38" y="86"/>
                    </a:cubicBezTo>
                    <a:cubicBezTo>
                      <a:pt x="36" y="85"/>
                      <a:pt x="36" y="85"/>
                      <a:pt x="36" y="85"/>
                    </a:cubicBezTo>
                    <a:cubicBezTo>
                      <a:pt x="36" y="85"/>
                      <a:pt x="36" y="85"/>
                      <a:pt x="36" y="85"/>
                    </a:cubicBezTo>
                    <a:cubicBezTo>
                      <a:pt x="32" y="74"/>
                      <a:pt x="32" y="74"/>
                      <a:pt x="32" y="74"/>
                    </a:cubicBezTo>
                    <a:cubicBezTo>
                      <a:pt x="31" y="74"/>
                      <a:pt x="29" y="73"/>
                      <a:pt x="27" y="72"/>
                    </a:cubicBezTo>
                    <a:cubicBezTo>
                      <a:pt x="17" y="77"/>
                      <a:pt x="17" y="77"/>
                      <a:pt x="17" y="77"/>
                    </a:cubicBezTo>
                    <a:cubicBezTo>
                      <a:pt x="15" y="76"/>
                      <a:pt x="15" y="76"/>
                      <a:pt x="15" y="76"/>
                    </a:cubicBezTo>
                    <a:cubicBezTo>
                      <a:pt x="13" y="74"/>
                      <a:pt x="11" y="72"/>
                      <a:pt x="9" y="70"/>
                    </a:cubicBezTo>
                    <a:cubicBezTo>
                      <a:pt x="8" y="69"/>
                      <a:pt x="8" y="69"/>
                      <a:pt x="8" y="69"/>
                    </a:cubicBezTo>
                    <a:cubicBezTo>
                      <a:pt x="8" y="69"/>
                      <a:pt x="8" y="69"/>
                      <a:pt x="8" y="69"/>
                    </a:cubicBezTo>
                    <a:cubicBezTo>
                      <a:pt x="13" y="58"/>
                      <a:pt x="13" y="58"/>
                      <a:pt x="13" y="58"/>
                    </a:cubicBezTo>
                    <a:cubicBezTo>
                      <a:pt x="12" y="57"/>
                      <a:pt x="11" y="55"/>
                      <a:pt x="11" y="53"/>
                    </a:cubicBezTo>
                    <a:cubicBezTo>
                      <a:pt x="0" y="49"/>
                      <a:pt x="0" y="49"/>
                      <a:pt x="0" y="49"/>
                    </a:cubicBezTo>
                    <a:cubicBezTo>
                      <a:pt x="0" y="47"/>
                      <a:pt x="0" y="47"/>
                      <a:pt x="0" y="47"/>
                    </a:cubicBezTo>
                    <a:cubicBezTo>
                      <a:pt x="0" y="46"/>
                      <a:pt x="0" y="45"/>
                      <a:pt x="0" y="43"/>
                    </a:cubicBezTo>
                    <a:cubicBezTo>
                      <a:pt x="0" y="42"/>
                      <a:pt x="0" y="40"/>
                      <a:pt x="0" y="39"/>
                    </a:cubicBezTo>
                    <a:cubicBezTo>
                      <a:pt x="0" y="37"/>
                      <a:pt x="0" y="37"/>
                      <a:pt x="0" y="37"/>
                    </a:cubicBezTo>
                    <a:cubicBezTo>
                      <a:pt x="11" y="33"/>
                      <a:pt x="11" y="33"/>
                      <a:pt x="11" y="33"/>
                    </a:cubicBezTo>
                    <a:cubicBezTo>
                      <a:pt x="11" y="31"/>
                      <a:pt x="12" y="30"/>
                      <a:pt x="13" y="28"/>
                    </a:cubicBezTo>
                    <a:cubicBezTo>
                      <a:pt x="8" y="17"/>
                      <a:pt x="8" y="17"/>
                      <a:pt x="8" y="17"/>
                    </a:cubicBezTo>
                    <a:cubicBezTo>
                      <a:pt x="9" y="16"/>
                      <a:pt x="9" y="16"/>
                      <a:pt x="9" y="16"/>
                    </a:cubicBezTo>
                    <a:cubicBezTo>
                      <a:pt x="11" y="14"/>
                      <a:pt x="13" y="12"/>
                      <a:pt x="15" y="10"/>
                    </a:cubicBezTo>
                    <a:cubicBezTo>
                      <a:pt x="17" y="9"/>
                      <a:pt x="17" y="9"/>
                      <a:pt x="17" y="9"/>
                    </a:cubicBezTo>
                    <a:cubicBezTo>
                      <a:pt x="27" y="14"/>
                      <a:pt x="27" y="14"/>
                      <a:pt x="27" y="14"/>
                    </a:cubicBezTo>
                    <a:cubicBezTo>
                      <a:pt x="29" y="13"/>
                      <a:pt x="31" y="12"/>
                      <a:pt x="32" y="12"/>
                    </a:cubicBezTo>
                    <a:cubicBezTo>
                      <a:pt x="36" y="1"/>
                      <a:pt x="36" y="1"/>
                      <a:pt x="36" y="1"/>
                    </a:cubicBezTo>
                    <a:cubicBezTo>
                      <a:pt x="38" y="1"/>
                      <a:pt x="38" y="1"/>
                      <a:pt x="38" y="1"/>
                    </a:cubicBezTo>
                    <a:cubicBezTo>
                      <a:pt x="41" y="0"/>
                      <a:pt x="44" y="0"/>
                      <a:pt x="47" y="1"/>
                    </a:cubicBezTo>
                    <a:cubicBezTo>
                      <a:pt x="48" y="1"/>
                      <a:pt x="48" y="1"/>
                      <a:pt x="48" y="1"/>
                    </a:cubicBezTo>
                    <a:cubicBezTo>
                      <a:pt x="48" y="1"/>
                      <a:pt x="48" y="1"/>
                      <a:pt x="48" y="1"/>
                    </a:cubicBezTo>
                    <a:cubicBezTo>
                      <a:pt x="52" y="12"/>
                      <a:pt x="52" y="12"/>
                      <a:pt x="52" y="12"/>
                    </a:cubicBezTo>
                    <a:cubicBezTo>
                      <a:pt x="54" y="12"/>
                      <a:pt x="56" y="13"/>
                      <a:pt x="57" y="14"/>
                    </a:cubicBezTo>
                    <a:cubicBezTo>
                      <a:pt x="68" y="9"/>
                      <a:pt x="68" y="9"/>
                      <a:pt x="68" y="9"/>
                    </a:cubicBezTo>
                    <a:cubicBezTo>
                      <a:pt x="69" y="10"/>
                      <a:pt x="69" y="10"/>
                      <a:pt x="69" y="10"/>
                    </a:cubicBezTo>
                    <a:cubicBezTo>
                      <a:pt x="71" y="12"/>
                      <a:pt x="74" y="14"/>
                      <a:pt x="75" y="16"/>
                    </a:cubicBezTo>
                    <a:cubicBezTo>
                      <a:pt x="76" y="17"/>
                      <a:pt x="76" y="17"/>
                      <a:pt x="76" y="17"/>
                    </a:cubicBezTo>
                    <a:cubicBezTo>
                      <a:pt x="76" y="18"/>
                      <a:pt x="76" y="18"/>
                      <a:pt x="76" y="18"/>
                    </a:cubicBezTo>
                    <a:cubicBezTo>
                      <a:pt x="71" y="28"/>
                      <a:pt x="71" y="28"/>
                      <a:pt x="71" y="28"/>
                    </a:cubicBezTo>
                    <a:cubicBezTo>
                      <a:pt x="72" y="30"/>
                      <a:pt x="73" y="31"/>
                      <a:pt x="74" y="33"/>
                    </a:cubicBezTo>
                    <a:cubicBezTo>
                      <a:pt x="85" y="37"/>
                      <a:pt x="85" y="37"/>
                      <a:pt x="85" y="37"/>
                    </a:cubicBezTo>
                    <a:cubicBezTo>
                      <a:pt x="85" y="39"/>
                      <a:pt x="85" y="39"/>
                      <a:pt x="85" y="39"/>
                    </a:cubicBezTo>
                    <a:cubicBezTo>
                      <a:pt x="85" y="40"/>
                      <a:pt x="85" y="42"/>
                      <a:pt x="85" y="43"/>
                    </a:cubicBezTo>
                    <a:cubicBezTo>
                      <a:pt x="85" y="45"/>
                      <a:pt x="85" y="46"/>
                      <a:pt x="85" y="47"/>
                    </a:cubicBezTo>
                    <a:cubicBezTo>
                      <a:pt x="85" y="49"/>
                      <a:pt x="85" y="49"/>
                      <a:pt x="85" y="49"/>
                    </a:cubicBezTo>
                    <a:cubicBezTo>
                      <a:pt x="74" y="53"/>
                      <a:pt x="74" y="53"/>
                      <a:pt x="74" y="53"/>
                    </a:cubicBezTo>
                    <a:cubicBezTo>
                      <a:pt x="73" y="55"/>
                      <a:pt x="72" y="57"/>
                      <a:pt x="71" y="58"/>
                    </a:cubicBezTo>
                    <a:cubicBezTo>
                      <a:pt x="76" y="69"/>
                      <a:pt x="76" y="69"/>
                      <a:pt x="76" y="69"/>
                    </a:cubicBezTo>
                    <a:cubicBezTo>
                      <a:pt x="75" y="70"/>
                      <a:pt x="75" y="70"/>
                      <a:pt x="75" y="70"/>
                    </a:cubicBezTo>
                    <a:cubicBezTo>
                      <a:pt x="74" y="72"/>
                      <a:pt x="71" y="74"/>
                      <a:pt x="69" y="76"/>
                    </a:cubicBezTo>
                    <a:cubicBezTo>
                      <a:pt x="68" y="77"/>
                      <a:pt x="68" y="77"/>
                      <a:pt x="68" y="77"/>
                    </a:cubicBezTo>
                    <a:cubicBezTo>
                      <a:pt x="57" y="72"/>
                      <a:pt x="57" y="72"/>
                      <a:pt x="57" y="72"/>
                    </a:cubicBezTo>
                    <a:cubicBezTo>
                      <a:pt x="56" y="73"/>
                      <a:pt x="54" y="74"/>
                      <a:pt x="52" y="74"/>
                    </a:cubicBezTo>
                    <a:cubicBezTo>
                      <a:pt x="48" y="85"/>
                      <a:pt x="48" y="85"/>
                      <a:pt x="48" y="85"/>
                    </a:cubicBezTo>
                    <a:cubicBezTo>
                      <a:pt x="47" y="86"/>
                      <a:pt x="47" y="86"/>
                      <a:pt x="47" y="86"/>
                    </a:cubicBezTo>
                    <a:cubicBezTo>
                      <a:pt x="45" y="86"/>
                      <a:pt x="44" y="86"/>
                      <a:pt x="42" y="86"/>
                    </a:cubicBezTo>
                    <a:close/>
                    <a:moveTo>
                      <a:pt x="37" y="84"/>
                    </a:moveTo>
                    <a:cubicBezTo>
                      <a:pt x="38" y="85"/>
                      <a:pt x="38" y="85"/>
                      <a:pt x="38" y="85"/>
                    </a:cubicBezTo>
                    <a:cubicBezTo>
                      <a:pt x="41" y="85"/>
                      <a:pt x="44" y="85"/>
                      <a:pt x="46" y="85"/>
                    </a:cubicBezTo>
                    <a:cubicBezTo>
                      <a:pt x="47" y="84"/>
                      <a:pt x="47" y="84"/>
                      <a:pt x="47" y="84"/>
                    </a:cubicBezTo>
                    <a:cubicBezTo>
                      <a:pt x="51" y="74"/>
                      <a:pt x="51" y="74"/>
                      <a:pt x="51" y="74"/>
                    </a:cubicBezTo>
                    <a:cubicBezTo>
                      <a:pt x="52" y="74"/>
                      <a:pt x="52" y="74"/>
                      <a:pt x="52" y="74"/>
                    </a:cubicBezTo>
                    <a:cubicBezTo>
                      <a:pt x="53" y="73"/>
                      <a:pt x="55" y="72"/>
                      <a:pt x="57" y="71"/>
                    </a:cubicBezTo>
                    <a:cubicBezTo>
                      <a:pt x="57" y="71"/>
                      <a:pt x="57" y="71"/>
                      <a:pt x="57" y="71"/>
                    </a:cubicBezTo>
                    <a:cubicBezTo>
                      <a:pt x="68" y="76"/>
                      <a:pt x="68" y="76"/>
                      <a:pt x="68" y="76"/>
                    </a:cubicBezTo>
                    <a:cubicBezTo>
                      <a:pt x="69" y="75"/>
                      <a:pt x="69" y="75"/>
                      <a:pt x="69" y="75"/>
                    </a:cubicBezTo>
                    <a:cubicBezTo>
                      <a:pt x="71" y="74"/>
                      <a:pt x="73" y="72"/>
                      <a:pt x="75" y="69"/>
                    </a:cubicBezTo>
                    <a:cubicBezTo>
                      <a:pt x="75" y="69"/>
                      <a:pt x="75" y="69"/>
                      <a:pt x="75" y="69"/>
                    </a:cubicBezTo>
                    <a:cubicBezTo>
                      <a:pt x="70" y="58"/>
                      <a:pt x="70" y="58"/>
                      <a:pt x="70" y="58"/>
                    </a:cubicBezTo>
                    <a:cubicBezTo>
                      <a:pt x="70" y="58"/>
                      <a:pt x="70" y="58"/>
                      <a:pt x="70" y="58"/>
                    </a:cubicBezTo>
                    <a:cubicBezTo>
                      <a:pt x="71" y="56"/>
                      <a:pt x="72" y="54"/>
                      <a:pt x="73" y="52"/>
                    </a:cubicBezTo>
                    <a:cubicBezTo>
                      <a:pt x="73" y="52"/>
                      <a:pt x="73" y="52"/>
                      <a:pt x="73" y="52"/>
                    </a:cubicBezTo>
                    <a:cubicBezTo>
                      <a:pt x="84" y="48"/>
                      <a:pt x="84" y="48"/>
                      <a:pt x="84" y="48"/>
                    </a:cubicBezTo>
                    <a:cubicBezTo>
                      <a:pt x="84" y="47"/>
                      <a:pt x="84" y="47"/>
                      <a:pt x="84" y="47"/>
                    </a:cubicBezTo>
                    <a:cubicBezTo>
                      <a:pt x="84" y="46"/>
                      <a:pt x="84" y="45"/>
                      <a:pt x="84" y="43"/>
                    </a:cubicBezTo>
                    <a:cubicBezTo>
                      <a:pt x="84" y="42"/>
                      <a:pt x="84" y="40"/>
                      <a:pt x="84" y="39"/>
                    </a:cubicBezTo>
                    <a:cubicBezTo>
                      <a:pt x="84" y="38"/>
                      <a:pt x="84" y="38"/>
                      <a:pt x="84" y="38"/>
                    </a:cubicBezTo>
                    <a:cubicBezTo>
                      <a:pt x="73" y="34"/>
                      <a:pt x="73" y="34"/>
                      <a:pt x="73" y="34"/>
                    </a:cubicBezTo>
                    <a:cubicBezTo>
                      <a:pt x="73" y="34"/>
                      <a:pt x="73" y="34"/>
                      <a:pt x="73" y="34"/>
                    </a:cubicBezTo>
                    <a:cubicBezTo>
                      <a:pt x="72" y="32"/>
                      <a:pt x="71" y="30"/>
                      <a:pt x="70" y="28"/>
                    </a:cubicBezTo>
                    <a:cubicBezTo>
                      <a:pt x="70" y="28"/>
                      <a:pt x="70" y="28"/>
                      <a:pt x="70" y="28"/>
                    </a:cubicBezTo>
                    <a:cubicBezTo>
                      <a:pt x="70" y="28"/>
                      <a:pt x="70" y="28"/>
                      <a:pt x="70" y="28"/>
                    </a:cubicBezTo>
                    <a:cubicBezTo>
                      <a:pt x="75" y="17"/>
                      <a:pt x="75" y="17"/>
                      <a:pt x="75" y="17"/>
                    </a:cubicBezTo>
                    <a:cubicBezTo>
                      <a:pt x="75" y="17"/>
                      <a:pt x="75" y="17"/>
                      <a:pt x="75" y="17"/>
                    </a:cubicBezTo>
                    <a:cubicBezTo>
                      <a:pt x="73" y="15"/>
                      <a:pt x="71" y="13"/>
                      <a:pt x="69" y="11"/>
                    </a:cubicBezTo>
                    <a:cubicBezTo>
                      <a:pt x="68" y="10"/>
                      <a:pt x="68" y="10"/>
                      <a:pt x="68" y="10"/>
                    </a:cubicBezTo>
                    <a:cubicBezTo>
                      <a:pt x="57" y="15"/>
                      <a:pt x="57" y="15"/>
                      <a:pt x="57" y="15"/>
                    </a:cubicBezTo>
                    <a:cubicBezTo>
                      <a:pt x="57" y="15"/>
                      <a:pt x="57" y="15"/>
                      <a:pt x="57" y="15"/>
                    </a:cubicBezTo>
                    <a:cubicBezTo>
                      <a:pt x="55" y="14"/>
                      <a:pt x="53" y="13"/>
                      <a:pt x="52" y="13"/>
                    </a:cubicBezTo>
                    <a:cubicBezTo>
                      <a:pt x="51" y="12"/>
                      <a:pt x="51" y="12"/>
                      <a:pt x="51" y="12"/>
                    </a:cubicBezTo>
                    <a:cubicBezTo>
                      <a:pt x="47" y="2"/>
                      <a:pt x="47" y="2"/>
                      <a:pt x="47" y="2"/>
                    </a:cubicBezTo>
                    <a:cubicBezTo>
                      <a:pt x="46" y="2"/>
                      <a:pt x="46" y="2"/>
                      <a:pt x="46" y="2"/>
                    </a:cubicBezTo>
                    <a:cubicBezTo>
                      <a:pt x="44" y="1"/>
                      <a:pt x="41" y="1"/>
                      <a:pt x="38" y="2"/>
                    </a:cubicBezTo>
                    <a:cubicBezTo>
                      <a:pt x="37" y="2"/>
                      <a:pt x="37" y="2"/>
                      <a:pt x="37" y="2"/>
                    </a:cubicBezTo>
                    <a:cubicBezTo>
                      <a:pt x="33" y="12"/>
                      <a:pt x="33" y="12"/>
                      <a:pt x="33" y="12"/>
                    </a:cubicBezTo>
                    <a:cubicBezTo>
                      <a:pt x="33" y="13"/>
                      <a:pt x="33" y="13"/>
                      <a:pt x="33" y="13"/>
                    </a:cubicBezTo>
                    <a:cubicBezTo>
                      <a:pt x="31" y="13"/>
                      <a:pt x="29" y="14"/>
                      <a:pt x="27" y="15"/>
                    </a:cubicBezTo>
                    <a:cubicBezTo>
                      <a:pt x="27" y="15"/>
                      <a:pt x="27" y="15"/>
                      <a:pt x="27" y="15"/>
                    </a:cubicBezTo>
                    <a:cubicBezTo>
                      <a:pt x="17" y="10"/>
                      <a:pt x="17" y="10"/>
                      <a:pt x="17" y="10"/>
                    </a:cubicBezTo>
                    <a:cubicBezTo>
                      <a:pt x="16" y="11"/>
                      <a:pt x="16" y="11"/>
                      <a:pt x="16" y="11"/>
                    </a:cubicBezTo>
                    <a:cubicBezTo>
                      <a:pt x="14" y="13"/>
                      <a:pt x="12" y="15"/>
                      <a:pt x="10" y="17"/>
                    </a:cubicBezTo>
                    <a:cubicBezTo>
                      <a:pt x="9" y="17"/>
                      <a:pt x="9" y="17"/>
                      <a:pt x="9" y="17"/>
                    </a:cubicBezTo>
                    <a:cubicBezTo>
                      <a:pt x="14" y="28"/>
                      <a:pt x="14" y="28"/>
                      <a:pt x="14" y="28"/>
                    </a:cubicBezTo>
                    <a:cubicBezTo>
                      <a:pt x="14" y="28"/>
                      <a:pt x="14" y="28"/>
                      <a:pt x="14" y="28"/>
                    </a:cubicBezTo>
                    <a:cubicBezTo>
                      <a:pt x="13" y="30"/>
                      <a:pt x="12" y="32"/>
                      <a:pt x="12" y="34"/>
                    </a:cubicBezTo>
                    <a:cubicBezTo>
                      <a:pt x="12" y="34"/>
                      <a:pt x="12" y="34"/>
                      <a:pt x="12" y="34"/>
                    </a:cubicBezTo>
                    <a:cubicBezTo>
                      <a:pt x="1" y="38"/>
                      <a:pt x="1" y="38"/>
                      <a:pt x="1" y="38"/>
                    </a:cubicBezTo>
                    <a:cubicBezTo>
                      <a:pt x="1" y="39"/>
                      <a:pt x="1" y="39"/>
                      <a:pt x="1" y="39"/>
                    </a:cubicBezTo>
                    <a:cubicBezTo>
                      <a:pt x="1" y="40"/>
                      <a:pt x="1" y="42"/>
                      <a:pt x="1" y="43"/>
                    </a:cubicBezTo>
                    <a:cubicBezTo>
                      <a:pt x="1" y="44"/>
                      <a:pt x="1" y="46"/>
                      <a:pt x="1" y="47"/>
                    </a:cubicBezTo>
                    <a:cubicBezTo>
                      <a:pt x="1" y="48"/>
                      <a:pt x="1" y="48"/>
                      <a:pt x="1" y="48"/>
                    </a:cubicBezTo>
                    <a:cubicBezTo>
                      <a:pt x="12" y="52"/>
                      <a:pt x="12" y="52"/>
                      <a:pt x="12" y="52"/>
                    </a:cubicBezTo>
                    <a:cubicBezTo>
                      <a:pt x="12" y="52"/>
                      <a:pt x="12" y="52"/>
                      <a:pt x="12" y="52"/>
                    </a:cubicBezTo>
                    <a:cubicBezTo>
                      <a:pt x="12" y="54"/>
                      <a:pt x="13" y="56"/>
                      <a:pt x="14" y="58"/>
                    </a:cubicBezTo>
                    <a:cubicBezTo>
                      <a:pt x="14" y="58"/>
                      <a:pt x="14" y="58"/>
                      <a:pt x="14" y="58"/>
                    </a:cubicBezTo>
                    <a:cubicBezTo>
                      <a:pt x="14" y="59"/>
                      <a:pt x="14" y="59"/>
                      <a:pt x="14" y="59"/>
                    </a:cubicBezTo>
                    <a:cubicBezTo>
                      <a:pt x="9" y="69"/>
                      <a:pt x="9" y="69"/>
                      <a:pt x="9" y="69"/>
                    </a:cubicBezTo>
                    <a:cubicBezTo>
                      <a:pt x="10" y="69"/>
                      <a:pt x="10" y="69"/>
                      <a:pt x="10" y="69"/>
                    </a:cubicBezTo>
                    <a:cubicBezTo>
                      <a:pt x="12" y="72"/>
                      <a:pt x="14" y="74"/>
                      <a:pt x="16" y="75"/>
                    </a:cubicBezTo>
                    <a:cubicBezTo>
                      <a:pt x="17" y="76"/>
                      <a:pt x="17" y="76"/>
                      <a:pt x="17" y="76"/>
                    </a:cubicBezTo>
                    <a:cubicBezTo>
                      <a:pt x="27" y="71"/>
                      <a:pt x="27" y="71"/>
                      <a:pt x="27" y="71"/>
                    </a:cubicBezTo>
                    <a:cubicBezTo>
                      <a:pt x="27" y="71"/>
                      <a:pt x="27" y="71"/>
                      <a:pt x="27" y="71"/>
                    </a:cubicBezTo>
                    <a:cubicBezTo>
                      <a:pt x="29" y="72"/>
                      <a:pt x="31" y="73"/>
                      <a:pt x="33" y="74"/>
                    </a:cubicBezTo>
                    <a:cubicBezTo>
                      <a:pt x="33" y="74"/>
                      <a:pt x="33" y="74"/>
                      <a:pt x="33" y="74"/>
                    </a:cubicBezTo>
                    <a:lnTo>
                      <a:pt x="37" y="84"/>
                    </a:lnTo>
                    <a:close/>
                    <a:moveTo>
                      <a:pt x="42" y="82"/>
                    </a:moveTo>
                    <a:cubicBezTo>
                      <a:pt x="41" y="82"/>
                      <a:pt x="40" y="82"/>
                      <a:pt x="40" y="82"/>
                    </a:cubicBezTo>
                    <a:cubicBezTo>
                      <a:pt x="39" y="82"/>
                      <a:pt x="39" y="82"/>
                      <a:pt x="39" y="82"/>
                    </a:cubicBezTo>
                    <a:cubicBezTo>
                      <a:pt x="39" y="81"/>
                      <a:pt x="39" y="81"/>
                      <a:pt x="39" y="81"/>
                    </a:cubicBezTo>
                    <a:cubicBezTo>
                      <a:pt x="36" y="71"/>
                      <a:pt x="36" y="71"/>
                      <a:pt x="36" y="71"/>
                    </a:cubicBezTo>
                    <a:cubicBezTo>
                      <a:pt x="35" y="71"/>
                      <a:pt x="35" y="71"/>
                      <a:pt x="35" y="71"/>
                    </a:cubicBezTo>
                    <a:cubicBezTo>
                      <a:pt x="32" y="70"/>
                      <a:pt x="30" y="69"/>
                      <a:pt x="28" y="68"/>
                    </a:cubicBezTo>
                    <a:cubicBezTo>
                      <a:pt x="27" y="68"/>
                      <a:pt x="27" y="68"/>
                      <a:pt x="27" y="68"/>
                    </a:cubicBezTo>
                    <a:cubicBezTo>
                      <a:pt x="17" y="73"/>
                      <a:pt x="17" y="73"/>
                      <a:pt x="17" y="73"/>
                    </a:cubicBezTo>
                    <a:cubicBezTo>
                      <a:pt x="17" y="72"/>
                      <a:pt x="17" y="72"/>
                      <a:pt x="17" y="72"/>
                    </a:cubicBezTo>
                    <a:cubicBezTo>
                      <a:pt x="16" y="71"/>
                      <a:pt x="14" y="70"/>
                      <a:pt x="13" y="68"/>
                    </a:cubicBezTo>
                    <a:cubicBezTo>
                      <a:pt x="13" y="68"/>
                      <a:pt x="13" y="68"/>
                      <a:pt x="13" y="68"/>
                    </a:cubicBezTo>
                    <a:cubicBezTo>
                      <a:pt x="18" y="58"/>
                      <a:pt x="18" y="58"/>
                      <a:pt x="18" y="58"/>
                    </a:cubicBezTo>
                    <a:cubicBezTo>
                      <a:pt x="17" y="58"/>
                      <a:pt x="17" y="58"/>
                      <a:pt x="17" y="58"/>
                    </a:cubicBezTo>
                    <a:cubicBezTo>
                      <a:pt x="16" y="55"/>
                      <a:pt x="15" y="53"/>
                      <a:pt x="14" y="51"/>
                    </a:cubicBezTo>
                    <a:cubicBezTo>
                      <a:pt x="14" y="50"/>
                      <a:pt x="14" y="50"/>
                      <a:pt x="14" y="50"/>
                    </a:cubicBezTo>
                    <a:cubicBezTo>
                      <a:pt x="4" y="46"/>
                      <a:pt x="4" y="46"/>
                      <a:pt x="4" y="46"/>
                    </a:cubicBezTo>
                    <a:cubicBezTo>
                      <a:pt x="4" y="46"/>
                      <a:pt x="4" y="46"/>
                      <a:pt x="4" y="46"/>
                    </a:cubicBezTo>
                    <a:cubicBezTo>
                      <a:pt x="4" y="45"/>
                      <a:pt x="4" y="44"/>
                      <a:pt x="4" y="43"/>
                    </a:cubicBezTo>
                    <a:cubicBezTo>
                      <a:pt x="4" y="42"/>
                      <a:pt x="4" y="41"/>
                      <a:pt x="4" y="40"/>
                    </a:cubicBezTo>
                    <a:cubicBezTo>
                      <a:pt x="4" y="40"/>
                      <a:pt x="4" y="40"/>
                      <a:pt x="4" y="40"/>
                    </a:cubicBezTo>
                    <a:cubicBezTo>
                      <a:pt x="14" y="36"/>
                      <a:pt x="14" y="36"/>
                      <a:pt x="14" y="36"/>
                    </a:cubicBezTo>
                    <a:cubicBezTo>
                      <a:pt x="14" y="36"/>
                      <a:pt x="14" y="36"/>
                      <a:pt x="14" y="36"/>
                    </a:cubicBezTo>
                    <a:cubicBezTo>
                      <a:pt x="15" y="33"/>
                      <a:pt x="16" y="31"/>
                      <a:pt x="17" y="29"/>
                    </a:cubicBezTo>
                    <a:cubicBezTo>
                      <a:pt x="18" y="28"/>
                      <a:pt x="18" y="28"/>
                      <a:pt x="18" y="28"/>
                    </a:cubicBezTo>
                    <a:cubicBezTo>
                      <a:pt x="13" y="18"/>
                      <a:pt x="13" y="18"/>
                      <a:pt x="13" y="18"/>
                    </a:cubicBezTo>
                    <a:cubicBezTo>
                      <a:pt x="13" y="18"/>
                      <a:pt x="13" y="18"/>
                      <a:pt x="13" y="18"/>
                    </a:cubicBezTo>
                    <a:cubicBezTo>
                      <a:pt x="14" y="16"/>
                      <a:pt x="16" y="15"/>
                      <a:pt x="17" y="14"/>
                    </a:cubicBezTo>
                    <a:cubicBezTo>
                      <a:pt x="17" y="14"/>
                      <a:pt x="17" y="14"/>
                      <a:pt x="17" y="14"/>
                    </a:cubicBezTo>
                    <a:cubicBezTo>
                      <a:pt x="27" y="18"/>
                      <a:pt x="27" y="18"/>
                      <a:pt x="27" y="18"/>
                    </a:cubicBezTo>
                    <a:cubicBezTo>
                      <a:pt x="28" y="18"/>
                      <a:pt x="28" y="18"/>
                      <a:pt x="28" y="18"/>
                    </a:cubicBezTo>
                    <a:cubicBezTo>
                      <a:pt x="30" y="17"/>
                      <a:pt x="32" y="16"/>
                      <a:pt x="35" y="15"/>
                    </a:cubicBezTo>
                    <a:cubicBezTo>
                      <a:pt x="36" y="15"/>
                      <a:pt x="36" y="15"/>
                      <a:pt x="36" y="15"/>
                    </a:cubicBezTo>
                    <a:cubicBezTo>
                      <a:pt x="39" y="5"/>
                      <a:pt x="39" y="5"/>
                      <a:pt x="39" y="5"/>
                    </a:cubicBezTo>
                    <a:cubicBezTo>
                      <a:pt x="40" y="4"/>
                      <a:pt x="40" y="4"/>
                      <a:pt x="40" y="4"/>
                    </a:cubicBezTo>
                    <a:cubicBezTo>
                      <a:pt x="41" y="4"/>
                      <a:pt x="43" y="4"/>
                      <a:pt x="45" y="4"/>
                    </a:cubicBezTo>
                    <a:cubicBezTo>
                      <a:pt x="45" y="5"/>
                      <a:pt x="45" y="5"/>
                      <a:pt x="45" y="5"/>
                    </a:cubicBezTo>
                    <a:cubicBezTo>
                      <a:pt x="45" y="5"/>
                      <a:pt x="45" y="5"/>
                      <a:pt x="45" y="5"/>
                    </a:cubicBezTo>
                    <a:cubicBezTo>
                      <a:pt x="49" y="15"/>
                      <a:pt x="49" y="15"/>
                      <a:pt x="49" y="15"/>
                    </a:cubicBezTo>
                    <a:cubicBezTo>
                      <a:pt x="50" y="15"/>
                      <a:pt x="50" y="15"/>
                      <a:pt x="50" y="15"/>
                    </a:cubicBezTo>
                    <a:cubicBezTo>
                      <a:pt x="52" y="16"/>
                      <a:pt x="54" y="17"/>
                      <a:pt x="57" y="18"/>
                    </a:cubicBezTo>
                    <a:cubicBezTo>
                      <a:pt x="57" y="18"/>
                      <a:pt x="57" y="18"/>
                      <a:pt x="57" y="18"/>
                    </a:cubicBezTo>
                    <a:cubicBezTo>
                      <a:pt x="67" y="14"/>
                      <a:pt x="67" y="14"/>
                      <a:pt x="67" y="14"/>
                    </a:cubicBezTo>
                    <a:cubicBezTo>
                      <a:pt x="68" y="14"/>
                      <a:pt x="68" y="14"/>
                      <a:pt x="68" y="14"/>
                    </a:cubicBezTo>
                    <a:cubicBezTo>
                      <a:pt x="69" y="15"/>
                      <a:pt x="70" y="16"/>
                      <a:pt x="71" y="18"/>
                    </a:cubicBezTo>
                    <a:cubicBezTo>
                      <a:pt x="72" y="18"/>
                      <a:pt x="72" y="18"/>
                      <a:pt x="72" y="18"/>
                    </a:cubicBezTo>
                    <a:cubicBezTo>
                      <a:pt x="67" y="28"/>
                      <a:pt x="67" y="28"/>
                      <a:pt x="67" y="28"/>
                    </a:cubicBezTo>
                    <a:cubicBezTo>
                      <a:pt x="67" y="29"/>
                      <a:pt x="67" y="29"/>
                      <a:pt x="67" y="29"/>
                    </a:cubicBezTo>
                    <a:cubicBezTo>
                      <a:pt x="69" y="31"/>
                      <a:pt x="69" y="33"/>
                      <a:pt x="70" y="36"/>
                    </a:cubicBezTo>
                    <a:cubicBezTo>
                      <a:pt x="70" y="36"/>
                      <a:pt x="70" y="36"/>
                      <a:pt x="70" y="36"/>
                    </a:cubicBezTo>
                    <a:cubicBezTo>
                      <a:pt x="81" y="40"/>
                      <a:pt x="81" y="40"/>
                      <a:pt x="81" y="40"/>
                    </a:cubicBezTo>
                    <a:cubicBezTo>
                      <a:pt x="81" y="40"/>
                      <a:pt x="81" y="40"/>
                      <a:pt x="81" y="40"/>
                    </a:cubicBezTo>
                    <a:cubicBezTo>
                      <a:pt x="81" y="41"/>
                      <a:pt x="81" y="42"/>
                      <a:pt x="81" y="43"/>
                    </a:cubicBezTo>
                    <a:cubicBezTo>
                      <a:pt x="81" y="44"/>
                      <a:pt x="81" y="45"/>
                      <a:pt x="81" y="46"/>
                    </a:cubicBezTo>
                    <a:cubicBezTo>
                      <a:pt x="81" y="46"/>
                      <a:pt x="81" y="46"/>
                      <a:pt x="81" y="46"/>
                    </a:cubicBezTo>
                    <a:cubicBezTo>
                      <a:pt x="70" y="50"/>
                      <a:pt x="70" y="50"/>
                      <a:pt x="70" y="50"/>
                    </a:cubicBezTo>
                    <a:cubicBezTo>
                      <a:pt x="70" y="51"/>
                      <a:pt x="70" y="51"/>
                      <a:pt x="70" y="51"/>
                    </a:cubicBezTo>
                    <a:cubicBezTo>
                      <a:pt x="69" y="53"/>
                      <a:pt x="69" y="55"/>
                      <a:pt x="67" y="58"/>
                    </a:cubicBezTo>
                    <a:cubicBezTo>
                      <a:pt x="67" y="58"/>
                      <a:pt x="67" y="58"/>
                      <a:pt x="67" y="58"/>
                    </a:cubicBezTo>
                    <a:cubicBezTo>
                      <a:pt x="72" y="68"/>
                      <a:pt x="72" y="68"/>
                      <a:pt x="72" y="68"/>
                    </a:cubicBezTo>
                    <a:cubicBezTo>
                      <a:pt x="71" y="68"/>
                      <a:pt x="71" y="68"/>
                      <a:pt x="71" y="68"/>
                    </a:cubicBezTo>
                    <a:cubicBezTo>
                      <a:pt x="70" y="70"/>
                      <a:pt x="69" y="71"/>
                      <a:pt x="68" y="72"/>
                    </a:cubicBezTo>
                    <a:cubicBezTo>
                      <a:pt x="67" y="73"/>
                      <a:pt x="67" y="73"/>
                      <a:pt x="67" y="73"/>
                    </a:cubicBezTo>
                    <a:cubicBezTo>
                      <a:pt x="57" y="68"/>
                      <a:pt x="57" y="68"/>
                      <a:pt x="57" y="68"/>
                    </a:cubicBezTo>
                    <a:cubicBezTo>
                      <a:pt x="57" y="68"/>
                      <a:pt x="57" y="68"/>
                      <a:pt x="57" y="68"/>
                    </a:cubicBezTo>
                    <a:cubicBezTo>
                      <a:pt x="54" y="69"/>
                      <a:pt x="52" y="70"/>
                      <a:pt x="50" y="71"/>
                    </a:cubicBezTo>
                    <a:cubicBezTo>
                      <a:pt x="49" y="71"/>
                      <a:pt x="49" y="71"/>
                      <a:pt x="49" y="71"/>
                    </a:cubicBezTo>
                    <a:cubicBezTo>
                      <a:pt x="45" y="82"/>
                      <a:pt x="45" y="82"/>
                      <a:pt x="45" y="82"/>
                    </a:cubicBezTo>
                    <a:cubicBezTo>
                      <a:pt x="45" y="82"/>
                      <a:pt x="45" y="82"/>
                      <a:pt x="45" y="82"/>
                    </a:cubicBezTo>
                    <a:cubicBezTo>
                      <a:pt x="44" y="82"/>
                      <a:pt x="43" y="82"/>
                      <a:pt x="42" y="82"/>
                    </a:cubicBezTo>
                    <a:close/>
                    <a:moveTo>
                      <a:pt x="40" y="81"/>
                    </a:moveTo>
                    <a:cubicBezTo>
                      <a:pt x="42" y="81"/>
                      <a:pt x="43" y="81"/>
                      <a:pt x="45" y="81"/>
                    </a:cubicBezTo>
                    <a:cubicBezTo>
                      <a:pt x="48" y="70"/>
                      <a:pt x="48" y="70"/>
                      <a:pt x="48" y="70"/>
                    </a:cubicBezTo>
                    <a:cubicBezTo>
                      <a:pt x="49" y="70"/>
                      <a:pt x="49" y="70"/>
                      <a:pt x="49" y="70"/>
                    </a:cubicBezTo>
                    <a:cubicBezTo>
                      <a:pt x="52" y="69"/>
                      <a:pt x="54" y="68"/>
                      <a:pt x="56" y="67"/>
                    </a:cubicBezTo>
                    <a:cubicBezTo>
                      <a:pt x="57" y="67"/>
                      <a:pt x="57" y="67"/>
                      <a:pt x="57" y="67"/>
                    </a:cubicBezTo>
                    <a:cubicBezTo>
                      <a:pt x="67" y="71"/>
                      <a:pt x="67" y="71"/>
                      <a:pt x="67" y="71"/>
                    </a:cubicBezTo>
                    <a:cubicBezTo>
                      <a:pt x="68" y="70"/>
                      <a:pt x="69" y="69"/>
                      <a:pt x="70" y="68"/>
                    </a:cubicBezTo>
                    <a:cubicBezTo>
                      <a:pt x="66" y="58"/>
                      <a:pt x="66" y="58"/>
                      <a:pt x="66" y="58"/>
                    </a:cubicBezTo>
                    <a:cubicBezTo>
                      <a:pt x="66" y="57"/>
                      <a:pt x="66" y="57"/>
                      <a:pt x="66" y="57"/>
                    </a:cubicBezTo>
                    <a:cubicBezTo>
                      <a:pt x="68" y="55"/>
                      <a:pt x="69" y="53"/>
                      <a:pt x="69" y="50"/>
                    </a:cubicBezTo>
                    <a:cubicBezTo>
                      <a:pt x="70" y="49"/>
                      <a:pt x="70" y="49"/>
                      <a:pt x="70" y="49"/>
                    </a:cubicBezTo>
                    <a:cubicBezTo>
                      <a:pt x="80" y="45"/>
                      <a:pt x="80" y="45"/>
                      <a:pt x="80" y="45"/>
                    </a:cubicBezTo>
                    <a:cubicBezTo>
                      <a:pt x="80" y="45"/>
                      <a:pt x="80" y="44"/>
                      <a:pt x="80" y="43"/>
                    </a:cubicBezTo>
                    <a:cubicBezTo>
                      <a:pt x="80" y="42"/>
                      <a:pt x="80" y="42"/>
                      <a:pt x="80" y="41"/>
                    </a:cubicBezTo>
                    <a:cubicBezTo>
                      <a:pt x="70" y="37"/>
                      <a:pt x="70" y="37"/>
                      <a:pt x="70" y="37"/>
                    </a:cubicBezTo>
                    <a:cubicBezTo>
                      <a:pt x="69" y="36"/>
                      <a:pt x="69" y="36"/>
                      <a:pt x="69" y="36"/>
                    </a:cubicBezTo>
                    <a:cubicBezTo>
                      <a:pt x="69" y="33"/>
                      <a:pt x="68" y="31"/>
                      <a:pt x="66" y="29"/>
                    </a:cubicBezTo>
                    <a:cubicBezTo>
                      <a:pt x="66" y="28"/>
                      <a:pt x="66" y="28"/>
                      <a:pt x="66" y="28"/>
                    </a:cubicBezTo>
                    <a:cubicBezTo>
                      <a:pt x="66" y="28"/>
                      <a:pt x="66" y="28"/>
                      <a:pt x="66" y="28"/>
                    </a:cubicBezTo>
                    <a:cubicBezTo>
                      <a:pt x="70" y="18"/>
                      <a:pt x="70" y="18"/>
                      <a:pt x="70" y="18"/>
                    </a:cubicBezTo>
                    <a:cubicBezTo>
                      <a:pt x="69" y="17"/>
                      <a:pt x="68" y="16"/>
                      <a:pt x="67" y="15"/>
                    </a:cubicBezTo>
                    <a:cubicBezTo>
                      <a:pt x="57" y="20"/>
                      <a:pt x="57" y="20"/>
                      <a:pt x="57" y="20"/>
                    </a:cubicBezTo>
                    <a:cubicBezTo>
                      <a:pt x="56" y="19"/>
                      <a:pt x="56" y="19"/>
                      <a:pt x="56" y="19"/>
                    </a:cubicBezTo>
                    <a:cubicBezTo>
                      <a:pt x="54" y="18"/>
                      <a:pt x="52" y="17"/>
                      <a:pt x="49" y="16"/>
                    </a:cubicBezTo>
                    <a:cubicBezTo>
                      <a:pt x="48" y="16"/>
                      <a:pt x="48" y="16"/>
                      <a:pt x="48" y="16"/>
                    </a:cubicBezTo>
                    <a:cubicBezTo>
                      <a:pt x="48" y="16"/>
                      <a:pt x="48" y="16"/>
                      <a:pt x="48" y="16"/>
                    </a:cubicBezTo>
                    <a:cubicBezTo>
                      <a:pt x="45" y="5"/>
                      <a:pt x="45" y="5"/>
                      <a:pt x="45" y="5"/>
                    </a:cubicBezTo>
                    <a:cubicBezTo>
                      <a:pt x="43" y="5"/>
                      <a:pt x="42" y="5"/>
                      <a:pt x="40" y="5"/>
                    </a:cubicBezTo>
                    <a:cubicBezTo>
                      <a:pt x="36" y="16"/>
                      <a:pt x="36" y="16"/>
                      <a:pt x="36" y="16"/>
                    </a:cubicBezTo>
                    <a:cubicBezTo>
                      <a:pt x="35" y="16"/>
                      <a:pt x="35" y="16"/>
                      <a:pt x="35" y="16"/>
                    </a:cubicBezTo>
                    <a:cubicBezTo>
                      <a:pt x="33" y="17"/>
                      <a:pt x="30" y="18"/>
                      <a:pt x="28" y="19"/>
                    </a:cubicBezTo>
                    <a:cubicBezTo>
                      <a:pt x="27" y="20"/>
                      <a:pt x="27" y="20"/>
                      <a:pt x="27" y="20"/>
                    </a:cubicBezTo>
                    <a:cubicBezTo>
                      <a:pt x="17" y="15"/>
                      <a:pt x="17" y="15"/>
                      <a:pt x="17" y="15"/>
                    </a:cubicBezTo>
                    <a:cubicBezTo>
                      <a:pt x="16" y="16"/>
                      <a:pt x="15" y="17"/>
                      <a:pt x="14" y="18"/>
                    </a:cubicBezTo>
                    <a:cubicBezTo>
                      <a:pt x="19" y="28"/>
                      <a:pt x="19" y="28"/>
                      <a:pt x="19" y="28"/>
                    </a:cubicBezTo>
                    <a:cubicBezTo>
                      <a:pt x="18" y="29"/>
                      <a:pt x="18" y="29"/>
                      <a:pt x="18" y="29"/>
                    </a:cubicBezTo>
                    <a:cubicBezTo>
                      <a:pt x="17" y="31"/>
                      <a:pt x="16" y="33"/>
                      <a:pt x="15" y="36"/>
                    </a:cubicBezTo>
                    <a:cubicBezTo>
                      <a:pt x="15" y="37"/>
                      <a:pt x="15" y="37"/>
                      <a:pt x="15" y="37"/>
                    </a:cubicBezTo>
                    <a:cubicBezTo>
                      <a:pt x="5" y="41"/>
                      <a:pt x="5" y="41"/>
                      <a:pt x="5" y="41"/>
                    </a:cubicBezTo>
                    <a:cubicBezTo>
                      <a:pt x="5" y="42"/>
                      <a:pt x="5" y="42"/>
                      <a:pt x="5" y="43"/>
                    </a:cubicBezTo>
                    <a:cubicBezTo>
                      <a:pt x="5" y="44"/>
                      <a:pt x="5" y="45"/>
                      <a:pt x="5" y="45"/>
                    </a:cubicBezTo>
                    <a:cubicBezTo>
                      <a:pt x="15" y="49"/>
                      <a:pt x="15" y="49"/>
                      <a:pt x="15" y="49"/>
                    </a:cubicBezTo>
                    <a:cubicBezTo>
                      <a:pt x="15" y="50"/>
                      <a:pt x="15" y="50"/>
                      <a:pt x="15" y="50"/>
                    </a:cubicBezTo>
                    <a:cubicBezTo>
                      <a:pt x="16" y="53"/>
                      <a:pt x="17" y="55"/>
                      <a:pt x="18" y="57"/>
                    </a:cubicBezTo>
                    <a:cubicBezTo>
                      <a:pt x="19" y="58"/>
                      <a:pt x="19" y="58"/>
                      <a:pt x="19" y="58"/>
                    </a:cubicBezTo>
                    <a:cubicBezTo>
                      <a:pt x="14" y="68"/>
                      <a:pt x="14" y="68"/>
                      <a:pt x="14" y="68"/>
                    </a:cubicBezTo>
                    <a:cubicBezTo>
                      <a:pt x="15" y="69"/>
                      <a:pt x="16" y="70"/>
                      <a:pt x="17" y="71"/>
                    </a:cubicBezTo>
                    <a:cubicBezTo>
                      <a:pt x="27" y="67"/>
                      <a:pt x="27" y="67"/>
                      <a:pt x="27" y="67"/>
                    </a:cubicBezTo>
                    <a:cubicBezTo>
                      <a:pt x="28" y="67"/>
                      <a:pt x="28" y="67"/>
                      <a:pt x="28" y="67"/>
                    </a:cubicBezTo>
                    <a:cubicBezTo>
                      <a:pt x="30" y="68"/>
                      <a:pt x="33" y="69"/>
                      <a:pt x="35" y="70"/>
                    </a:cubicBezTo>
                    <a:cubicBezTo>
                      <a:pt x="36" y="70"/>
                      <a:pt x="36" y="70"/>
                      <a:pt x="36" y="70"/>
                    </a:cubicBezTo>
                    <a:cubicBezTo>
                      <a:pt x="36" y="71"/>
                      <a:pt x="36" y="71"/>
                      <a:pt x="36" y="71"/>
                    </a:cubicBezTo>
                    <a:lnTo>
                      <a:pt x="40" y="8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3" name="Google Shape;393;p3"/>
              <p:cNvSpPr/>
              <p:nvPr/>
            </p:nvSpPr>
            <p:spPr>
              <a:xfrm>
                <a:off x="5356993" y="2695138"/>
                <a:ext cx="122238" cy="123825"/>
              </a:xfrm>
              <a:custGeom>
                <a:avLst/>
                <a:gdLst/>
                <a:ahLst/>
                <a:cxnLst/>
                <a:rect l="l" t="t" r="r" b="b"/>
                <a:pathLst>
                  <a:path w="32" h="32" extrusionOk="0">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4"/>
                    </a:moveTo>
                    <a:cubicBezTo>
                      <a:pt x="10" y="4"/>
                      <a:pt x="4" y="9"/>
                      <a:pt x="4" y="16"/>
                    </a:cubicBezTo>
                    <a:cubicBezTo>
                      <a:pt x="4" y="23"/>
                      <a:pt x="10" y="28"/>
                      <a:pt x="16" y="28"/>
                    </a:cubicBezTo>
                    <a:cubicBezTo>
                      <a:pt x="23" y="28"/>
                      <a:pt x="28" y="23"/>
                      <a:pt x="28" y="16"/>
                    </a:cubicBezTo>
                    <a:cubicBezTo>
                      <a:pt x="28" y="9"/>
                      <a:pt x="23" y="4"/>
                      <a:pt x="16" y="4"/>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4" name="Google Shape;394;p3"/>
              <p:cNvSpPr/>
              <p:nvPr/>
            </p:nvSpPr>
            <p:spPr>
              <a:xfrm>
                <a:off x="5356993" y="2695138"/>
                <a:ext cx="127000" cy="128588"/>
              </a:xfrm>
              <a:custGeom>
                <a:avLst/>
                <a:gdLst/>
                <a:ahLst/>
                <a:cxnLst/>
                <a:rect l="l" t="t" r="r" b="b"/>
                <a:pathLst>
                  <a:path w="33" h="33" extrusionOk="0">
                    <a:moveTo>
                      <a:pt x="16" y="33"/>
                    </a:moveTo>
                    <a:cubicBezTo>
                      <a:pt x="7" y="33"/>
                      <a:pt x="0" y="25"/>
                      <a:pt x="0" y="16"/>
                    </a:cubicBezTo>
                    <a:cubicBezTo>
                      <a:pt x="0" y="7"/>
                      <a:pt x="7" y="0"/>
                      <a:pt x="16" y="0"/>
                    </a:cubicBezTo>
                    <a:cubicBezTo>
                      <a:pt x="25" y="0"/>
                      <a:pt x="33" y="7"/>
                      <a:pt x="33" y="16"/>
                    </a:cubicBezTo>
                    <a:cubicBezTo>
                      <a:pt x="33" y="25"/>
                      <a:pt x="25" y="33"/>
                      <a:pt x="16" y="33"/>
                    </a:cubicBezTo>
                    <a:close/>
                    <a:moveTo>
                      <a:pt x="16" y="1"/>
                    </a:moveTo>
                    <a:cubicBezTo>
                      <a:pt x="8" y="1"/>
                      <a:pt x="1" y="8"/>
                      <a:pt x="1" y="16"/>
                    </a:cubicBezTo>
                    <a:cubicBezTo>
                      <a:pt x="1" y="25"/>
                      <a:pt x="8" y="32"/>
                      <a:pt x="16" y="32"/>
                    </a:cubicBezTo>
                    <a:cubicBezTo>
                      <a:pt x="25" y="32"/>
                      <a:pt x="32" y="25"/>
                      <a:pt x="32" y="16"/>
                    </a:cubicBezTo>
                    <a:cubicBezTo>
                      <a:pt x="32" y="8"/>
                      <a:pt x="25" y="1"/>
                      <a:pt x="16" y="1"/>
                    </a:cubicBezTo>
                    <a:close/>
                    <a:moveTo>
                      <a:pt x="16" y="29"/>
                    </a:moveTo>
                    <a:cubicBezTo>
                      <a:pt x="9" y="29"/>
                      <a:pt x="4" y="23"/>
                      <a:pt x="4" y="16"/>
                    </a:cubicBezTo>
                    <a:cubicBezTo>
                      <a:pt x="4" y="9"/>
                      <a:pt x="9" y="4"/>
                      <a:pt x="16" y="4"/>
                    </a:cubicBezTo>
                    <a:cubicBezTo>
                      <a:pt x="23" y="4"/>
                      <a:pt x="29" y="9"/>
                      <a:pt x="29" y="16"/>
                    </a:cubicBezTo>
                    <a:cubicBezTo>
                      <a:pt x="29" y="23"/>
                      <a:pt x="23" y="29"/>
                      <a:pt x="16" y="29"/>
                    </a:cubicBezTo>
                    <a:close/>
                    <a:moveTo>
                      <a:pt x="16" y="5"/>
                    </a:moveTo>
                    <a:cubicBezTo>
                      <a:pt x="10" y="5"/>
                      <a:pt x="5" y="10"/>
                      <a:pt x="5" y="16"/>
                    </a:cubicBezTo>
                    <a:cubicBezTo>
                      <a:pt x="5" y="22"/>
                      <a:pt x="10" y="28"/>
                      <a:pt x="16" y="28"/>
                    </a:cubicBezTo>
                    <a:cubicBezTo>
                      <a:pt x="23" y="28"/>
                      <a:pt x="28" y="22"/>
                      <a:pt x="28" y="16"/>
                    </a:cubicBezTo>
                    <a:cubicBezTo>
                      <a:pt x="28" y="10"/>
                      <a:pt x="23" y="5"/>
                      <a:pt x="16" y="5"/>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5" name="Google Shape;395;p3"/>
              <p:cNvSpPr/>
              <p:nvPr/>
            </p:nvSpPr>
            <p:spPr>
              <a:xfrm>
                <a:off x="5287143" y="2350651"/>
                <a:ext cx="230188" cy="236538"/>
              </a:xfrm>
              <a:custGeom>
                <a:avLst/>
                <a:gdLst/>
                <a:ahLst/>
                <a:cxnLst/>
                <a:rect l="l" t="t" r="r" b="b"/>
                <a:pathLst>
                  <a:path w="60" h="61" extrusionOk="0">
                    <a:moveTo>
                      <a:pt x="46" y="61"/>
                    </a:moveTo>
                    <a:cubicBezTo>
                      <a:pt x="42" y="59"/>
                      <a:pt x="42" y="59"/>
                      <a:pt x="42" y="59"/>
                    </a:cubicBezTo>
                    <a:cubicBezTo>
                      <a:pt x="43" y="57"/>
                      <a:pt x="44" y="55"/>
                      <a:pt x="45" y="52"/>
                    </a:cubicBezTo>
                    <a:cubicBezTo>
                      <a:pt x="45" y="51"/>
                      <a:pt x="45" y="51"/>
                      <a:pt x="45" y="51"/>
                    </a:cubicBezTo>
                    <a:cubicBezTo>
                      <a:pt x="56" y="47"/>
                      <a:pt x="56" y="47"/>
                      <a:pt x="56" y="47"/>
                    </a:cubicBezTo>
                    <a:cubicBezTo>
                      <a:pt x="56" y="46"/>
                      <a:pt x="56" y="46"/>
                      <a:pt x="56" y="45"/>
                    </a:cubicBezTo>
                    <a:cubicBezTo>
                      <a:pt x="56" y="44"/>
                      <a:pt x="56" y="43"/>
                      <a:pt x="56" y="42"/>
                    </a:cubicBezTo>
                    <a:cubicBezTo>
                      <a:pt x="45" y="38"/>
                      <a:pt x="45" y="38"/>
                      <a:pt x="45" y="38"/>
                    </a:cubicBezTo>
                    <a:cubicBezTo>
                      <a:pt x="45" y="37"/>
                      <a:pt x="45" y="37"/>
                      <a:pt x="45" y="37"/>
                    </a:cubicBezTo>
                    <a:cubicBezTo>
                      <a:pt x="44" y="34"/>
                      <a:pt x="43" y="32"/>
                      <a:pt x="42" y="30"/>
                    </a:cubicBezTo>
                    <a:cubicBezTo>
                      <a:pt x="42" y="29"/>
                      <a:pt x="42" y="29"/>
                      <a:pt x="42" y="29"/>
                    </a:cubicBezTo>
                    <a:cubicBezTo>
                      <a:pt x="47" y="18"/>
                      <a:pt x="47" y="18"/>
                      <a:pt x="47" y="18"/>
                    </a:cubicBezTo>
                    <a:cubicBezTo>
                      <a:pt x="45" y="17"/>
                      <a:pt x="44" y="15"/>
                      <a:pt x="43" y="14"/>
                    </a:cubicBezTo>
                    <a:cubicBezTo>
                      <a:pt x="32" y="19"/>
                      <a:pt x="32" y="19"/>
                      <a:pt x="32" y="19"/>
                    </a:cubicBezTo>
                    <a:cubicBezTo>
                      <a:pt x="31" y="19"/>
                      <a:pt x="31" y="19"/>
                      <a:pt x="31" y="19"/>
                    </a:cubicBezTo>
                    <a:cubicBezTo>
                      <a:pt x="29" y="17"/>
                      <a:pt x="27" y="16"/>
                      <a:pt x="24" y="16"/>
                    </a:cubicBezTo>
                    <a:cubicBezTo>
                      <a:pt x="23" y="15"/>
                      <a:pt x="23" y="15"/>
                      <a:pt x="23" y="15"/>
                    </a:cubicBezTo>
                    <a:cubicBezTo>
                      <a:pt x="19" y="5"/>
                      <a:pt x="19" y="5"/>
                      <a:pt x="19" y="5"/>
                    </a:cubicBezTo>
                    <a:cubicBezTo>
                      <a:pt x="17" y="4"/>
                      <a:pt x="15" y="4"/>
                      <a:pt x="14" y="5"/>
                    </a:cubicBezTo>
                    <a:cubicBezTo>
                      <a:pt x="10" y="15"/>
                      <a:pt x="10" y="15"/>
                      <a:pt x="10" y="15"/>
                    </a:cubicBezTo>
                    <a:cubicBezTo>
                      <a:pt x="9" y="16"/>
                      <a:pt x="9" y="16"/>
                      <a:pt x="9" y="16"/>
                    </a:cubicBezTo>
                    <a:cubicBezTo>
                      <a:pt x="6" y="16"/>
                      <a:pt x="4" y="17"/>
                      <a:pt x="1" y="19"/>
                    </a:cubicBezTo>
                    <a:cubicBezTo>
                      <a:pt x="0" y="15"/>
                      <a:pt x="0" y="15"/>
                      <a:pt x="0" y="15"/>
                    </a:cubicBezTo>
                    <a:cubicBezTo>
                      <a:pt x="2" y="14"/>
                      <a:pt x="4" y="13"/>
                      <a:pt x="7" y="12"/>
                    </a:cubicBezTo>
                    <a:cubicBezTo>
                      <a:pt x="11" y="1"/>
                      <a:pt x="11" y="1"/>
                      <a:pt x="11" y="1"/>
                    </a:cubicBezTo>
                    <a:cubicBezTo>
                      <a:pt x="12" y="1"/>
                      <a:pt x="12" y="1"/>
                      <a:pt x="12" y="1"/>
                    </a:cubicBezTo>
                    <a:cubicBezTo>
                      <a:pt x="15" y="0"/>
                      <a:pt x="18" y="0"/>
                      <a:pt x="21" y="1"/>
                    </a:cubicBezTo>
                    <a:cubicBezTo>
                      <a:pt x="22" y="1"/>
                      <a:pt x="22" y="1"/>
                      <a:pt x="22" y="1"/>
                    </a:cubicBezTo>
                    <a:cubicBezTo>
                      <a:pt x="26" y="12"/>
                      <a:pt x="26" y="12"/>
                      <a:pt x="26" y="12"/>
                    </a:cubicBezTo>
                    <a:cubicBezTo>
                      <a:pt x="28" y="13"/>
                      <a:pt x="30" y="14"/>
                      <a:pt x="32" y="15"/>
                    </a:cubicBezTo>
                    <a:cubicBezTo>
                      <a:pt x="43" y="10"/>
                      <a:pt x="43" y="10"/>
                      <a:pt x="43" y="10"/>
                    </a:cubicBezTo>
                    <a:cubicBezTo>
                      <a:pt x="44" y="10"/>
                      <a:pt x="44" y="10"/>
                      <a:pt x="44" y="10"/>
                    </a:cubicBezTo>
                    <a:cubicBezTo>
                      <a:pt x="46" y="12"/>
                      <a:pt x="49" y="14"/>
                      <a:pt x="50" y="17"/>
                    </a:cubicBezTo>
                    <a:cubicBezTo>
                      <a:pt x="51" y="18"/>
                      <a:pt x="51" y="18"/>
                      <a:pt x="51" y="18"/>
                    </a:cubicBezTo>
                    <a:cubicBezTo>
                      <a:pt x="46" y="29"/>
                      <a:pt x="46" y="29"/>
                      <a:pt x="46" y="29"/>
                    </a:cubicBezTo>
                    <a:cubicBezTo>
                      <a:pt x="47" y="31"/>
                      <a:pt x="48" y="33"/>
                      <a:pt x="49" y="35"/>
                    </a:cubicBezTo>
                    <a:cubicBezTo>
                      <a:pt x="60" y="39"/>
                      <a:pt x="60" y="39"/>
                      <a:pt x="60" y="39"/>
                    </a:cubicBezTo>
                    <a:cubicBezTo>
                      <a:pt x="60" y="40"/>
                      <a:pt x="60" y="40"/>
                      <a:pt x="60" y="40"/>
                    </a:cubicBezTo>
                    <a:cubicBezTo>
                      <a:pt x="60" y="42"/>
                      <a:pt x="60" y="43"/>
                      <a:pt x="60" y="45"/>
                    </a:cubicBezTo>
                    <a:cubicBezTo>
                      <a:pt x="60" y="46"/>
                      <a:pt x="60" y="48"/>
                      <a:pt x="60" y="49"/>
                    </a:cubicBezTo>
                    <a:cubicBezTo>
                      <a:pt x="60" y="50"/>
                      <a:pt x="60" y="50"/>
                      <a:pt x="60" y="50"/>
                    </a:cubicBezTo>
                    <a:cubicBezTo>
                      <a:pt x="49" y="54"/>
                      <a:pt x="49" y="54"/>
                      <a:pt x="49" y="54"/>
                    </a:cubicBezTo>
                    <a:cubicBezTo>
                      <a:pt x="48" y="57"/>
                      <a:pt x="47" y="59"/>
                      <a:pt x="46" y="61"/>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6" name="Google Shape;396;p3"/>
              <p:cNvSpPr/>
              <p:nvPr/>
            </p:nvSpPr>
            <p:spPr>
              <a:xfrm>
                <a:off x="5283968" y="2350651"/>
                <a:ext cx="238125" cy="239713"/>
              </a:xfrm>
              <a:custGeom>
                <a:avLst/>
                <a:gdLst/>
                <a:ahLst/>
                <a:cxnLst/>
                <a:rect l="l" t="t" r="r" b="b"/>
                <a:pathLst>
                  <a:path w="62" h="62" extrusionOk="0">
                    <a:moveTo>
                      <a:pt x="47" y="62"/>
                    </a:moveTo>
                    <a:cubicBezTo>
                      <a:pt x="42" y="60"/>
                      <a:pt x="42" y="60"/>
                      <a:pt x="42" y="60"/>
                    </a:cubicBezTo>
                    <a:cubicBezTo>
                      <a:pt x="43" y="59"/>
                      <a:pt x="43" y="59"/>
                      <a:pt x="43" y="59"/>
                    </a:cubicBezTo>
                    <a:cubicBezTo>
                      <a:pt x="44" y="57"/>
                      <a:pt x="45" y="55"/>
                      <a:pt x="46" y="52"/>
                    </a:cubicBezTo>
                    <a:cubicBezTo>
                      <a:pt x="46" y="51"/>
                      <a:pt x="46" y="51"/>
                      <a:pt x="46" y="51"/>
                    </a:cubicBezTo>
                    <a:cubicBezTo>
                      <a:pt x="57" y="47"/>
                      <a:pt x="57" y="47"/>
                      <a:pt x="57" y="47"/>
                    </a:cubicBezTo>
                    <a:cubicBezTo>
                      <a:pt x="57" y="46"/>
                      <a:pt x="57" y="45"/>
                      <a:pt x="57" y="45"/>
                    </a:cubicBezTo>
                    <a:cubicBezTo>
                      <a:pt x="57" y="44"/>
                      <a:pt x="57" y="43"/>
                      <a:pt x="57" y="42"/>
                    </a:cubicBezTo>
                    <a:cubicBezTo>
                      <a:pt x="46" y="38"/>
                      <a:pt x="46" y="38"/>
                      <a:pt x="46" y="38"/>
                    </a:cubicBezTo>
                    <a:cubicBezTo>
                      <a:pt x="46" y="37"/>
                      <a:pt x="46" y="37"/>
                      <a:pt x="46" y="37"/>
                    </a:cubicBezTo>
                    <a:cubicBezTo>
                      <a:pt x="45" y="34"/>
                      <a:pt x="44" y="32"/>
                      <a:pt x="43" y="30"/>
                    </a:cubicBezTo>
                    <a:cubicBezTo>
                      <a:pt x="42" y="29"/>
                      <a:pt x="42" y="29"/>
                      <a:pt x="42" y="29"/>
                    </a:cubicBezTo>
                    <a:cubicBezTo>
                      <a:pt x="42" y="29"/>
                      <a:pt x="42" y="29"/>
                      <a:pt x="42" y="29"/>
                    </a:cubicBezTo>
                    <a:cubicBezTo>
                      <a:pt x="47" y="18"/>
                      <a:pt x="47" y="18"/>
                      <a:pt x="47" y="18"/>
                    </a:cubicBezTo>
                    <a:cubicBezTo>
                      <a:pt x="46" y="17"/>
                      <a:pt x="45" y="16"/>
                      <a:pt x="43" y="15"/>
                    </a:cubicBezTo>
                    <a:cubicBezTo>
                      <a:pt x="33" y="20"/>
                      <a:pt x="33" y="20"/>
                      <a:pt x="33" y="20"/>
                    </a:cubicBezTo>
                    <a:cubicBezTo>
                      <a:pt x="32" y="19"/>
                      <a:pt x="32" y="19"/>
                      <a:pt x="32" y="19"/>
                    </a:cubicBezTo>
                    <a:cubicBezTo>
                      <a:pt x="30" y="18"/>
                      <a:pt x="27" y="17"/>
                      <a:pt x="25" y="16"/>
                    </a:cubicBezTo>
                    <a:cubicBezTo>
                      <a:pt x="24" y="16"/>
                      <a:pt x="24" y="16"/>
                      <a:pt x="24" y="16"/>
                    </a:cubicBezTo>
                    <a:cubicBezTo>
                      <a:pt x="24" y="16"/>
                      <a:pt x="24" y="16"/>
                      <a:pt x="24" y="16"/>
                    </a:cubicBezTo>
                    <a:cubicBezTo>
                      <a:pt x="20" y="5"/>
                      <a:pt x="20" y="5"/>
                      <a:pt x="20" y="5"/>
                    </a:cubicBezTo>
                    <a:cubicBezTo>
                      <a:pt x="18" y="5"/>
                      <a:pt x="17" y="5"/>
                      <a:pt x="15" y="5"/>
                    </a:cubicBezTo>
                    <a:cubicBezTo>
                      <a:pt x="11" y="16"/>
                      <a:pt x="11" y="16"/>
                      <a:pt x="11" y="16"/>
                    </a:cubicBezTo>
                    <a:cubicBezTo>
                      <a:pt x="10" y="16"/>
                      <a:pt x="10" y="16"/>
                      <a:pt x="10" y="16"/>
                    </a:cubicBezTo>
                    <a:cubicBezTo>
                      <a:pt x="7" y="17"/>
                      <a:pt x="5" y="18"/>
                      <a:pt x="3" y="19"/>
                    </a:cubicBezTo>
                    <a:cubicBezTo>
                      <a:pt x="2" y="19"/>
                      <a:pt x="2" y="19"/>
                      <a:pt x="2" y="19"/>
                    </a:cubicBezTo>
                    <a:cubicBezTo>
                      <a:pt x="0" y="15"/>
                      <a:pt x="0" y="15"/>
                      <a:pt x="0" y="15"/>
                    </a:cubicBezTo>
                    <a:cubicBezTo>
                      <a:pt x="0" y="15"/>
                      <a:pt x="0" y="15"/>
                      <a:pt x="0" y="15"/>
                    </a:cubicBezTo>
                    <a:cubicBezTo>
                      <a:pt x="2" y="14"/>
                      <a:pt x="5" y="13"/>
                      <a:pt x="7" y="12"/>
                    </a:cubicBezTo>
                    <a:cubicBezTo>
                      <a:pt x="11" y="0"/>
                      <a:pt x="11" y="0"/>
                      <a:pt x="11" y="0"/>
                    </a:cubicBezTo>
                    <a:cubicBezTo>
                      <a:pt x="13" y="0"/>
                      <a:pt x="13" y="0"/>
                      <a:pt x="13" y="0"/>
                    </a:cubicBezTo>
                    <a:cubicBezTo>
                      <a:pt x="16" y="0"/>
                      <a:pt x="19" y="0"/>
                      <a:pt x="22" y="0"/>
                    </a:cubicBezTo>
                    <a:cubicBezTo>
                      <a:pt x="23" y="0"/>
                      <a:pt x="23" y="0"/>
                      <a:pt x="23" y="0"/>
                    </a:cubicBezTo>
                    <a:cubicBezTo>
                      <a:pt x="24" y="1"/>
                      <a:pt x="24" y="1"/>
                      <a:pt x="24" y="1"/>
                    </a:cubicBezTo>
                    <a:cubicBezTo>
                      <a:pt x="27" y="12"/>
                      <a:pt x="27" y="12"/>
                      <a:pt x="27" y="12"/>
                    </a:cubicBezTo>
                    <a:cubicBezTo>
                      <a:pt x="29" y="12"/>
                      <a:pt x="31" y="13"/>
                      <a:pt x="33" y="14"/>
                    </a:cubicBezTo>
                    <a:cubicBezTo>
                      <a:pt x="44" y="9"/>
                      <a:pt x="44" y="9"/>
                      <a:pt x="44" y="9"/>
                    </a:cubicBezTo>
                    <a:cubicBezTo>
                      <a:pt x="45" y="10"/>
                      <a:pt x="45" y="10"/>
                      <a:pt x="45" y="10"/>
                    </a:cubicBezTo>
                    <a:cubicBezTo>
                      <a:pt x="48" y="12"/>
                      <a:pt x="50" y="14"/>
                      <a:pt x="52" y="16"/>
                    </a:cubicBezTo>
                    <a:cubicBezTo>
                      <a:pt x="53" y="18"/>
                      <a:pt x="53" y="18"/>
                      <a:pt x="53" y="18"/>
                    </a:cubicBezTo>
                    <a:cubicBezTo>
                      <a:pt x="53" y="18"/>
                      <a:pt x="53" y="18"/>
                      <a:pt x="53" y="18"/>
                    </a:cubicBezTo>
                    <a:cubicBezTo>
                      <a:pt x="48" y="29"/>
                      <a:pt x="48" y="29"/>
                      <a:pt x="48" y="29"/>
                    </a:cubicBezTo>
                    <a:cubicBezTo>
                      <a:pt x="49" y="30"/>
                      <a:pt x="49" y="32"/>
                      <a:pt x="50" y="34"/>
                    </a:cubicBezTo>
                    <a:cubicBezTo>
                      <a:pt x="62" y="38"/>
                      <a:pt x="62" y="38"/>
                      <a:pt x="62" y="38"/>
                    </a:cubicBezTo>
                    <a:cubicBezTo>
                      <a:pt x="62" y="40"/>
                      <a:pt x="62" y="40"/>
                      <a:pt x="62" y="40"/>
                    </a:cubicBezTo>
                    <a:cubicBezTo>
                      <a:pt x="62" y="42"/>
                      <a:pt x="62" y="43"/>
                      <a:pt x="62" y="45"/>
                    </a:cubicBezTo>
                    <a:cubicBezTo>
                      <a:pt x="62" y="46"/>
                      <a:pt x="62" y="48"/>
                      <a:pt x="62" y="49"/>
                    </a:cubicBezTo>
                    <a:cubicBezTo>
                      <a:pt x="62" y="51"/>
                      <a:pt x="62" y="51"/>
                      <a:pt x="62" y="51"/>
                    </a:cubicBezTo>
                    <a:cubicBezTo>
                      <a:pt x="50" y="55"/>
                      <a:pt x="50" y="55"/>
                      <a:pt x="50" y="55"/>
                    </a:cubicBezTo>
                    <a:cubicBezTo>
                      <a:pt x="49" y="57"/>
                      <a:pt x="48" y="60"/>
                      <a:pt x="47" y="62"/>
                    </a:cubicBezTo>
                    <a:close/>
                    <a:moveTo>
                      <a:pt x="44" y="59"/>
                    </a:moveTo>
                    <a:cubicBezTo>
                      <a:pt x="46" y="61"/>
                      <a:pt x="46" y="61"/>
                      <a:pt x="46" y="61"/>
                    </a:cubicBezTo>
                    <a:cubicBezTo>
                      <a:pt x="48" y="59"/>
                      <a:pt x="49" y="57"/>
                      <a:pt x="49" y="54"/>
                    </a:cubicBezTo>
                    <a:cubicBezTo>
                      <a:pt x="49" y="54"/>
                      <a:pt x="49" y="54"/>
                      <a:pt x="49" y="54"/>
                    </a:cubicBezTo>
                    <a:cubicBezTo>
                      <a:pt x="61" y="50"/>
                      <a:pt x="61" y="50"/>
                      <a:pt x="61" y="50"/>
                    </a:cubicBezTo>
                    <a:cubicBezTo>
                      <a:pt x="61" y="49"/>
                      <a:pt x="61" y="49"/>
                      <a:pt x="61" y="49"/>
                    </a:cubicBezTo>
                    <a:cubicBezTo>
                      <a:pt x="61" y="48"/>
                      <a:pt x="61" y="46"/>
                      <a:pt x="61" y="45"/>
                    </a:cubicBezTo>
                    <a:cubicBezTo>
                      <a:pt x="61" y="43"/>
                      <a:pt x="61" y="42"/>
                      <a:pt x="61" y="40"/>
                    </a:cubicBezTo>
                    <a:cubicBezTo>
                      <a:pt x="61" y="39"/>
                      <a:pt x="61" y="39"/>
                      <a:pt x="61" y="39"/>
                    </a:cubicBezTo>
                    <a:cubicBezTo>
                      <a:pt x="49" y="35"/>
                      <a:pt x="49" y="35"/>
                      <a:pt x="49" y="35"/>
                    </a:cubicBezTo>
                    <a:cubicBezTo>
                      <a:pt x="49" y="35"/>
                      <a:pt x="49" y="35"/>
                      <a:pt x="49" y="35"/>
                    </a:cubicBezTo>
                    <a:cubicBezTo>
                      <a:pt x="49" y="33"/>
                      <a:pt x="48" y="31"/>
                      <a:pt x="47" y="29"/>
                    </a:cubicBezTo>
                    <a:cubicBezTo>
                      <a:pt x="47" y="29"/>
                      <a:pt x="47" y="29"/>
                      <a:pt x="47" y="29"/>
                    </a:cubicBezTo>
                    <a:cubicBezTo>
                      <a:pt x="47" y="28"/>
                      <a:pt x="47" y="28"/>
                      <a:pt x="47" y="28"/>
                    </a:cubicBezTo>
                    <a:cubicBezTo>
                      <a:pt x="52" y="18"/>
                      <a:pt x="52" y="18"/>
                      <a:pt x="52" y="18"/>
                    </a:cubicBezTo>
                    <a:cubicBezTo>
                      <a:pt x="51" y="17"/>
                      <a:pt x="51" y="17"/>
                      <a:pt x="51" y="17"/>
                    </a:cubicBezTo>
                    <a:cubicBezTo>
                      <a:pt x="49" y="15"/>
                      <a:pt x="47" y="13"/>
                      <a:pt x="45" y="11"/>
                    </a:cubicBezTo>
                    <a:cubicBezTo>
                      <a:pt x="44" y="10"/>
                      <a:pt x="44" y="10"/>
                      <a:pt x="44" y="10"/>
                    </a:cubicBezTo>
                    <a:cubicBezTo>
                      <a:pt x="33" y="15"/>
                      <a:pt x="33" y="15"/>
                      <a:pt x="33" y="15"/>
                    </a:cubicBezTo>
                    <a:cubicBezTo>
                      <a:pt x="33" y="15"/>
                      <a:pt x="33" y="15"/>
                      <a:pt x="33" y="15"/>
                    </a:cubicBezTo>
                    <a:cubicBezTo>
                      <a:pt x="31" y="14"/>
                      <a:pt x="29" y="13"/>
                      <a:pt x="27" y="13"/>
                    </a:cubicBezTo>
                    <a:cubicBezTo>
                      <a:pt x="27" y="13"/>
                      <a:pt x="27" y="13"/>
                      <a:pt x="27" y="13"/>
                    </a:cubicBezTo>
                    <a:cubicBezTo>
                      <a:pt x="23" y="1"/>
                      <a:pt x="23" y="1"/>
                      <a:pt x="23" y="1"/>
                    </a:cubicBezTo>
                    <a:cubicBezTo>
                      <a:pt x="22" y="1"/>
                      <a:pt x="22" y="1"/>
                      <a:pt x="22" y="1"/>
                    </a:cubicBezTo>
                    <a:cubicBezTo>
                      <a:pt x="19" y="1"/>
                      <a:pt x="16" y="1"/>
                      <a:pt x="13" y="1"/>
                    </a:cubicBezTo>
                    <a:cubicBezTo>
                      <a:pt x="12" y="1"/>
                      <a:pt x="12" y="1"/>
                      <a:pt x="12" y="1"/>
                    </a:cubicBezTo>
                    <a:cubicBezTo>
                      <a:pt x="8" y="13"/>
                      <a:pt x="8" y="13"/>
                      <a:pt x="8" y="13"/>
                    </a:cubicBezTo>
                    <a:cubicBezTo>
                      <a:pt x="8" y="13"/>
                      <a:pt x="8" y="13"/>
                      <a:pt x="8" y="13"/>
                    </a:cubicBezTo>
                    <a:cubicBezTo>
                      <a:pt x="5" y="13"/>
                      <a:pt x="3" y="14"/>
                      <a:pt x="1" y="15"/>
                    </a:cubicBezTo>
                    <a:cubicBezTo>
                      <a:pt x="3" y="18"/>
                      <a:pt x="3" y="18"/>
                      <a:pt x="3" y="18"/>
                    </a:cubicBezTo>
                    <a:cubicBezTo>
                      <a:pt x="5" y="17"/>
                      <a:pt x="7" y="16"/>
                      <a:pt x="9" y="15"/>
                    </a:cubicBezTo>
                    <a:cubicBezTo>
                      <a:pt x="10" y="15"/>
                      <a:pt x="10" y="15"/>
                      <a:pt x="10" y="15"/>
                    </a:cubicBezTo>
                    <a:cubicBezTo>
                      <a:pt x="14" y="4"/>
                      <a:pt x="14" y="4"/>
                      <a:pt x="14" y="4"/>
                    </a:cubicBezTo>
                    <a:cubicBezTo>
                      <a:pt x="14" y="4"/>
                      <a:pt x="14" y="4"/>
                      <a:pt x="14" y="4"/>
                    </a:cubicBezTo>
                    <a:cubicBezTo>
                      <a:pt x="16" y="4"/>
                      <a:pt x="18" y="4"/>
                      <a:pt x="20" y="4"/>
                    </a:cubicBezTo>
                    <a:cubicBezTo>
                      <a:pt x="20" y="4"/>
                      <a:pt x="20" y="4"/>
                      <a:pt x="20" y="4"/>
                    </a:cubicBezTo>
                    <a:cubicBezTo>
                      <a:pt x="21" y="4"/>
                      <a:pt x="21" y="4"/>
                      <a:pt x="21" y="4"/>
                    </a:cubicBezTo>
                    <a:cubicBezTo>
                      <a:pt x="24" y="15"/>
                      <a:pt x="24" y="15"/>
                      <a:pt x="24" y="15"/>
                    </a:cubicBezTo>
                    <a:cubicBezTo>
                      <a:pt x="25" y="15"/>
                      <a:pt x="25" y="15"/>
                      <a:pt x="25" y="15"/>
                    </a:cubicBezTo>
                    <a:cubicBezTo>
                      <a:pt x="28" y="16"/>
                      <a:pt x="30" y="17"/>
                      <a:pt x="32" y="18"/>
                    </a:cubicBezTo>
                    <a:cubicBezTo>
                      <a:pt x="33" y="19"/>
                      <a:pt x="33" y="19"/>
                      <a:pt x="33" y="19"/>
                    </a:cubicBezTo>
                    <a:cubicBezTo>
                      <a:pt x="44" y="14"/>
                      <a:pt x="44" y="14"/>
                      <a:pt x="44" y="14"/>
                    </a:cubicBezTo>
                    <a:cubicBezTo>
                      <a:pt x="44" y="14"/>
                      <a:pt x="44" y="14"/>
                      <a:pt x="44" y="14"/>
                    </a:cubicBezTo>
                    <a:cubicBezTo>
                      <a:pt x="45" y="15"/>
                      <a:pt x="47" y="17"/>
                      <a:pt x="48" y="18"/>
                    </a:cubicBezTo>
                    <a:cubicBezTo>
                      <a:pt x="48" y="18"/>
                      <a:pt x="48" y="18"/>
                      <a:pt x="48" y="18"/>
                    </a:cubicBezTo>
                    <a:cubicBezTo>
                      <a:pt x="43" y="29"/>
                      <a:pt x="43" y="29"/>
                      <a:pt x="43" y="29"/>
                    </a:cubicBezTo>
                    <a:cubicBezTo>
                      <a:pt x="44" y="29"/>
                      <a:pt x="44" y="29"/>
                      <a:pt x="44" y="29"/>
                    </a:cubicBezTo>
                    <a:cubicBezTo>
                      <a:pt x="45" y="32"/>
                      <a:pt x="46" y="34"/>
                      <a:pt x="47" y="37"/>
                    </a:cubicBezTo>
                    <a:cubicBezTo>
                      <a:pt x="47" y="37"/>
                      <a:pt x="47" y="37"/>
                      <a:pt x="47" y="37"/>
                    </a:cubicBezTo>
                    <a:cubicBezTo>
                      <a:pt x="58" y="41"/>
                      <a:pt x="58" y="41"/>
                      <a:pt x="58" y="41"/>
                    </a:cubicBezTo>
                    <a:cubicBezTo>
                      <a:pt x="58" y="42"/>
                      <a:pt x="58" y="42"/>
                      <a:pt x="58" y="42"/>
                    </a:cubicBezTo>
                    <a:cubicBezTo>
                      <a:pt x="58" y="43"/>
                      <a:pt x="58" y="44"/>
                      <a:pt x="58" y="45"/>
                    </a:cubicBezTo>
                    <a:cubicBezTo>
                      <a:pt x="58" y="46"/>
                      <a:pt x="58" y="46"/>
                      <a:pt x="58" y="47"/>
                    </a:cubicBezTo>
                    <a:cubicBezTo>
                      <a:pt x="58" y="48"/>
                      <a:pt x="58" y="48"/>
                      <a:pt x="58" y="48"/>
                    </a:cubicBezTo>
                    <a:cubicBezTo>
                      <a:pt x="47" y="52"/>
                      <a:pt x="47" y="52"/>
                      <a:pt x="47" y="52"/>
                    </a:cubicBezTo>
                    <a:cubicBezTo>
                      <a:pt x="47" y="52"/>
                      <a:pt x="47" y="52"/>
                      <a:pt x="47" y="52"/>
                    </a:cubicBezTo>
                    <a:cubicBezTo>
                      <a:pt x="46" y="55"/>
                      <a:pt x="45" y="57"/>
                      <a:pt x="44" y="59"/>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7" name="Google Shape;397;p3"/>
              <p:cNvSpPr/>
              <p:nvPr/>
            </p:nvSpPr>
            <p:spPr>
              <a:xfrm>
                <a:off x="5310955" y="2458601"/>
                <a:ext cx="103188" cy="104775"/>
              </a:xfrm>
              <a:custGeom>
                <a:avLst/>
                <a:gdLst/>
                <a:ahLst/>
                <a:cxnLst/>
                <a:rect l="l" t="t" r="r" b="b"/>
                <a:pathLst>
                  <a:path w="27" h="27" extrusionOk="0">
                    <a:moveTo>
                      <a:pt x="21" y="27"/>
                    </a:moveTo>
                    <a:cubicBezTo>
                      <a:pt x="18" y="24"/>
                      <a:pt x="18" y="24"/>
                      <a:pt x="18" y="24"/>
                    </a:cubicBezTo>
                    <a:cubicBezTo>
                      <a:pt x="22" y="20"/>
                      <a:pt x="22" y="13"/>
                      <a:pt x="18" y="9"/>
                    </a:cubicBezTo>
                    <a:cubicBezTo>
                      <a:pt x="14" y="5"/>
                      <a:pt x="7" y="5"/>
                      <a:pt x="3" y="9"/>
                    </a:cubicBezTo>
                    <a:cubicBezTo>
                      <a:pt x="0" y="6"/>
                      <a:pt x="0" y="6"/>
                      <a:pt x="0" y="6"/>
                    </a:cubicBezTo>
                    <a:cubicBezTo>
                      <a:pt x="5" y="0"/>
                      <a:pt x="15" y="0"/>
                      <a:pt x="21" y="6"/>
                    </a:cubicBezTo>
                    <a:cubicBezTo>
                      <a:pt x="27" y="12"/>
                      <a:pt x="27" y="21"/>
                      <a:pt x="21" y="27"/>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8" name="Google Shape;398;p3"/>
              <p:cNvSpPr/>
              <p:nvPr/>
            </p:nvSpPr>
            <p:spPr>
              <a:xfrm>
                <a:off x="5306193" y="2463363"/>
                <a:ext cx="107950" cy="104775"/>
              </a:xfrm>
              <a:custGeom>
                <a:avLst/>
                <a:gdLst/>
                <a:ahLst/>
                <a:cxnLst/>
                <a:rect l="l" t="t" r="r" b="b"/>
                <a:pathLst>
                  <a:path w="28" h="27" extrusionOk="0">
                    <a:moveTo>
                      <a:pt x="22" y="27"/>
                    </a:moveTo>
                    <a:cubicBezTo>
                      <a:pt x="18" y="23"/>
                      <a:pt x="18" y="23"/>
                      <a:pt x="18" y="23"/>
                    </a:cubicBezTo>
                    <a:cubicBezTo>
                      <a:pt x="19" y="23"/>
                      <a:pt x="19" y="23"/>
                      <a:pt x="19" y="23"/>
                    </a:cubicBezTo>
                    <a:cubicBezTo>
                      <a:pt x="23" y="19"/>
                      <a:pt x="23" y="12"/>
                      <a:pt x="19" y="8"/>
                    </a:cubicBezTo>
                    <a:cubicBezTo>
                      <a:pt x="17" y="6"/>
                      <a:pt x="14" y="5"/>
                      <a:pt x="11" y="5"/>
                    </a:cubicBezTo>
                    <a:cubicBezTo>
                      <a:pt x="11" y="5"/>
                      <a:pt x="11" y="5"/>
                      <a:pt x="11" y="5"/>
                    </a:cubicBezTo>
                    <a:cubicBezTo>
                      <a:pt x="8" y="5"/>
                      <a:pt x="6" y="6"/>
                      <a:pt x="4" y="8"/>
                    </a:cubicBezTo>
                    <a:cubicBezTo>
                      <a:pt x="4" y="9"/>
                      <a:pt x="4" y="9"/>
                      <a:pt x="4" y="9"/>
                    </a:cubicBezTo>
                    <a:cubicBezTo>
                      <a:pt x="0" y="5"/>
                      <a:pt x="0" y="5"/>
                      <a:pt x="0" y="5"/>
                    </a:cubicBezTo>
                    <a:cubicBezTo>
                      <a:pt x="0" y="5"/>
                      <a:pt x="0" y="5"/>
                      <a:pt x="0" y="5"/>
                    </a:cubicBezTo>
                    <a:cubicBezTo>
                      <a:pt x="3" y="2"/>
                      <a:pt x="7" y="0"/>
                      <a:pt x="11" y="0"/>
                    </a:cubicBezTo>
                    <a:cubicBezTo>
                      <a:pt x="15" y="0"/>
                      <a:pt x="19" y="2"/>
                      <a:pt x="22" y="5"/>
                    </a:cubicBezTo>
                    <a:cubicBezTo>
                      <a:pt x="28" y="11"/>
                      <a:pt x="28" y="20"/>
                      <a:pt x="22" y="27"/>
                    </a:cubicBezTo>
                    <a:close/>
                    <a:moveTo>
                      <a:pt x="20" y="23"/>
                    </a:moveTo>
                    <a:cubicBezTo>
                      <a:pt x="22" y="25"/>
                      <a:pt x="22" y="25"/>
                      <a:pt x="22" y="25"/>
                    </a:cubicBezTo>
                    <a:cubicBezTo>
                      <a:pt x="27" y="20"/>
                      <a:pt x="27" y="11"/>
                      <a:pt x="22" y="5"/>
                    </a:cubicBezTo>
                    <a:cubicBezTo>
                      <a:pt x="19" y="3"/>
                      <a:pt x="15" y="1"/>
                      <a:pt x="11" y="1"/>
                    </a:cubicBezTo>
                    <a:cubicBezTo>
                      <a:pt x="8" y="1"/>
                      <a:pt x="4" y="3"/>
                      <a:pt x="1" y="5"/>
                    </a:cubicBezTo>
                    <a:cubicBezTo>
                      <a:pt x="4" y="7"/>
                      <a:pt x="4" y="7"/>
                      <a:pt x="4" y="7"/>
                    </a:cubicBezTo>
                    <a:cubicBezTo>
                      <a:pt x="6" y="5"/>
                      <a:pt x="8" y="4"/>
                      <a:pt x="11" y="4"/>
                    </a:cubicBezTo>
                    <a:cubicBezTo>
                      <a:pt x="11" y="4"/>
                      <a:pt x="11" y="4"/>
                      <a:pt x="11" y="4"/>
                    </a:cubicBezTo>
                    <a:cubicBezTo>
                      <a:pt x="14" y="4"/>
                      <a:pt x="17" y="5"/>
                      <a:pt x="19" y="7"/>
                    </a:cubicBezTo>
                    <a:cubicBezTo>
                      <a:pt x="24" y="12"/>
                      <a:pt x="24" y="19"/>
                      <a:pt x="20" y="23"/>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399" name="Google Shape;399;p3"/>
              <p:cNvSpPr/>
              <p:nvPr/>
            </p:nvSpPr>
            <p:spPr>
              <a:xfrm>
                <a:off x="5076005" y="2493526"/>
                <a:ext cx="84138" cy="131763"/>
              </a:xfrm>
              <a:custGeom>
                <a:avLst/>
                <a:gdLst/>
                <a:ahLst/>
                <a:cxnLst/>
                <a:rect l="l" t="t" r="r" b="b"/>
                <a:pathLst>
                  <a:path w="22" h="34" extrusionOk="0">
                    <a:moveTo>
                      <a:pt x="11" y="34"/>
                    </a:moveTo>
                    <a:cubicBezTo>
                      <a:pt x="5" y="34"/>
                      <a:pt x="0" y="29"/>
                      <a:pt x="0" y="24"/>
                    </a:cubicBezTo>
                    <a:cubicBezTo>
                      <a:pt x="0" y="22"/>
                      <a:pt x="0" y="22"/>
                      <a:pt x="0" y="22"/>
                    </a:cubicBezTo>
                    <a:cubicBezTo>
                      <a:pt x="4" y="22"/>
                      <a:pt x="4" y="22"/>
                      <a:pt x="4" y="22"/>
                    </a:cubicBezTo>
                    <a:cubicBezTo>
                      <a:pt x="4" y="24"/>
                      <a:pt x="4" y="24"/>
                      <a:pt x="4" y="24"/>
                    </a:cubicBezTo>
                    <a:cubicBezTo>
                      <a:pt x="4" y="27"/>
                      <a:pt x="8" y="30"/>
                      <a:pt x="11" y="30"/>
                    </a:cubicBezTo>
                    <a:cubicBezTo>
                      <a:pt x="15" y="30"/>
                      <a:pt x="18" y="27"/>
                      <a:pt x="18" y="24"/>
                    </a:cubicBezTo>
                    <a:cubicBezTo>
                      <a:pt x="18" y="21"/>
                      <a:pt x="16" y="19"/>
                      <a:pt x="11" y="19"/>
                    </a:cubicBezTo>
                    <a:cubicBezTo>
                      <a:pt x="4" y="19"/>
                      <a:pt x="0" y="14"/>
                      <a:pt x="0" y="9"/>
                    </a:cubicBezTo>
                    <a:cubicBezTo>
                      <a:pt x="0" y="4"/>
                      <a:pt x="5" y="0"/>
                      <a:pt x="11" y="0"/>
                    </a:cubicBezTo>
                    <a:cubicBezTo>
                      <a:pt x="17" y="0"/>
                      <a:pt x="22" y="4"/>
                      <a:pt x="22" y="9"/>
                    </a:cubicBezTo>
                    <a:cubicBezTo>
                      <a:pt x="22" y="11"/>
                      <a:pt x="22" y="11"/>
                      <a:pt x="22" y="11"/>
                    </a:cubicBezTo>
                    <a:cubicBezTo>
                      <a:pt x="18" y="11"/>
                      <a:pt x="18" y="11"/>
                      <a:pt x="18" y="11"/>
                    </a:cubicBezTo>
                    <a:cubicBezTo>
                      <a:pt x="18" y="9"/>
                      <a:pt x="18" y="9"/>
                      <a:pt x="18" y="9"/>
                    </a:cubicBezTo>
                    <a:cubicBezTo>
                      <a:pt x="18" y="6"/>
                      <a:pt x="15" y="4"/>
                      <a:pt x="11" y="4"/>
                    </a:cubicBezTo>
                    <a:cubicBezTo>
                      <a:pt x="8" y="4"/>
                      <a:pt x="4" y="6"/>
                      <a:pt x="4" y="9"/>
                    </a:cubicBezTo>
                    <a:cubicBezTo>
                      <a:pt x="4" y="13"/>
                      <a:pt x="7" y="15"/>
                      <a:pt x="11" y="15"/>
                    </a:cubicBezTo>
                    <a:cubicBezTo>
                      <a:pt x="18" y="15"/>
                      <a:pt x="22" y="19"/>
                      <a:pt x="22" y="24"/>
                    </a:cubicBezTo>
                    <a:cubicBezTo>
                      <a:pt x="22" y="29"/>
                      <a:pt x="17" y="34"/>
                      <a:pt x="11" y="34"/>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00" name="Google Shape;400;p3"/>
              <p:cNvSpPr/>
              <p:nvPr/>
            </p:nvSpPr>
            <p:spPr>
              <a:xfrm>
                <a:off x="5076005" y="2490351"/>
                <a:ext cx="88900" cy="134938"/>
              </a:xfrm>
              <a:custGeom>
                <a:avLst/>
                <a:gdLst/>
                <a:ahLst/>
                <a:cxnLst/>
                <a:rect l="l" t="t" r="r" b="b"/>
                <a:pathLst>
                  <a:path w="23" h="35" extrusionOk="0">
                    <a:moveTo>
                      <a:pt x="11" y="35"/>
                    </a:moveTo>
                    <a:cubicBezTo>
                      <a:pt x="5" y="35"/>
                      <a:pt x="0" y="31"/>
                      <a:pt x="0" y="25"/>
                    </a:cubicBezTo>
                    <a:cubicBezTo>
                      <a:pt x="0" y="23"/>
                      <a:pt x="0" y="23"/>
                      <a:pt x="0" y="23"/>
                    </a:cubicBezTo>
                    <a:cubicBezTo>
                      <a:pt x="5" y="23"/>
                      <a:pt x="5" y="23"/>
                      <a:pt x="5" y="23"/>
                    </a:cubicBezTo>
                    <a:cubicBezTo>
                      <a:pt x="5" y="25"/>
                      <a:pt x="5" y="25"/>
                      <a:pt x="5" y="25"/>
                    </a:cubicBezTo>
                    <a:cubicBezTo>
                      <a:pt x="5" y="28"/>
                      <a:pt x="8" y="30"/>
                      <a:pt x="11" y="30"/>
                    </a:cubicBezTo>
                    <a:cubicBezTo>
                      <a:pt x="15" y="30"/>
                      <a:pt x="18" y="28"/>
                      <a:pt x="18" y="25"/>
                    </a:cubicBezTo>
                    <a:cubicBezTo>
                      <a:pt x="18" y="22"/>
                      <a:pt x="15" y="20"/>
                      <a:pt x="11" y="20"/>
                    </a:cubicBezTo>
                    <a:cubicBezTo>
                      <a:pt x="3" y="20"/>
                      <a:pt x="0" y="15"/>
                      <a:pt x="0" y="10"/>
                    </a:cubicBezTo>
                    <a:cubicBezTo>
                      <a:pt x="0" y="5"/>
                      <a:pt x="5" y="0"/>
                      <a:pt x="11" y="0"/>
                    </a:cubicBezTo>
                    <a:cubicBezTo>
                      <a:pt x="18" y="0"/>
                      <a:pt x="23" y="5"/>
                      <a:pt x="23" y="10"/>
                    </a:cubicBezTo>
                    <a:cubicBezTo>
                      <a:pt x="23" y="13"/>
                      <a:pt x="23" y="13"/>
                      <a:pt x="23" y="13"/>
                    </a:cubicBezTo>
                    <a:cubicBezTo>
                      <a:pt x="18" y="13"/>
                      <a:pt x="18" y="13"/>
                      <a:pt x="18" y="13"/>
                    </a:cubicBezTo>
                    <a:cubicBezTo>
                      <a:pt x="18" y="10"/>
                      <a:pt x="18" y="10"/>
                      <a:pt x="18" y="10"/>
                    </a:cubicBezTo>
                    <a:cubicBezTo>
                      <a:pt x="18" y="7"/>
                      <a:pt x="15" y="5"/>
                      <a:pt x="11" y="5"/>
                    </a:cubicBezTo>
                    <a:cubicBezTo>
                      <a:pt x="8" y="5"/>
                      <a:pt x="5" y="7"/>
                      <a:pt x="5" y="10"/>
                    </a:cubicBezTo>
                    <a:cubicBezTo>
                      <a:pt x="5" y="13"/>
                      <a:pt x="7" y="15"/>
                      <a:pt x="11" y="15"/>
                    </a:cubicBezTo>
                    <a:cubicBezTo>
                      <a:pt x="18" y="15"/>
                      <a:pt x="23" y="19"/>
                      <a:pt x="23" y="25"/>
                    </a:cubicBezTo>
                    <a:cubicBezTo>
                      <a:pt x="23" y="31"/>
                      <a:pt x="18" y="35"/>
                      <a:pt x="11" y="35"/>
                    </a:cubicBezTo>
                    <a:close/>
                    <a:moveTo>
                      <a:pt x="1" y="24"/>
                    </a:moveTo>
                    <a:cubicBezTo>
                      <a:pt x="1" y="25"/>
                      <a:pt x="1" y="25"/>
                      <a:pt x="1" y="25"/>
                    </a:cubicBezTo>
                    <a:cubicBezTo>
                      <a:pt x="1" y="30"/>
                      <a:pt x="6" y="34"/>
                      <a:pt x="11" y="34"/>
                    </a:cubicBezTo>
                    <a:cubicBezTo>
                      <a:pt x="17" y="34"/>
                      <a:pt x="22" y="30"/>
                      <a:pt x="22" y="25"/>
                    </a:cubicBezTo>
                    <a:cubicBezTo>
                      <a:pt x="22" y="20"/>
                      <a:pt x="18" y="16"/>
                      <a:pt x="11" y="16"/>
                    </a:cubicBezTo>
                    <a:cubicBezTo>
                      <a:pt x="7" y="16"/>
                      <a:pt x="4" y="14"/>
                      <a:pt x="4" y="10"/>
                    </a:cubicBezTo>
                    <a:cubicBezTo>
                      <a:pt x="4" y="7"/>
                      <a:pt x="7" y="4"/>
                      <a:pt x="11" y="4"/>
                    </a:cubicBezTo>
                    <a:cubicBezTo>
                      <a:pt x="15" y="4"/>
                      <a:pt x="19" y="7"/>
                      <a:pt x="19" y="10"/>
                    </a:cubicBezTo>
                    <a:cubicBezTo>
                      <a:pt x="19" y="12"/>
                      <a:pt x="19" y="12"/>
                      <a:pt x="19" y="12"/>
                    </a:cubicBezTo>
                    <a:cubicBezTo>
                      <a:pt x="22" y="12"/>
                      <a:pt x="22" y="12"/>
                      <a:pt x="22" y="12"/>
                    </a:cubicBezTo>
                    <a:cubicBezTo>
                      <a:pt x="22" y="10"/>
                      <a:pt x="22" y="10"/>
                      <a:pt x="22" y="10"/>
                    </a:cubicBezTo>
                    <a:cubicBezTo>
                      <a:pt x="22" y="5"/>
                      <a:pt x="17" y="1"/>
                      <a:pt x="11" y="1"/>
                    </a:cubicBezTo>
                    <a:cubicBezTo>
                      <a:pt x="6" y="1"/>
                      <a:pt x="1" y="5"/>
                      <a:pt x="1" y="10"/>
                    </a:cubicBezTo>
                    <a:cubicBezTo>
                      <a:pt x="1" y="15"/>
                      <a:pt x="4" y="19"/>
                      <a:pt x="11" y="19"/>
                    </a:cubicBezTo>
                    <a:cubicBezTo>
                      <a:pt x="16" y="19"/>
                      <a:pt x="19" y="22"/>
                      <a:pt x="19" y="25"/>
                    </a:cubicBezTo>
                    <a:cubicBezTo>
                      <a:pt x="19" y="29"/>
                      <a:pt x="15" y="31"/>
                      <a:pt x="11" y="31"/>
                    </a:cubicBezTo>
                    <a:cubicBezTo>
                      <a:pt x="7" y="31"/>
                      <a:pt x="4" y="29"/>
                      <a:pt x="4" y="25"/>
                    </a:cubicBezTo>
                    <a:cubicBezTo>
                      <a:pt x="4" y="24"/>
                      <a:pt x="4" y="24"/>
                      <a:pt x="4" y="24"/>
                    </a:cubicBezTo>
                    <a:lnTo>
                      <a:pt x="1" y="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01" name="Google Shape;401;p3"/>
              <p:cNvSpPr/>
              <p:nvPr/>
            </p:nvSpPr>
            <p:spPr>
              <a:xfrm>
                <a:off x="5110930" y="2466538"/>
                <a:ext cx="14400" cy="348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02" name="Google Shape;402;p3"/>
              <p:cNvSpPr/>
              <p:nvPr/>
            </p:nvSpPr>
            <p:spPr>
              <a:xfrm>
                <a:off x="5110930" y="2466538"/>
                <a:ext cx="19050" cy="39688"/>
              </a:xfrm>
              <a:custGeom>
                <a:avLst/>
                <a:gdLst/>
                <a:ahLst/>
                <a:cxnLst/>
                <a:rect l="l" t="t" r="r" b="b"/>
                <a:pathLst>
                  <a:path w="12" h="25" extrusionOk="0">
                    <a:moveTo>
                      <a:pt x="12" y="25"/>
                    </a:moveTo>
                    <a:lnTo>
                      <a:pt x="0" y="25"/>
                    </a:lnTo>
                    <a:lnTo>
                      <a:pt x="0" y="0"/>
                    </a:lnTo>
                    <a:lnTo>
                      <a:pt x="12" y="0"/>
                    </a:lnTo>
                    <a:lnTo>
                      <a:pt x="12" y="25"/>
                    </a:lnTo>
                    <a:close/>
                    <a:moveTo>
                      <a:pt x="2" y="22"/>
                    </a:moveTo>
                    <a:lnTo>
                      <a:pt x="9" y="22"/>
                    </a:lnTo>
                    <a:lnTo>
                      <a:pt x="9" y="3"/>
                    </a:lnTo>
                    <a:lnTo>
                      <a:pt x="2" y="3"/>
                    </a:lnTo>
                    <a:lnTo>
                      <a:pt x="2" y="22"/>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03" name="Google Shape;403;p3"/>
              <p:cNvSpPr/>
              <p:nvPr/>
            </p:nvSpPr>
            <p:spPr>
              <a:xfrm>
                <a:off x="5110930" y="2614176"/>
                <a:ext cx="14400" cy="34800"/>
              </a:xfrm>
              <a:prstGeom prst="rect">
                <a:avLst/>
              </a:pr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04" name="Google Shape;404;p3"/>
              <p:cNvSpPr/>
              <p:nvPr/>
            </p:nvSpPr>
            <p:spPr>
              <a:xfrm>
                <a:off x="5110930" y="2614176"/>
                <a:ext cx="19050" cy="38100"/>
              </a:xfrm>
              <a:custGeom>
                <a:avLst/>
                <a:gdLst/>
                <a:ahLst/>
                <a:cxnLst/>
                <a:rect l="l" t="t" r="r" b="b"/>
                <a:pathLst>
                  <a:path w="12" h="24" extrusionOk="0">
                    <a:moveTo>
                      <a:pt x="12" y="24"/>
                    </a:moveTo>
                    <a:lnTo>
                      <a:pt x="0" y="24"/>
                    </a:lnTo>
                    <a:lnTo>
                      <a:pt x="0" y="0"/>
                    </a:lnTo>
                    <a:lnTo>
                      <a:pt x="12" y="0"/>
                    </a:lnTo>
                    <a:lnTo>
                      <a:pt x="12" y="24"/>
                    </a:lnTo>
                    <a:close/>
                    <a:moveTo>
                      <a:pt x="2" y="22"/>
                    </a:moveTo>
                    <a:lnTo>
                      <a:pt x="9" y="22"/>
                    </a:lnTo>
                    <a:lnTo>
                      <a:pt x="9" y="2"/>
                    </a:lnTo>
                    <a:lnTo>
                      <a:pt x="2" y="2"/>
                    </a:lnTo>
                    <a:lnTo>
                      <a:pt x="2" y="22"/>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grpSp>
      <p:sp>
        <p:nvSpPr>
          <p:cNvPr id="405" name="Google Shape;405;p3"/>
          <p:cNvSpPr txBox="1"/>
          <p:nvPr/>
        </p:nvSpPr>
        <p:spPr>
          <a:xfrm>
            <a:off x="243524" y="771067"/>
            <a:ext cx="3158400" cy="3985676"/>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Libre Franklin"/>
              <a:buAutoNum type="arabicPeriod"/>
            </a:pPr>
            <a:r>
              <a:rPr lang="en" sz="1300" b="0" i="0" u="none" strike="noStrike" cap="none" dirty="0">
                <a:solidFill>
                  <a:srgbClr val="000000"/>
                </a:solidFill>
                <a:latin typeface="Libre Franklin"/>
                <a:ea typeface="Libre Franklin"/>
                <a:cs typeface="Libre Franklin"/>
                <a:sym typeface="Libre Franklin"/>
              </a:rPr>
              <a:t>Integrated a multi-level digital platform with IoT sensors for data collection, simulation trials, machine learning and predictive analy</a:t>
            </a:r>
            <a:r>
              <a:rPr lang="en" sz="1300" dirty="0">
                <a:latin typeface="Libre Franklin"/>
                <a:ea typeface="Libre Franklin"/>
                <a:cs typeface="Libre Franklin"/>
                <a:sym typeface="Libre Franklin"/>
              </a:rPr>
              <a:t>tics.</a:t>
            </a:r>
            <a:endParaRPr sz="1300" b="0" i="0" u="none" strike="noStrike" cap="none" dirty="0">
              <a:solidFill>
                <a:srgbClr val="000000"/>
              </a:solidFill>
              <a:latin typeface="Libre Franklin"/>
              <a:ea typeface="Libre Franklin"/>
              <a:cs typeface="Libre Franklin"/>
              <a:sym typeface="Libre Franklin"/>
            </a:endParaRPr>
          </a:p>
          <a:p>
            <a:pPr marL="800100" marR="0" lvl="0" indent="-342900" algn="l" rtl="0">
              <a:lnSpc>
                <a:spcPct val="100000"/>
              </a:lnSpc>
              <a:spcBef>
                <a:spcPts val="0"/>
              </a:spcBef>
              <a:spcAft>
                <a:spcPts val="0"/>
              </a:spcAft>
              <a:buClr>
                <a:srgbClr val="000000"/>
              </a:buClr>
              <a:buSzPts val="1300"/>
              <a:buFont typeface="+mj-lt"/>
              <a:buAutoNum type="arabicPeriod"/>
            </a:pPr>
            <a:endParaRPr sz="1300" b="0" i="0" u="none" strike="noStrike" cap="none" dirty="0">
              <a:solidFill>
                <a:srgbClr val="000000"/>
              </a:solidFill>
              <a:latin typeface="Libre Franklin"/>
              <a:ea typeface="Libre Franklin"/>
              <a:cs typeface="Libre Franklin"/>
              <a:sym typeface="Libre Franklin"/>
            </a:endParaRPr>
          </a:p>
          <a:p>
            <a:pPr marL="457200" marR="0" lvl="0" indent="-311150" algn="l" rtl="0">
              <a:lnSpc>
                <a:spcPct val="100000"/>
              </a:lnSpc>
              <a:spcBef>
                <a:spcPts val="0"/>
              </a:spcBef>
              <a:spcAft>
                <a:spcPts val="0"/>
              </a:spcAft>
              <a:buClr>
                <a:srgbClr val="000000"/>
              </a:buClr>
              <a:buSzPts val="1300"/>
              <a:buFont typeface="Libre Franklin"/>
              <a:buAutoNum type="arabicPeriod"/>
            </a:pPr>
            <a:r>
              <a:rPr lang="en" sz="1300" b="0" i="0" u="none" strike="noStrike" cap="none" dirty="0">
                <a:solidFill>
                  <a:srgbClr val="000000"/>
                </a:solidFill>
                <a:latin typeface="Libre Franklin"/>
                <a:ea typeface="Libre Franklin"/>
                <a:cs typeface="Libre Franklin"/>
                <a:sym typeface="Libre Franklin"/>
              </a:rPr>
              <a:t>Completed two month digital twin pilot trial; yields drastic results for company.</a:t>
            </a:r>
            <a:endParaRPr sz="1300" b="0" i="0" u="none" strike="noStrike" cap="none" dirty="0">
              <a:solidFill>
                <a:srgbClr val="000000"/>
              </a:solidFill>
              <a:latin typeface="Libre Franklin"/>
              <a:ea typeface="Libre Franklin"/>
              <a:cs typeface="Libre Franklin"/>
              <a:sym typeface="Libre Franklin"/>
            </a:endParaRPr>
          </a:p>
          <a:p>
            <a:pPr marL="800100" marR="0" lvl="0" indent="-342900" algn="l" rtl="0">
              <a:lnSpc>
                <a:spcPct val="100000"/>
              </a:lnSpc>
              <a:spcBef>
                <a:spcPts val="0"/>
              </a:spcBef>
              <a:spcAft>
                <a:spcPts val="0"/>
              </a:spcAft>
              <a:buClr>
                <a:srgbClr val="000000"/>
              </a:buClr>
              <a:buSzPts val="1300"/>
              <a:buFont typeface="+mj-lt"/>
              <a:buAutoNum type="arabicPeriod"/>
            </a:pPr>
            <a:endParaRPr sz="1300" b="0" i="0" u="none" strike="noStrike" cap="none" dirty="0">
              <a:solidFill>
                <a:srgbClr val="000000"/>
              </a:solidFill>
              <a:latin typeface="Libre Franklin"/>
              <a:ea typeface="Libre Franklin"/>
              <a:cs typeface="Libre Franklin"/>
              <a:sym typeface="Libre Franklin"/>
            </a:endParaRPr>
          </a:p>
          <a:p>
            <a:pPr marL="457200" marR="0" lvl="0" indent="-311150" algn="l" rtl="0">
              <a:lnSpc>
                <a:spcPct val="100000"/>
              </a:lnSpc>
              <a:spcBef>
                <a:spcPts val="0"/>
              </a:spcBef>
              <a:spcAft>
                <a:spcPts val="0"/>
              </a:spcAft>
              <a:buClr>
                <a:srgbClr val="000000"/>
              </a:buClr>
              <a:buSzPts val="1300"/>
              <a:buFont typeface="Libre Franklin"/>
              <a:buAutoNum type="arabicPeriod"/>
            </a:pPr>
            <a:r>
              <a:rPr lang="en" sz="1300" b="0" i="0" u="none" strike="noStrike" cap="none" dirty="0">
                <a:solidFill>
                  <a:srgbClr val="000000"/>
                </a:solidFill>
                <a:latin typeface="Libre Franklin"/>
                <a:ea typeface="Libre Franklin"/>
                <a:cs typeface="Libre Franklin"/>
                <a:sym typeface="Libre Franklin"/>
              </a:rPr>
              <a:t>Reduction in total operational costs, improved budget reliability and faster product delivery. </a:t>
            </a:r>
            <a:endParaRPr sz="1300" b="0" i="0" u="none" strike="noStrike" cap="none" dirty="0">
              <a:solidFill>
                <a:srgbClr val="000000"/>
              </a:solidFill>
              <a:latin typeface="Libre Franklin"/>
              <a:ea typeface="Libre Franklin"/>
              <a:cs typeface="Libre Franklin"/>
              <a:sym typeface="Libre Franklin"/>
            </a:endParaRPr>
          </a:p>
          <a:p>
            <a:pPr marL="800100" marR="0" lvl="0" indent="-342900" algn="l" rtl="0">
              <a:lnSpc>
                <a:spcPct val="100000"/>
              </a:lnSpc>
              <a:spcBef>
                <a:spcPts val="0"/>
              </a:spcBef>
              <a:spcAft>
                <a:spcPts val="0"/>
              </a:spcAft>
              <a:buClr>
                <a:srgbClr val="000000"/>
              </a:buClr>
              <a:buSzPts val="1300"/>
              <a:buFont typeface="+mj-lt"/>
              <a:buAutoNum type="arabicPeriod"/>
            </a:pPr>
            <a:endParaRPr sz="1300" b="0" i="0" u="none" strike="noStrike" cap="none" dirty="0">
              <a:solidFill>
                <a:srgbClr val="000000"/>
              </a:solidFill>
              <a:latin typeface="Libre Franklin"/>
              <a:ea typeface="Libre Franklin"/>
              <a:cs typeface="Libre Franklin"/>
              <a:sym typeface="Libre Franklin"/>
            </a:endParaRPr>
          </a:p>
          <a:p>
            <a:pPr marL="457200" marR="0" lvl="0" indent="-311150" algn="l" rtl="0">
              <a:lnSpc>
                <a:spcPct val="100000"/>
              </a:lnSpc>
              <a:spcBef>
                <a:spcPts val="0"/>
              </a:spcBef>
              <a:spcAft>
                <a:spcPts val="0"/>
              </a:spcAft>
              <a:buClr>
                <a:srgbClr val="000000"/>
              </a:buClr>
              <a:buSzPts val="1300"/>
              <a:buFont typeface="Libre Franklin"/>
              <a:buAutoNum type="arabicPeriod"/>
            </a:pPr>
            <a:r>
              <a:rPr lang="en" sz="1300" b="0" i="0" u="none" strike="noStrike" cap="none" dirty="0">
                <a:solidFill>
                  <a:srgbClr val="000000"/>
                </a:solidFill>
                <a:latin typeface="Libre Franklin"/>
                <a:ea typeface="Libre Franklin"/>
                <a:cs typeface="Libre Franklin"/>
                <a:sym typeface="Libre Franklin"/>
              </a:rPr>
              <a:t>Board agrees on full scale digital transformation to roll out Digital Twin technology across all aspects of the company.</a:t>
            </a:r>
            <a:endParaRPr sz="1300" b="0" i="0" u="none" strike="noStrike" cap="none" dirty="0">
              <a:solidFill>
                <a:srgbClr val="000000"/>
              </a:solidFill>
              <a:latin typeface="Libre Franklin"/>
              <a:ea typeface="Libre Franklin"/>
              <a:cs typeface="Libre Franklin"/>
              <a:sym typeface="Libre Franklin"/>
            </a:endParaRPr>
          </a:p>
        </p:txBody>
      </p:sp>
      <p:sp>
        <p:nvSpPr>
          <p:cNvPr id="406" name="Google Shape;406;p3"/>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
          <p:cNvSpPr/>
          <p:nvPr/>
        </p:nvSpPr>
        <p:spPr>
          <a:xfrm>
            <a:off x="0" y="5475"/>
            <a:ext cx="2592300" cy="546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800" b="0" i="0" u="none" strike="noStrike" cap="none">
                <a:solidFill>
                  <a:schemeClr val="dk1"/>
                </a:solidFill>
                <a:latin typeface="Libre Franklin Medium"/>
                <a:ea typeface="Libre Franklin Medium"/>
                <a:cs typeface="Libre Franklin Medium"/>
                <a:sym typeface="Libre Franklin Medium"/>
              </a:rPr>
              <a:t>Summary</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412" name="Google Shape;412;p4"/>
          <p:cNvSpPr/>
          <p:nvPr/>
        </p:nvSpPr>
        <p:spPr>
          <a:xfrm>
            <a:off x="760583" y="1439000"/>
            <a:ext cx="1975800" cy="2063400"/>
          </a:xfrm>
          <a:prstGeom prst="ellipse">
            <a:avLst/>
          </a:prstGeom>
          <a:noFill/>
          <a:ln w="69850" cap="flat" cmpd="sng">
            <a:solidFill>
              <a:srgbClr val="B2B2B2">
                <a:alpha val="29411"/>
              </a:srgb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Times New Roman"/>
              <a:ea typeface="Times New Roman"/>
              <a:cs typeface="Times New Roman"/>
              <a:sym typeface="Times New Roman"/>
            </a:endParaRPr>
          </a:p>
        </p:txBody>
      </p:sp>
      <p:sp>
        <p:nvSpPr>
          <p:cNvPr id="413" name="Google Shape;413;p4"/>
          <p:cNvSpPr/>
          <p:nvPr/>
        </p:nvSpPr>
        <p:spPr>
          <a:xfrm>
            <a:off x="763690" y="1440200"/>
            <a:ext cx="1973400" cy="2061000"/>
          </a:xfrm>
          <a:prstGeom prst="arc">
            <a:avLst>
              <a:gd name="adj1" fmla="val 10766207"/>
              <a:gd name="adj2" fmla="val 0"/>
            </a:avLst>
          </a:prstGeom>
          <a:noFill/>
          <a:ln w="69850" cap="rnd" cmpd="sng">
            <a:solidFill>
              <a:srgbClr val="11AD9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14" name="Google Shape;414;p4"/>
          <p:cNvSpPr/>
          <p:nvPr/>
        </p:nvSpPr>
        <p:spPr>
          <a:xfrm>
            <a:off x="2736161" y="1439000"/>
            <a:ext cx="1975800" cy="2063400"/>
          </a:xfrm>
          <a:prstGeom prst="ellipse">
            <a:avLst/>
          </a:prstGeom>
          <a:noFill/>
          <a:ln w="69850" cap="flat" cmpd="sng">
            <a:solidFill>
              <a:srgbClr val="B2B2B2">
                <a:alpha val="29411"/>
              </a:srgb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Times New Roman"/>
              <a:ea typeface="Times New Roman"/>
              <a:cs typeface="Times New Roman"/>
              <a:sym typeface="Times New Roman"/>
            </a:endParaRPr>
          </a:p>
        </p:txBody>
      </p:sp>
      <p:sp>
        <p:nvSpPr>
          <p:cNvPr id="415" name="Google Shape;415;p4"/>
          <p:cNvSpPr/>
          <p:nvPr/>
        </p:nvSpPr>
        <p:spPr>
          <a:xfrm rot="10800000">
            <a:off x="2737308" y="1440085"/>
            <a:ext cx="1973400" cy="2061000"/>
          </a:xfrm>
          <a:prstGeom prst="arc">
            <a:avLst>
              <a:gd name="adj1" fmla="val 10766207"/>
              <a:gd name="adj2" fmla="val 0"/>
            </a:avLst>
          </a:prstGeom>
          <a:noFill/>
          <a:ln w="69850" cap="rnd" cmpd="sng">
            <a:solidFill>
              <a:srgbClr val="008CA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16" name="Google Shape;416;p4"/>
          <p:cNvSpPr/>
          <p:nvPr/>
        </p:nvSpPr>
        <p:spPr>
          <a:xfrm>
            <a:off x="4710889" y="1439000"/>
            <a:ext cx="1975800" cy="2063400"/>
          </a:xfrm>
          <a:prstGeom prst="ellipse">
            <a:avLst/>
          </a:prstGeom>
          <a:noFill/>
          <a:ln w="69850" cap="flat" cmpd="sng">
            <a:solidFill>
              <a:srgbClr val="B2B2B2">
                <a:alpha val="29411"/>
              </a:srgb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Times New Roman"/>
              <a:ea typeface="Times New Roman"/>
              <a:cs typeface="Times New Roman"/>
              <a:sym typeface="Times New Roman"/>
            </a:endParaRPr>
          </a:p>
        </p:txBody>
      </p:sp>
      <p:sp>
        <p:nvSpPr>
          <p:cNvPr id="417" name="Google Shape;417;p4"/>
          <p:cNvSpPr/>
          <p:nvPr/>
        </p:nvSpPr>
        <p:spPr>
          <a:xfrm>
            <a:off x="4711921" y="1440077"/>
            <a:ext cx="1973400" cy="2061000"/>
          </a:xfrm>
          <a:prstGeom prst="arc">
            <a:avLst>
              <a:gd name="adj1" fmla="val 10766207"/>
              <a:gd name="adj2" fmla="val 0"/>
            </a:avLst>
          </a:prstGeom>
          <a:noFill/>
          <a:ln w="69850" cap="rnd" cmpd="sng">
            <a:solidFill>
              <a:srgbClr val="287FD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18" name="Google Shape;418;p4"/>
          <p:cNvSpPr/>
          <p:nvPr/>
        </p:nvSpPr>
        <p:spPr>
          <a:xfrm>
            <a:off x="6686467" y="1439000"/>
            <a:ext cx="1975800" cy="2063400"/>
          </a:xfrm>
          <a:prstGeom prst="ellipse">
            <a:avLst/>
          </a:prstGeom>
          <a:noFill/>
          <a:ln w="69850" cap="flat" cmpd="sng">
            <a:solidFill>
              <a:srgbClr val="B2B2B2">
                <a:alpha val="29411"/>
              </a:srgb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Times New Roman"/>
              <a:ea typeface="Times New Roman"/>
              <a:cs typeface="Times New Roman"/>
              <a:sym typeface="Times New Roman"/>
            </a:endParaRPr>
          </a:p>
        </p:txBody>
      </p:sp>
      <p:sp>
        <p:nvSpPr>
          <p:cNvPr id="419" name="Google Shape;419;p4"/>
          <p:cNvSpPr/>
          <p:nvPr/>
        </p:nvSpPr>
        <p:spPr>
          <a:xfrm rot="10800000">
            <a:off x="6687614" y="1440085"/>
            <a:ext cx="1973400" cy="2061000"/>
          </a:xfrm>
          <a:prstGeom prst="arc">
            <a:avLst>
              <a:gd name="adj1" fmla="val 10766207"/>
              <a:gd name="adj2" fmla="val 0"/>
            </a:avLst>
          </a:prstGeom>
          <a:noFill/>
          <a:ln w="69850" cap="rnd" cmpd="sng">
            <a:solidFill>
              <a:srgbClr val="A5A5A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20" name="Google Shape;420;p4"/>
          <p:cNvSpPr/>
          <p:nvPr/>
        </p:nvSpPr>
        <p:spPr>
          <a:xfrm>
            <a:off x="3381679" y="1679703"/>
            <a:ext cx="684000" cy="714600"/>
          </a:xfrm>
          <a:prstGeom prst="ellipse">
            <a:avLst/>
          </a:prstGeom>
          <a:solidFill>
            <a:srgbClr val="008CA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21" name="Google Shape;421;p4"/>
          <p:cNvSpPr/>
          <p:nvPr/>
        </p:nvSpPr>
        <p:spPr>
          <a:xfrm>
            <a:off x="5356976" y="1679699"/>
            <a:ext cx="684000" cy="714600"/>
          </a:xfrm>
          <a:prstGeom prst="ellipse">
            <a:avLst/>
          </a:prstGeom>
          <a:solidFill>
            <a:srgbClr val="287F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22" name="Google Shape;422;p4"/>
          <p:cNvSpPr/>
          <p:nvPr/>
        </p:nvSpPr>
        <p:spPr>
          <a:xfrm>
            <a:off x="7330491" y="1689684"/>
            <a:ext cx="684000" cy="714600"/>
          </a:xfrm>
          <a:prstGeom prst="ellipse">
            <a:avLst/>
          </a:prstGeom>
          <a:solidFill>
            <a:srgbClr val="A5A5A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EFAA1F"/>
              </a:solidFill>
              <a:latin typeface="Times New Roman"/>
              <a:ea typeface="Times New Roman"/>
              <a:cs typeface="Times New Roman"/>
              <a:sym typeface="Times New Roman"/>
            </a:endParaRPr>
          </a:p>
        </p:txBody>
      </p:sp>
      <p:sp>
        <p:nvSpPr>
          <p:cNvPr id="423" name="Google Shape;423;p4"/>
          <p:cNvSpPr/>
          <p:nvPr/>
        </p:nvSpPr>
        <p:spPr>
          <a:xfrm>
            <a:off x="1407113" y="1689677"/>
            <a:ext cx="684000" cy="714600"/>
          </a:xfrm>
          <a:prstGeom prst="ellipse">
            <a:avLst/>
          </a:prstGeom>
          <a:solidFill>
            <a:srgbClr val="11AD9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24" name="Google Shape;424;p4"/>
          <p:cNvSpPr/>
          <p:nvPr/>
        </p:nvSpPr>
        <p:spPr>
          <a:xfrm>
            <a:off x="1034475" y="3699025"/>
            <a:ext cx="1427700" cy="417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Libre Franklin Medium"/>
                <a:ea typeface="Libre Franklin Medium"/>
                <a:cs typeface="Libre Franklin Medium"/>
                <a:sym typeface="Libre Franklin Medium"/>
              </a:rPr>
              <a:t>SITUATION</a:t>
            </a:r>
            <a:endParaRPr sz="1800" b="0" i="0" u="none" strike="noStrike" cap="none">
              <a:solidFill>
                <a:srgbClr val="000000"/>
              </a:solidFill>
              <a:latin typeface="Libre Franklin Medium"/>
              <a:ea typeface="Libre Franklin Medium"/>
              <a:cs typeface="Libre Franklin Medium"/>
              <a:sym typeface="Libre Franklin Medium"/>
            </a:endParaRPr>
          </a:p>
        </p:txBody>
      </p:sp>
      <p:sp>
        <p:nvSpPr>
          <p:cNvPr id="425" name="Google Shape;425;p4"/>
          <p:cNvSpPr/>
          <p:nvPr/>
        </p:nvSpPr>
        <p:spPr>
          <a:xfrm>
            <a:off x="506050" y="3667675"/>
            <a:ext cx="584100" cy="48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11AD9D"/>
                </a:solidFill>
                <a:latin typeface="Libre Franklin"/>
                <a:ea typeface="Libre Franklin"/>
                <a:cs typeface="Libre Franklin"/>
                <a:sym typeface="Libre Franklin"/>
              </a:rPr>
              <a:t>01</a:t>
            </a:r>
            <a:endParaRPr sz="1100" b="0" i="0" u="none" strike="noStrike" cap="none">
              <a:solidFill>
                <a:srgbClr val="000000"/>
              </a:solidFill>
              <a:latin typeface="Arial"/>
              <a:ea typeface="Arial"/>
              <a:cs typeface="Arial"/>
              <a:sym typeface="Arial"/>
            </a:endParaRPr>
          </a:p>
        </p:txBody>
      </p:sp>
      <p:sp>
        <p:nvSpPr>
          <p:cNvPr id="426" name="Google Shape;426;p4"/>
          <p:cNvSpPr/>
          <p:nvPr/>
        </p:nvSpPr>
        <p:spPr>
          <a:xfrm>
            <a:off x="3281922" y="3704729"/>
            <a:ext cx="891300" cy="406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Libre Franklin Medium"/>
                <a:ea typeface="Libre Franklin Medium"/>
                <a:cs typeface="Libre Franklin Medium"/>
                <a:sym typeface="Libre Franklin Medium"/>
              </a:rPr>
              <a:t>TASK</a:t>
            </a:r>
            <a:endParaRPr sz="1800" b="0" i="0" u="none" strike="noStrike" cap="none">
              <a:solidFill>
                <a:srgbClr val="000000"/>
              </a:solidFill>
              <a:latin typeface="Libre Franklin"/>
              <a:ea typeface="Libre Franklin"/>
              <a:cs typeface="Libre Franklin"/>
              <a:sym typeface="Libre Franklin"/>
            </a:endParaRPr>
          </a:p>
        </p:txBody>
      </p:sp>
      <p:sp>
        <p:nvSpPr>
          <p:cNvPr id="427" name="Google Shape;427;p4"/>
          <p:cNvSpPr/>
          <p:nvPr/>
        </p:nvSpPr>
        <p:spPr>
          <a:xfrm>
            <a:off x="2753172" y="3667672"/>
            <a:ext cx="628500" cy="48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008CA0"/>
                </a:solidFill>
                <a:latin typeface="Libre Franklin"/>
                <a:ea typeface="Libre Franklin"/>
                <a:cs typeface="Libre Franklin"/>
                <a:sym typeface="Libre Franklin"/>
              </a:rPr>
              <a:t>02</a:t>
            </a:r>
            <a:endParaRPr sz="1100" b="0" i="0" u="none" strike="noStrike" cap="none">
              <a:solidFill>
                <a:srgbClr val="000000"/>
              </a:solidFill>
              <a:latin typeface="Arial"/>
              <a:ea typeface="Arial"/>
              <a:cs typeface="Arial"/>
              <a:sym typeface="Arial"/>
            </a:endParaRPr>
          </a:p>
        </p:txBody>
      </p:sp>
      <p:sp>
        <p:nvSpPr>
          <p:cNvPr id="428" name="Google Shape;428;p4"/>
          <p:cNvSpPr/>
          <p:nvPr/>
        </p:nvSpPr>
        <p:spPr>
          <a:xfrm>
            <a:off x="4981071" y="3628515"/>
            <a:ext cx="1427700" cy="558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Libre Franklin Medium"/>
                <a:ea typeface="Libre Franklin Medium"/>
                <a:cs typeface="Libre Franklin Medium"/>
                <a:sym typeface="Libre Franklin Medium"/>
              </a:rPr>
              <a:t>ACTION</a:t>
            </a:r>
            <a:endParaRPr sz="1800" b="0" i="0" u="none" strike="noStrike" cap="none">
              <a:solidFill>
                <a:srgbClr val="000000"/>
              </a:solidFill>
              <a:latin typeface="Arial"/>
              <a:ea typeface="Arial"/>
              <a:cs typeface="Arial"/>
              <a:sym typeface="Arial"/>
            </a:endParaRPr>
          </a:p>
        </p:txBody>
      </p:sp>
      <p:sp>
        <p:nvSpPr>
          <p:cNvPr id="429" name="Google Shape;429;p4"/>
          <p:cNvSpPr/>
          <p:nvPr/>
        </p:nvSpPr>
        <p:spPr>
          <a:xfrm>
            <a:off x="4576900" y="3646175"/>
            <a:ext cx="628500" cy="450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287FD6"/>
                </a:solidFill>
                <a:latin typeface="Libre Franklin"/>
                <a:ea typeface="Libre Franklin"/>
                <a:cs typeface="Libre Franklin"/>
                <a:sym typeface="Libre Franklin"/>
              </a:rPr>
              <a:t>03</a:t>
            </a:r>
            <a:endParaRPr sz="1100" b="0" i="0" u="none" strike="noStrike" cap="none">
              <a:solidFill>
                <a:srgbClr val="000000"/>
              </a:solidFill>
              <a:latin typeface="Arial"/>
              <a:ea typeface="Arial"/>
              <a:cs typeface="Arial"/>
              <a:sym typeface="Arial"/>
            </a:endParaRPr>
          </a:p>
        </p:txBody>
      </p:sp>
      <p:sp>
        <p:nvSpPr>
          <p:cNvPr id="430" name="Google Shape;430;p4"/>
          <p:cNvSpPr/>
          <p:nvPr/>
        </p:nvSpPr>
        <p:spPr>
          <a:xfrm>
            <a:off x="7106150" y="3746275"/>
            <a:ext cx="1198200" cy="323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Libre Franklin Medium"/>
                <a:ea typeface="Libre Franklin Medium"/>
                <a:cs typeface="Libre Franklin Medium"/>
                <a:sym typeface="Libre Franklin Medium"/>
              </a:rPr>
              <a:t>RESULTS</a:t>
            </a:r>
            <a:endParaRPr sz="1800" b="0" i="0" u="none" strike="noStrike" cap="none">
              <a:solidFill>
                <a:srgbClr val="000000"/>
              </a:solidFill>
              <a:latin typeface="Arial"/>
              <a:ea typeface="Arial"/>
              <a:cs typeface="Arial"/>
              <a:sym typeface="Arial"/>
            </a:endParaRPr>
          </a:p>
        </p:txBody>
      </p:sp>
      <p:sp>
        <p:nvSpPr>
          <p:cNvPr id="431" name="Google Shape;431;p4"/>
          <p:cNvSpPr/>
          <p:nvPr/>
        </p:nvSpPr>
        <p:spPr>
          <a:xfrm>
            <a:off x="6553851" y="3681035"/>
            <a:ext cx="628500" cy="450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A5A5A5"/>
                </a:solidFill>
                <a:latin typeface="Libre Franklin"/>
                <a:ea typeface="Libre Franklin"/>
                <a:cs typeface="Libre Franklin"/>
                <a:sym typeface="Libre Franklin"/>
              </a:rPr>
              <a:t>04</a:t>
            </a:r>
            <a:endParaRPr sz="1100" b="0" i="0" u="none" strike="noStrike" cap="none">
              <a:solidFill>
                <a:srgbClr val="000000"/>
              </a:solidFill>
              <a:latin typeface="Arial"/>
              <a:ea typeface="Arial"/>
              <a:cs typeface="Arial"/>
              <a:sym typeface="Arial"/>
            </a:endParaRPr>
          </a:p>
        </p:txBody>
      </p:sp>
      <p:sp>
        <p:nvSpPr>
          <p:cNvPr id="432" name="Google Shape;432;p4"/>
          <p:cNvSpPr/>
          <p:nvPr/>
        </p:nvSpPr>
        <p:spPr>
          <a:xfrm>
            <a:off x="723225" y="2466700"/>
            <a:ext cx="2050200" cy="815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Company losing profits</a:t>
            </a:r>
            <a:endParaRPr sz="1100" b="0" i="0" u="none" strike="noStrike" cap="none">
              <a:solidFill>
                <a:srgbClr val="000000"/>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 and market share to competitors with </a:t>
            </a:r>
            <a:endParaRPr sz="1100" b="0" i="0" u="none" strike="noStrike" cap="none">
              <a:solidFill>
                <a:srgbClr val="000000"/>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emerging</a:t>
            </a:r>
            <a:endParaRPr sz="1100" b="0" i="0" u="none" strike="noStrike" cap="none">
              <a:solidFill>
                <a:srgbClr val="000000"/>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 technology</a:t>
            </a:r>
            <a:endParaRPr sz="1100" b="0" i="0" u="none" strike="noStrike" cap="none">
              <a:solidFill>
                <a:srgbClr val="000000"/>
              </a:solidFill>
              <a:latin typeface="Arial"/>
              <a:ea typeface="Arial"/>
              <a:cs typeface="Arial"/>
              <a:sym typeface="Arial"/>
            </a:endParaRPr>
          </a:p>
        </p:txBody>
      </p:sp>
      <p:sp>
        <p:nvSpPr>
          <p:cNvPr id="433" name="Google Shape;433;p4"/>
          <p:cNvSpPr/>
          <p:nvPr/>
        </p:nvSpPr>
        <p:spPr>
          <a:xfrm>
            <a:off x="2732720" y="2466704"/>
            <a:ext cx="1973400" cy="705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Operations team strategized innovation options for solving their current problem </a:t>
            </a:r>
            <a:endParaRPr sz="1100" b="0" i="0" u="none" strike="noStrike" cap="none">
              <a:solidFill>
                <a:srgbClr val="000000"/>
              </a:solidFill>
              <a:latin typeface="Arial"/>
              <a:ea typeface="Arial"/>
              <a:cs typeface="Arial"/>
              <a:sym typeface="Arial"/>
            </a:endParaRPr>
          </a:p>
        </p:txBody>
      </p:sp>
      <p:sp>
        <p:nvSpPr>
          <p:cNvPr id="434" name="Google Shape;434;p4"/>
          <p:cNvSpPr/>
          <p:nvPr/>
        </p:nvSpPr>
        <p:spPr>
          <a:xfrm>
            <a:off x="4709600" y="2521599"/>
            <a:ext cx="1973400" cy="943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ibre Franklin"/>
                <a:ea typeface="Libre Franklin"/>
                <a:cs typeface="Libre Franklin"/>
                <a:sym typeface="Libre Franklin"/>
              </a:rPr>
              <a:t>Integrated Siemens Digital Twin portfolio a cross multiple levels of the business</a:t>
            </a:r>
            <a:endParaRPr sz="1100" b="0" i="0" u="none" strike="noStrike" cap="none">
              <a:solidFill>
                <a:srgbClr val="000000"/>
              </a:solidFill>
              <a:latin typeface="Libre Franklin"/>
              <a:ea typeface="Libre Franklin"/>
              <a:cs typeface="Libre Franklin"/>
              <a:sym typeface="Libre Franklin"/>
            </a:endParaRPr>
          </a:p>
        </p:txBody>
      </p:sp>
      <p:sp>
        <p:nvSpPr>
          <p:cNvPr id="435" name="Google Shape;435;p4"/>
          <p:cNvSpPr/>
          <p:nvPr/>
        </p:nvSpPr>
        <p:spPr>
          <a:xfrm>
            <a:off x="6798025" y="2521600"/>
            <a:ext cx="1764000" cy="943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dirty="0">
                <a:solidFill>
                  <a:srgbClr val="000000"/>
                </a:solidFill>
                <a:latin typeface="Libre Franklin"/>
                <a:ea typeface="Libre Franklin"/>
                <a:cs typeface="Libre Franklin"/>
                <a:sym typeface="Libre Franklin"/>
              </a:rPr>
              <a:t>Reduced several cost metrics and increased project delivery time </a:t>
            </a: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dirty="0">
                <a:solidFill>
                  <a:srgbClr val="000000"/>
                </a:solidFill>
                <a:latin typeface="Libre Franklin"/>
                <a:ea typeface="Libre Franklin"/>
                <a:cs typeface="Libre Franklin"/>
                <a:sym typeface="Libre Franklin"/>
              </a:rPr>
              <a:t>and efficiency </a:t>
            </a:r>
            <a:endParaRPr sz="1100" b="0" i="0" u="none" strike="noStrike" cap="none" dirty="0">
              <a:solidFill>
                <a:srgbClr val="000000"/>
              </a:solidFill>
              <a:latin typeface="Arial"/>
              <a:ea typeface="Arial"/>
              <a:cs typeface="Arial"/>
              <a:sym typeface="Arial"/>
            </a:endParaRPr>
          </a:p>
        </p:txBody>
      </p:sp>
      <p:sp>
        <p:nvSpPr>
          <p:cNvPr id="436" name="Google Shape;436;p4"/>
          <p:cNvSpPr/>
          <p:nvPr/>
        </p:nvSpPr>
        <p:spPr>
          <a:xfrm>
            <a:off x="3568016" y="1823590"/>
            <a:ext cx="319110" cy="406289"/>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nvGrpSpPr>
          <p:cNvPr id="437" name="Google Shape;437;p4"/>
          <p:cNvGrpSpPr/>
          <p:nvPr/>
        </p:nvGrpSpPr>
        <p:grpSpPr>
          <a:xfrm>
            <a:off x="7450830" y="1813022"/>
            <a:ext cx="458391" cy="467916"/>
            <a:chOff x="3880618" y="1250513"/>
            <a:chExt cx="611188" cy="623888"/>
          </a:xfrm>
        </p:grpSpPr>
        <p:sp>
          <p:nvSpPr>
            <p:cNvPr id="438" name="Google Shape;438;p4"/>
            <p:cNvSpPr/>
            <p:nvPr/>
          </p:nvSpPr>
          <p:spPr>
            <a:xfrm>
              <a:off x="4202880" y="1788675"/>
              <a:ext cx="192088" cy="82550"/>
            </a:xfrm>
            <a:custGeom>
              <a:avLst/>
              <a:gdLst/>
              <a:ahLst/>
              <a:cxnLst/>
              <a:rect l="l" t="t" r="r" b="b"/>
              <a:pathLst>
                <a:path w="121" h="52" extrusionOk="0">
                  <a:moveTo>
                    <a:pt x="121" y="52"/>
                  </a:moveTo>
                  <a:lnTo>
                    <a:pt x="112" y="52"/>
                  </a:lnTo>
                  <a:lnTo>
                    <a:pt x="112" y="10"/>
                  </a:lnTo>
                  <a:lnTo>
                    <a:pt x="10" y="10"/>
                  </a:lnTo>
                  <a:lnTo>
                    <a:pt x="10" y="52"/>
                  </a:lnTo>
                  <a:lnTo>
                    <a:pt x="0" y="52"/>
                  </a:lnTo>
                  <a:lnTo>
                    <a:pt x="0" y="0"/>
                  </a:lnTo>
                  <a:lnTo>
                    <a:pt x="121" y="0"/>
                  </a:lnTo>
                  <a:lnTo>
                    <a:pt x="121" y="5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39" name="Google Shape;439;p4"/>
            <p:cNvSpPr/>
            <p:nvPr/>
          </p:nvSpPr>
          <p:spPr>
            <a:xfrm>
              <a:off x="4199705" y="1788675"/>
              <a:ext cx="200025" cy="85725"/>
            </a:xfrm>
            <a:custGeom>
              <a:avLst/>
              <a:gdLst/>
              <a:ahLst/>
              <a:cxnLst/>
              <a:rect l="l" t="t" r="r" b="b"/>
              <a:pathLst>
                <a:path w="126" h="54" extrusionOk="0">
                  <a:moveTo>
                    <a:pt x="126" y="54"/>
                  </a:moveTo>
                  <a:lnTo>
                    <a:pt x="114" y="54"/>
                  </a:lnTo>
                  <a:lnTo>
                    <a:pt x="114" y="13"/>
                  </a:lnTo>
                  <a:lnTo>
                    <a:pt x="12" y="13"/>
                  </a:lnTo>
                  <a:lnTo>
                    <a:pt x="12" y="54"/>
                  </a:lnTo>
                  <a:lnTo>
                    <a:pt x="0" y="54"/>
                  </a:lnTo>
                  <a:lnTo>
                    <a:pt x="0" y="0"/>
                  </a:lnTo>
                  <a:lnTo>
                    <a:pt x="126" y="0"/>
                  </a:lnTo>
                  <a:lnTo>
                    <a:pt x="126" y="54"/>
                  </a:lnTo>
                  <a:close/>
                  <a:moveTo>
                    <a:pt x="116" y="52"/>
                  </a:moveTo>
                  <a:lnTo>
                    <a:pt x="123" y="52"/>
                  </a:lnTo>
                  <a:lnTo>
                    <a:pt x="123" y="3"/>
                  </a:lnTo>
                  <a:lnTo>
                    <a:pt x="2" y="3"/>
                  </a:lnTo>
                  <a:lnTo>
                    <a:pt x="2" y="52"/>
                  </a:lnTo>
                  <a:lnTo>
                    <a:pt x="9" y="52"/>
                  </a:lnTo>
                  <a:lnTo>
                    <a:pt x="9" y="10"/>
                  </a:lnTo>
                  <a:lnTo>
                    <a:pt x="116" y="10"/>
                  </a:lnTo>
                  <a:lnTo>
                    <a:pt x="116" y="5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0" name="Google Shape;440;p4"/>
            <p:cNvSpPr/>
            <p:nvPr/>
          </p:nvSpPr>
          <p:spPr>
            <a:xfrm>
              <a:off x="4229868" y="1850588"/>
              <a:ext cx="15900" cy="2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1" name="Google Shape;441;p4"/>
            <p:cNvSpPr/>
            <p:nvPr/>
          </p:nvSpPr>
          <p:spPr>
            <a:xfrm>
              <a:off x="4229868" y="1850588"/>
              <a:ext cx="19050" cy="23813"/>
            </a:xfrm>
            <a:custGeom>
              <a:avLst/>
              <a:gdLst/>
              <a:ahLst/>
              <a:cxnLst/>
              <a:rect l="l" t="t" r="r" b="b"/>
              <a:pathLst>
                <a:path w="12" h="15" extrusionOk="0">
                  <a:moveTo>
                    <a:pt x="12" y="15"/>
                  </a:moveTo>
                  <a:lnTo>
                    <a:pt x="0" y="15"/>
                  </a:lnTo>
                  <a:lnTo>
                    <a:pt x="0" y="0"/>
                  </a:lnTo>
                  <a:lnTo>
                    <a:pt x="12" y="0"/>
                  </a:lnTo>
                  <a:lnTo>
                    <a:pt x="12" y="15"/>
                  </a:lnTo>
                  <a:close/>
                  <a:moveTo>
                    <a:pt x="2" y="13"/>
                  </a:moveTo>
                  <a:lnTo>
                    <a:pt x="10" y="13"/>
                  </a:lnTo>
                  <a:lnTo>
                    <a:pt x="10" y="3"/>
                  </a:lnTo>
                  <a:lnTo>
                    <a:pt x="2" y="3"/>
                  </a:lnTo>
                  <a:lnTo>
                    <a:pt x="2"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2" name="Google Shape;442;p4"/>
            <p:cNvSpPr/>
            <p:nvPr/>
          </p:nvSpPr>
          <p:spPr>
            <a:xfrm>
              <a:off x="4229868" y="1820425"/>
              <a:ext cx="15900" cy="192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3" name="Google Shape;443;p4"/>
            <p:cNvSpPr/>
            <p:nvPr/>
          </p:nvSpPr>
          <p:spPr>
            <a:xfrm>
              <a:off x="4229868" y="1820425"/>
              <a:ext cx="19050" cy="19050"/>
            </a:xfrm>
            <a:custGeom>
              <a:avLst/>
              <a:gdLst/>
              <a:ahLst/>
              <a:cxnLst/>
              <a:rect l="l" t="t" r="r" b="b"/>
              <a:pathLst>
                <a:path w="12" h="12" extrusionOk="0">
                  <a:moveTo>
                    <a:pt x="12" y="12"/>
                  </a:moveTo>
                  <a:lnTo>
                    <a:pt x="0" y="12"/>
                  </a:lnTo>
                  <a:lnTo>
                    <a:pt x="0" y="0"/>
                  </a:lnTo>
                  <a:lnTo>
                    <a:pt x="12" y="0"/>
                  </a:lnTo>
                  <a:lnTo>
                    <a:pt x="12" y="12"/>
                  </a:lnTo>
                  <a:close/>
                  <a:moveTo>
                    <a:pt x="2" y="10"/>
                  </a:moveTo>
                  <a:lnTo>
                    <a:pt x="10" y="10"/>
                  </a:lnTo>
                  <a:lnTo>
                    <a:pt x="10" y="2"/>
                  </a:lnTo>
                  <a:lnTo>
                    <a:pt x="2" y="2"/>
                  </a:lnTo>
                  <a:lnTo>
                    <a:pt x="2"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4" name="Google Shape;444;p4"/>
            <p:cNvSpPr/>
            <p:nvPr/>
          </p:nvSpPr>
          <p:spPr>
            <a:xfrm>
              <a:off x="4229868" y="1580713"/>
              <a:ext cx="207963" cy="215900"/>
            </a:xfrm>
            <a:custGeom>
              <a:avLst/>
              <a:gdLst/>
              <a:ahLst/>
              <a:cxnLst/>
              <a:rect l="l" t="t" r="r" b="b"/>
              <a:pathLst>
                <a:path w="54" h="56" extrusionOk="0">
                  <a:moveTo>
                    <a:pt x="4" y="56"/>
                  </a:moveTo>
                  <a:cubicBezTo>
                    <a:pt x="0" y="56"/>
                    <a:pt x="0" y="56"/>
                    <a:pt x="0" y="56"/>
                  </a:cubicBezTo>
                  <a:cubicBezTo>
                    <a:pt x="0" y="40"/>
                    <a:pt x="0" y="40"/>
                    <a:pt x="0" y="40"/>
                  </a:cubicBezTo>
                  <a:cubicBezTo>
                    <a:pt x="0" y="26"/>
                    <a:pt x="13" y="15"/>
                    <a:pt x="23" y="15"/>
                  </a:cubicBezTo>
                  <a:cubicBezTo>
                    <a:pt x="24" y="15"/>
                    <a:pt x="25" y="15"/>
                    <a:pt x="26" y="14"/>
                  </a:cubicBezTo>
                  <a:cubicBezTo>
                    <a:pt x="37" y="3"/>
                    <a:pt x="37" y="3"/>
                    <a:pt x="37" y="3"/>
                  </a:cubicBezTo>
                  <a:cubicBezTo>
                    <a:pt x="39" y="1"/>
                    <a:pt x="42" y="0"/>
                    <a:pt x="44" y="0"/>
                  </a:cubicBezTo>
                  <a:cubicBezTo>
                    <a:pt x="47" y="1"/>
                    <a:pt x="49" y="2"/>
                    <a:pt x="51" y="4"/>
                  </a:cubicBezTo>
                  <a:cubicBezTo>
                    <a:pt x="54" y="7"/>
                    <a:pt x="54" y="13"/>
                    <a:pt x="50" y="16"/>
                  </a:cubicBezTo>
                  <a:cubicBezTo>
                    <a:pt x="37" y="30"/>
                    <a:pt x="37" y="30"/>
                    <a:pt x="37" y="30"/>
                  </a:cubicBezTo>
                  <a:cubicBezTo>
                    <a:pt x="34" y="27"/>
                    <a:pt x="34" y="27"/>
                    <a:pt x="34" y="27"/>
                  </a:cubicBezTo>
                  <a:cubicBezTo>
                    <a:pt x="47" y="13"/>
                    <a:pt x="47" y="13"/>
                    <a:pt x="47" y="13"/>
                  </a:cubicBezTo>
                  <a:cubicBezTo>
                    <a:pt x="49" y="11"/>
                    <a:pt x="49" y="8"/>
                    <a:pt x="48" y="6"/>
                  </a:cubicBezTo>
                  <a:cubicBezTo>
                    <a:pt x="47" y="5"/>
                    <a:pt x="45" y="5"/>
                    <a:pt x="44" y="4"/>
                  </a:cubicBezTo>
                  <a:cubicBezTo>
                    <a:pt x="43" y="4"/>
                    <a:pt x="41" y="5"/>
                    <a:pt x="40" y="6"/>
                  </a:cubicBezTo>
                  <a:cubicBezTo>
                    <a:pt x="28" y="17"/>
                    <a:pt x="28" y="17"/>
                    <a:pt x="28" y="17"/>
                  </a:cubicBezTo>
                  <a:cubicBezTo>
                    <a:pt x="27" y="18"/>
                    <a:pt x="25" y="19"/>
                    <a:pt x="23" y="19"/>
                  </a:cubicBezTo>
                  <a:cubicBezTo>
                    <a:pt x="15" y="19"/>
                    <a:pt x="4" y="28"/>
                    <a:pt x="4" y="40"/>
                  </a:cubicBezTo>
                  <a:lnTo>
                    <a:pt x="4" y="5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5" name="Google Shape;445;p4"/>
            <p:cNvSpPr/>
            <p:nvPr/>
          </p:nvSpPr>
          <p:spPr>
            <a:xfrm>
              <a:off x="4229868" y="1580713"/>
              <a:ext cx="207963" cy="220663"/>
            </a:xfrm>
            <a:custGeom>
              <a:avLst/>
              <a:gdLst/>
              <a:ahLst/>
              <a:cxnLst/>
              <a:rect l="l" t="t" r="r" b="b"/>
              <a:pathLst>
                <a:path w="54" h="57" extrusionOk="0">
                  <a:moveTo>
                    <a:pt x="5" y="57"/>
                  </a:moveTo>
                  <a:cubicBezTo>
                    <a:pt x="0" y="57"/>
                    <a:pt x="0" y="57"/>
                    <a:pt x="0" y="57"/>
                  </a:cubicBezTo>
                  <a:cubicBezTo>
                    <a:pt x="0" y="40"/>
                    <a:pt x="0" y="40"/>
                    <a:pt x="0" y="40"/>
                  </a:cubicBezTo>
                  <a:cubicBezTo>
                    <a:pt x="0" y="25"/>
                    <a:pt x="12" y="14"/>
                    <a:pt x="23" y="14"/>
                  </a:cubicBezTo>
                  <a:cubicBezTo>
                    <a:pt x="24" y="14"/>
                    <a:pt x="25" y="14"/>
                    <a:pt x="25" y="14"/>
                  </a:cubicBezTo>
                  <a:cubicBezTo>
                    <a:pt x="37" y="3"/>
                    <a:pt x="37" y="3"/>
                    <a:pt x="37" y="3"/>
                  </a:cubicBezTo>
                  <a:cubicBezTo>
                    <a:pt x="39" y="1"/>
                    <a:pt x="42" y="0"/>
                    <a:pt x="44" y="0"/>
                  </a:cubicBezTo>
                  <a:cubicBezTo>
                    <a:pt x="47" y="0"/>
                    <a:pt x="49" y="1"/>
                    <a:pt x="51" y="3"/>
                  </a:cubicBezTo>
                  <a:cubicBezTo>
                    <a:pt x="54" y="7"/>
                    <a:pt x="54" y="13"/>
                    <a:pt x="51" y="17"/>
                  </a:cubicBezTo>
                  <a:cubicBezTo>
                    <a:pt x="37" y="30"/>
                    <a:pt x="37" y="30"/>
                    <a:pt x="37" y="30"/>
                  </a:cubicBezTo>
                  <a:cubicBezTo>
                    <a:pt x="33" y="27"/>
                    <a:pt x="33" y="27"/>
                    <a:pt x="33" y="27"/>
                  </a:cubicBezTo>
                  <a:cubicBezTo>
                    <a:pt x="47" y="13"/>
                    <a:pt x="47" y="13"/>
                    <a:pt x="47" y="13"/>
                  </a:cubicBezTo>
                  <a:cubicBezTo>
                    <a:pt x="49" y="11"/>
                    <a:pt x="49" y="8"/>
                    <a:pt x="47" y="7"/>
                  </a:cubicBezTo>
                  <a:cubicBezTo>
                    <a:pt x="46" y="6"/>
                    <a:pt x="45" y="5"/>
                    <a:pt x="44" y="5"/>
                  </a:cubicBezTo>
                  <a:cubicBezTo>
                    <a:pt x="43" y="5"/>
                    <a:pt x="41" y="5"/>
                    <a:pt x="41" y="6"/>
                  </a:cubicBezTo>
                  <a:cubicBezTo>
                    <a:pt x="29" y="17"/>
                    <a:pt x="29" y="17"/>
                    <a:pt x="29" y="17"/>
                  </a:cubicBezTo>
                  <a:cubicBezTo>
                    <a:pt x="27" y="19"/>
                    <a:pt x="24" y="19"/>
                    <a:pt x="23" y="19"/>
                  </a:cubicBezTo>
                  <a:cubicBezTo>
                    <a:pt x="23" y="19"/>
                    <a:pt x="23" y="19"/>
                    <a:pt x="23" y="19"/>
                  </a:cubicBezTo>
                  <a:cubicBezTo>
                    <a:pt x="15" y="19"/>
                    <a:pt x="5" y="28"/>
                    <a:pt x="5" y="40"/>
                  </a:cubicBezTo>
                  <a:lnTo>
                    <a:pt x="5" y="57"/>
                  </a:lnTo>
                  <a:close/>
                  <a:moveTo>
                    <a:pt x="1" y="56"/>
                  </a:moveTo>
                  <a:cubicBezTo>
                    <a:pt x="4" y="56"/>
                    <a:pt x="4" y="56"/>
                    <a:pt x="4" y="56"/>
                  </a:cubicBezTo>
                  <a:cubicBezTo>
                    <a:pt x="4" y="40"/>
                    <a:pt x="4" y="40"/>
                    <a:pt x="4" y="40"/>
                  </a:cubicBezTo>
                  <a:cubicBezTo>
                    <a:pt x="4" y="28"/>
                    <a:pt x="14" y="18"/>
                    <a:pt x="23" y="18"/>
                  </a:cubicBezTo>
                  <a:cubicBezTo>
                    <a:pt x="23" y="18"/>
                    <a:pt x="23" y="18"/>
                    <a:pt x="23" y="18"/>
                  </a:cubicBezTo>
                  <a:cubicBezTo>
                    <a:pt x="25" y="18"/>
                    <a:pt x="27" y="18"/>
                    <a:pt x="28" y="17"/>
                  </a:cubicBezTo>
                  <a:cubicBezTo>
                    <a:pt x="40" y="6"/>
                    <a:pt x="40" y="6"/>
                    <a:pt x="40" y="6"/>
                  </a:cubicBezTo>
                  <a:cubicBezTo>
                    <a:pt x="41" y="4"/>
                    <a:pt x="42" y="4"/>
                    <a:pt x="44" y="4"/>
                  </a:cubicBezTo>
                  <a:cubicBezTo>
                    <a:pt x="46" y="4"/>
                    <a:pt x="47" y="5"/>
                    <a:pt x="48" y="6"/>
                  </a:cubicBezTo>
                  <a:cubicBezTo>
                    <a:pt x="50" y="8"/>
                    <a:pt x="50" y="12"/>
                    <a:pt x="48" y="14"/>
                  </a:cubicBezTo>
                  <a:cubicBezTo>
                    <a:pt x="35" y="27"/>
                    <a:pt x="35" y="27"/>
                    <a:pt x="35" y="27"/>
                  </a:cubicBezTo>
                  <a:cubicBezTo>
                    <a:pt x="37" y="29"/>
                    <a:pt x="37" y="29"/>
                    <a:pt x="37" y="29"/>
                  </a:cubicBezTo>
                  <a:cubicBezTo>
                    <a:pt x="50" y="16"/>
                    <a:pt x="50" y="16"/>
                    <a:pt x="50" y="16"/>
                  </a:cubicBezTo>
                  <a:cubicBezTo>
                    <a:pt x="53" y="13"/>
                    <a:pt x="53" y="7"/>
                    <a:pt x="50" y="4"/>
                  </a:cubicBezTo>
                  <a:cubicBezTo>
                    <a:pt x="49" y="2"/>
                    <a:pt x="47" y="1"/>
                    <a:pt x="44" y="1"/>
                  </a:cubicBezTo>
                  <a:cubicBezTo>
                    <a:pt x="42" y="1"/>
                    <a:pt x="39" y="2"/>
                    <a:pt x="38" y="3"/>
                  </a:cubicBezTo>
                  <a:cubicBezTo>
                    <a:pt x="26" y="14"/>
                    <a:pt x="26" y="14"/>
                    <a:pt x="26" y="14"/>
                  </a:cubicBezTo>
                  <a:cubicBezTo>
                    <a:pt x="25" y="15"/>
                    <a:pt x="24" y="15"/>
                    <a:pt x="23" y="15"/>
                  </a:cubicBezTo>
                  <a:cubicBezTo>
                    <a:pt x="13" y="15"/>
                    <a:pt x="1" y="26"/>
                    <a:pt x="1" y="40"/>
                  </a:cubicBezTo>
                  <a:lnTo>
                    <a:pt x="1" y="5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6" name="Google Shape;446;p4"/>
            <p:cNvSpPr/>
            <p:nvPr/>
          </p:nvSpPr>
          <p:spPr>
            <a:xfrm>
              <a:off x="4353693" y="1448950"/>
              <a:ext cx="138113" cy="347663"/>
            </a:xfrm>
            <a:custGeom>
              <a:avLst/>
              <a:gdLst/>
              <a:ahLst/>
              <a:cxnLst/>
              <a:rect l="l" t="t" r="r" b="b"/>
              <a:pathLst>
                <a:path w="36" h="90" extrusionOk="0">
                  <a:moveTo>
                    <a:pt x="4" y="90"/>
                  </a:moveTo>
                  <a:cubicBezTo>
                    <a:pt x="0" y="90"/>
                    <a:pt x="0" y="90"/>
                    <a:pt x="0" y="90"/>
                  </a:cubicBezTo>
                  <a:cubicBezTo>
                    <a:pt x="0" y="84"/>
                    <a:pt x="0" y="84"/>
                    <a:pt x="0" y="84"/>
                  </a:cubicBezTo>
                  <a:cubicBezTo>
                    <a:pt x="27" y="57"/>
                    <a:pt x="27" y="57"/>
                    <a:pt x="27" y="57"/>
                  </a:cubicBezTo>
                  <a:cubicBezTo>
                    <a:pt x="29" y="55"/>
                    <a:pt x="30" y="53"/>
                    <a:pt x="30" y="51"/>
                  </a:cubicBezTo>
                  <a:cubicBezTo>
                    <a:pt x="31" y="38"/>
                    <a:pt x="31" y="38"/>
                    <a:pt x="31" y="38"/>
                  </a:cubicBezTo>
                  <a:cubicBezTo>
                    <a:pt x="32" y="32"/>
                    <a:pt x="31" y="26"/>
                    <a:pt x="30" y="21"/>
                  </a:cubicBezTo>
                  <a:cubicBezTo>
                    <a:pt x="27" y="5"/>
                    <a:pt x="27" y="5"/>
                    <a:pt x="27" y="5"/>
                  </a:cubicBezTo>
                  <a:cubicBezTo>
                    <a:pt x="27" y="5"/>
                    <a:pt x="26" y="4"/>
                    <a:pt x="26" y="4"/>
                  </a:cubicBezTo>
                  <a:cubicBezTo>
                    <a:pt x="26" y="4"/>
                    <a:pt x="25" y="4"/>
                    <a:pt x="25" y="4"/>
                  </a:cubicBezTo>
                  <a:cubicBezTo>
                    <a:pt x="19" y="7"/>
                    <a:pt x="16" y="14"/>
                    <a:pt x="18" y="20"/>
                  </a:cubicBezTo>
                  <a:cubicBezTo>
                    <a:pt x="20" y="24"/>
                    <a:pt x="20" y="24"/>
                    <a:pt x="20" y="24"/>
                  </a:cubicBezTo>
                  <a:cubicBezTo>
                    <a:pt x="17" y="38"/>
                    <a:pt x="17" y="38"/>
                    <a:pt x="17" y="38"/>
                  </a:cubicBezTo>
                  <a:cubicBezTo>
                    <a:pt x="13" y="37"/>
                    <a:pt x="13" y="37"/>
                    <a:pt x="13" y="37"/>
                  </a:cubicBezTo>
                  <a:cubicBezTo>
                    <a:pt x="16" y="24"/>
                    <a:pt x="16" y="24"/>
                    <a:pt x="16" y="24"/>
                  </a:cubicBezTo>
                  <a:cubicBezTo>
                    <a:pt x="15" y="21"/>
                    <a:pt x="15" y="21"/>
                    <a:pt x="15" y="21"/>
                  </a:cubicBezTo>
                  <a:cubicBezTo>
                    <a:pt x="11" y="13"/>
                    <a:pt x="15" y="4"/>
                    <a:pt x="23" y="0"/>
                  </a:cubicBezTo>
                  <a:cubicBezTo>
                    <a:pt x="24" y="0"/>
                    <a:pt x="26" y="0"/>
                    <a:pt x="28" y="0"/>
                  </a:cubicBezTo>
                  <a:cubicBezTo>
                    <a:pt x="29" y="1"/>
                    <a:pt x="30" y="3"/>
                    <a:pt x="31" y="4"/>
                  </a:cubicBezTo>
                  <a:cubicBezTo>
                    <a:pt x="34" y="20"/>
                    <a:pt x="34" y="20"/>
                    <a:pt x="34" y="20"/>
                  </a:cubicBezTo>
                  <a:cubicBezTo>
                    <a:pt x="35" y="26"/>
                    <a:pt x="36" y="32"/>
                    <a:pt x="35" y="38"/>
                  </a:cubicBezTo>
                  <a:cubicBezTo>
                    <a:pt x="34" y="51"/>
                    <a:pt x="34" y="51"/>
                    <a:pt x="34" y="51"/>
                  </a:cubicBezTo>
                  <a:cubicBezTo>
                    <a:pt x="34" y="54"/>
                    <a:pt x="32" y="57"/>
                    <a:pt x="30" y="60"/>
                  </a:cubicBezTo>
                  <a:cubicBezTo>
                    <a:pt x="4" y="86"/>
                    <a:pt x="4" y="86"/>
                    <a:pt x="4" y="86"/>
                  </a:cubicBezTo>
                  <a:lnTo>
                    <a:pt x="4" y="9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7" name="Google Shape;447;p4"/>
            <p:cNvSpPr/>
            <p:nvPr/>
          </p:nvSpPr>
          <p:spPr>
            <a:xfrm>
              <a:off x="4348930" y="1444188"/>
              <a:ext cx="142875" cy="357188"/>
            </a:xfrm>
            <a:custGeom>
              <a:avLst/>
              <a:gdLst/>
              <a:ahLst/>
              <a:cxnLst/>
              <a:rect l="l" t="t" r="r" b="b"/>
              <a:pathLst>
                <a:path w="37" h="92" extrusionOk="0">
                  <a:moveTo>
                    <a:pt x="5" y="92"/>
                  </a:moveTo>
                  <a:cubicBezTo>
                    <a:pt x="0" y="92"/>
                    <a:pt x="0" y="92"/>
                    <a:pt x="0" y="92"/>
                  </a:cubicBezTo>
                  <a:cubicBezTo>
                    <a:pt x="0" y="85"/>
                    <a:pt x="0" y="85"/>
                    <a:pt x="0" y="85"/>
                  </a:cubicBezTo>
                  <a:cubicBezTo>
                    <a:pt x="0" y="85"/>
                    <a:pt x="0" y="85"/>
                    <a:pt x="0" y="85"/>
                  </a:cubicBezTo>
                  <a:cubicBezTo>
                    <a:pt x="28" y="58"/>
                    <a:pt x="28" y="58"/>
                    <a:pt x="28" y="58"/>
                  </a:cubicBezTo>
                  <a:cubicBezTo>
                    <a:pt x="29" y="56"/>
                    <a:pt x="30" y="54"/>
                    <a:pt x="31" y="52"/>
                  </a:cubicBezTo>
                  <a:cubicBezTo>
                    <a:pt x="32" y="39"/>
                    <a:pt x="32" y="39"/>
                    <a:pt x="32" y="39"/>
                  </a:cubicBezTo>
                  <a:cubicBezTo>
                    <a:pt x="32" y="33"/>
                    <a:pt x="32" y="27"/>
                    <a:pt x="31" y="22"/>
                  </a:cubicBezTo>
                  <a:cubicBezTo>
                    <a:pt x="27" y="6"/>
                    <a:pt x="27" y="6"/>
                    <a:pt x="27" y="6"/>
                  </a:cubicBezTo>
                  <a:cubicBezTo>
                    <a:pt x="27" y="6"/>
                    <a:pt x="27" y="6"/>
                    <a:pt x="27" y="6"/>
                  </a:cubicBezTo>
                  <a:cubicBezTo>
                    <a:pt x="26" y="5"/>
                    <a:pt x="26" y="5"/>
                    <a:pt x="26" y="6"/>
                  </a:cubicBezTo>
                  <a:cubicBezTo>
                    <a:pt x="20" y="8"/>
                    <a:pt x="18" y="15"/>
                    <a:pt x="20" y="21"/>
                  </a:cubicBezTo>
                  <a:cubicBezTo>
                    <a:pt x="21" y="25"/>
                    <a:pt x="21" y="25"/>
                    <a:pt x="21" y="25"/>
                  </a:cubicBezTo>
                  <a:cubicBezTo>
                    <a:pt x="21" y="25"/>
                    <a:pt x="21" y="25"/>
                    <a:pt x="21" y="25"/>
                  </a:cubicBezTo>
                  <a:cubicBezTo>
                    <a:pt x="19" y="39"/>
                    <a:pt x="19" y="39"/>
                    <a:pt x="19" y="39"/>
                  </a:cubicBezTo>
                  <a:cubicBezTo>
                    <a:pt x="14" y="38"/>
                    <a:pt x="14" y="38"/>
                    <a:pt x="14" y="38"/>
                  </a:cubicBezTo>
                  <a:cubicBezTo>
                    <a:pt x="14" y="38"/>
                    <a:pt x="14" y="38"/>
                    <a:pt x="14" y="38"/>
                  </a:cubicBezTo>
                  <a:cubicBezTo>
                    <a:pt x="16" y="25"/>
                    <a:pt x="16" y="25"/>
                    <a:pt x="16" y="25"/>
                  </a:cubicBezTo>
                  <a:cubicBezTo>
                    <a:pt x="15" y="22"/>
                    <a:pt x="15" y="22"/>
                    <a:pt x="15" y="22"/>
                  </a:cubicBezTo>
                  <a:cubicBezTo>
                    <a:pt x="12" y="14"/>
                    <a:pt x="16" y="5"/>
                    <a:pt x="24" y="1"/>
                  </a:cubicBezTo>
                  <a:cubicBezTo>
                    <a:pt x="25" y="0"/>
                    <a:pt x="27" y="0"/>
                    <a:pt x="29" y="1"/>
                  </a:cubicBezTo>
                  <a:cubicBezTo>
                    <a:pt x="31" y="2"/>
                    <a:pt x="32" y="3"/>
                    <a:pt x="32" y="5"/>
                  </a:cubicBezTo>
                  <a:cubicBezTo>
                    <a:pt x="36" y="21"/>
                    <a:pt x="36" y="21"/>
                    <a:pt x="36" y="21"/>
                  </a:cubicBezTo>
                  <a:cubicBezTo>
                    <a:pt x="37" y="27"/>
                    <a:pt x="37" y="33"/>
                    <a:pt x="37" y="39"/>
                  </a:cubicBezTo>
                  <a:cubicBezTo>
                    <a:pt x="36" y="52"/>
                    <a:pt x="36" y="52"/>
                    <a:pt x="36" y="52"/>
                  </a:cubicBezTo>
                  <a:cubicBezTo>
                    <a:pt x="35" y="55"/>
                    <a:pt x="34" y="59"/>
                    <a:pt x="31" y="61"/>
                  </a:cubicBezTo>
                  <a:cubicBezTo>
                    <a:pt x="5" y="87"/>
                    <a:pt x="5" y="87"/>
                    <a:pt x="5" y="87"/>
                  </a:cubicBezTo>
                  <a:lnTo>
                    <a:pt x="5" y="92"/>
                  </a:lnTo>
                  <a:close/>
                  <a:moveTo>
                    <a:pt x="1" y="91"/>
                  </a:moveTo>
                  <a:cubicBezTo>
                    <a:pt x="4" y="91"/>
                    <a:pt x="4" y="91"/>
                    <a:pt x="4" y="91"/>
                  </a:cubicBezTo>
                  <a:cubicBezTo>
                    <a:pt x="4" y="87"/>
                    <a:pt x="4" y="87"/>
                    <a:pt x="4" y="87"/>
                  </a:cubicBezTo>
                  <a:cubicBezTo>
                    <a:pt x="4" y="87"/>
                    <a:pt x="4" y="87"/>
                    <a:pt x="4" y="87"/>
                  </a:cubicBezTo>
                  <a:cubicBezTo>
                    <a:pt x="31" y="60"/>
                    <a:pt x="31" y="60"/>
                    <a:pt x="31" y="60"/>
                  </a:cubicBezTo>
                  <a:cubicBezTo>
                    <a:pt x="33" y="58"/>
                    <a:pt x="34" y="55"/>
                    <a:pt x="35" y="52"/>
                  </a:cubicBezTo>
                  <a:cubicBezTo>
                    <a:pt x="36" y="39"/>
                    <a:pt x="36" y="39"/>
                    <a:pt x="36" y="39"/>
                  </a:cubicBezTo>
                  <a:cubicBezTo>
                    <a:pt x="36" y="33"/>
                    <a:pt x="36" y="27"/>
                    <a:pt x="35" y="21"/>
                  </a:cubicBezTo>
                  <a:cubicBezTo>
                    <a:pt x="31" y="5"/>
                    <a:pt x="31" y="5"/>
                    <a:pt x="31" y="5"/>
                  </a:cubicBezTo>
                  <a:cubicBezTo>
                    <a:pt x="31" y="4"/>
                    <a:pt x="30" y="3"/>
                    <a:pt x="28" y="2"/>
                  </a:cubicBezTo>
                  <a:cubicBezTo>
                    <a:pt x="27" y="1"/>
                    <a:pt x="25" y="1"/>
                    <a:pt x="24" y="2"/>
                  </a:cubicBezTo>
                  <a:cubicBezTo>
                    <a:pt x="17" y="6"/>
                    <a:pt x="13" y="14"/>
                    <a:pt x="16" y="22"/>
                  </a:cubicBezTo>
                  <a:cubicBezTo>
                    <a:pt x="17" y="25"/>
                    <a:pt x="17" y="25"/>
                    <a:pt x="17" y="25"/>
                  </a:cubicBezTo>
                  <a:cubicBezTo>
                    <a:pt x="17" y="25"/>
                    <a:pt x="17" y="25"/>
                    <a:pt x="17" y="25"/>
                  </a:cubicBezTo>
                  <a:cubicBezTo>
                    <a:pt x="15" y="38"/>
                    <a:pt x="15" y="38"/>
                    <a:pt x="15" y="38"/>
                  </a:cubicBezTo>
                  <a:cubicBezTo>
                    <a:pt x="18" y="38"/>
                    <a:pt x="18" y="38"/>
                    <a:pt x="18" y="38"/>
                  </a:cubicBezTo>
                  <a:cubicBezTo>
                    <a:pt x="20" y="25"/>
                    <a:pt x="20" y="25"/>
                    <a:pt x="20" y="25"/>
                  </a:cubicBezTo>
                  <a:cubicBezTo>
                    <a:pt x="19" y="21"/>
                    <a:pt x="19" y="21"/>
                    <a:pt x="19" y="21"/>
                  </a:cubicBezTo>
                  <a:cubicBezTo>
                    <a:pt x="16" y="15"/>
                    <a:pt x="19" y="8"/>
                    <a:pt x="25" y="5"/>
                  </a:cubicBezTo>
                  <a:cubicBezTo>
                    <a:pt x="26" y="4"/>
                    <a:pt x="27" y="4"/>
                    <a:pt x="27" y="5"/>
                  </a:cubicBezTo>
                  <a:cubicBezTo>
                    <a:pt x="28" y="5"/>
                    <a:pt x="28" y="5"/>
                    <a:pt x="28" y="6"/>
                  </a:cubicBezTo>
                  <a:cubicBezTo>
                    <a:pt x="32" y="22"/>
                    <a:pt x="32" y="22"/>
                    <a:pt x="32" y="22"/>
                  </a:cubicBezTo>
                  <a:cubicBezTo>
                    <a:pt x="33" y="27"/>
                    <a:pt x="33" y="33"/>
                    <a:pt x="33" y="39"/>
                  </a:cubicBezTo>
                  <a:cubicBezTo>
                    <a:pt x="32" y="52"/>
                    <a:pt x="32" y="52"/>
                    <a:pt x="32" y="52"/>
                  </a:cubicBezTo>
                  <a:cubicBezTo>
                    <a:pt x="31" y="54"/>
                    <a:pt x="30" y="57"/>
                    <a:pt x="28" y="58"/>
                  </a:cubicBezTo>
                  <a:cubicBezTo>
                    <a:pt x="1" y="86"/>
                    <a:pt x="1" y="86"/>
                    <a:pt x="1" y="86"/>
                  </a:cubicBezTo>
                  <a:lnTo>
                    <a:pt x="1" y="9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8" name="Google Shape;448;p4"/>
            <p:cNvSpPr/>
            <p:nvPr/>
          </p:nvSpPr>
          <p:spPr>
            <a:xfrm>
              <a:off x="3975868" y="1788675"/>
              <a:ext cx="196850" cy="82550"/>
            </a:xfrm>
            <a:custGeom>
              <a:avLst/>
              <a:gdLst/>
              <a:ahLst/>
              <a:cxnLst/>
              <a:rect l="l" t="t" r="r" b="b"/>
              <a:pathLst>
                <a:path w="124" h="52" extrusionOk="0">
                  <a:moveTo>
                    <a:pt x="124" y="52"/>
                  </a:moveTo>
                  <a:lnTo>
                    <a:pt x="114" y="52"/>
                  </a:lnTo>
                  <a:lnTo>
                    <a:pt x="114" y="10"/>
                  </a:lnTo>
                  <a:lnTo>
                    <a:pt x="10" y="10"/>
                  </a:lnTo>
                  <a:lnTo>
                    <a:pt x="10" y="52"/>
                  </a:lnTo>
                  <a:lnTo>
                    <a:pt x="0" y="52"/>
                  </a:lnTo>
                  <a:lnTo>
                    <a:pt x="0" y="0"/>
                  </a:lnTo>
                  <a:lnTo>
                    <a:pt x="124" y="0"/>
                  </a:lnTo>
                  <a:lnTo>
                    <a:pt x="124" y="5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49" name="Google Shape;449;p4"/>
            <p:cNvSpPr/>
            <p:nvPr/>
          </p:nvSpPr>
          <p:spPr>
            <a:xfrm>
              <a:off x="3975868" y="1788675"/>
              <a:ext cx="196850" cy="85725"/>
            </a:xfrm>
            <a:custGeom>
              <a:avLst/>
              <a:gdLst/>
              <a:ahLst/>
              <a:cxnLst/>
              <a:rect l="l" t="t" r="r" b="b"/>
              <a:pathLst>
                <a:path w="124" h="54" extrusionOk="0">
                  <a:moveTo>
                    <a:pt x="124" y="54"/>
                  </a:moveTo>
                  <a:lnTo>
                    <a:pt x="112" y="54"/>
                  </a:lnTo>
                  <a:lnTo>
                    <a:pt x="112" y="13"/>
                  </a:lnTo>
                  <a:lnTo>
                    <a:pt x="12" y="13"/>
                  </a:lnTo>
                  <a:lnTo>
                    <a:pt x="12" y="54"/>
                  </a:lnTo>
                  <a:lnTo>
                    <a:pt x="0" y="54"/>
                  </a:lnTo>
                  <a:lnTo>
                    <a:pt x="0" y="0"/>
                  </a:lnTo>
                  <a:lnTo>
                    <a:pt x="124" y="0"/>
                  </a:lnTo>
                  <a:lnTo>
                    <a:pt x="124" y="54"/>
                  </a:lnTo>
                  <a:close/>
                  <a:moveTo>
                    <a:pt x="114" y="52"/>
                  </a:moveTo>
                  <a:lnTo>
                    <a:pt x="121" y="52"/>
                  </a:lnTo>
                  <a:lnTo>
                    <a:pt x="121" y="3"/>
                  </a:lnTo>
                  <a:lnTo>
                    <a:pt x="3" y="3"/>
                  </a:lnTo>
                  <a:lnTo>
                    <a:pt x="3" y="52"/>
                  </a:lnTo>
                  <a:lnTo>
                    <a:pt x="10" y="52"/>
                  </a:lnTo>
                  <a:lnTo>
                    <a:pt x="10" y="10"/>
                  </a:lnTo>
                  <a:lnTo>
                    <a:pt x="114" y="10"/>
                  </a:lnTo>
                  <a:lnTo>
                    <a:pt x="114" y="5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0" name="Google Shape;450;p4"/>
            <p:cNvSpPr/>
            <p:nvPr/>
          </p:nvSpPr>
          <p:spPr>
            <a:xfrm>
              <a:off x="4126680" y="1850588"/>
              <a:ext cx="14400" cy="2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1" name="Google Shape;451;p4"/>
            <p:cNvSpPr/>
            <p:nvPr/>
          </p:nvSpPr>
          <p:spPr>
            <a:xfrm>
              <a:off x="4126680" y="1850588"/>
              <a:ext cx="19050" cy="23813"/>
            </a:xfrm>
            <a:custGeom>
              <a:avLst/>
              <a:gdLst/>
              <a:ahLst/>
              <a:cxnLst/>
              <a:rect l="l" t="t" r="r" b="b"/>
              <a:pathLst>
                <a:path w="12" h="15" extrusionOk="0">
                  <a:moveTo>
                    <a:pt x="12" y="15"/>
                  </a:moveTo>
                  <a:lnTo>
                    <a:pt x="0" y="15"/>
                  </a:lnTo>
                  <a:lnTo>
                    <a:pt x="0" y="0"/>
                  </a:lnTo>
                  <a:lnTo>
                    <a:pt x="12" y="0"/>
                  </a:lnTo>
                  <a:lnTo>
                    <a:pt x="12" y="15"/>
                  </a:lnTo>
                  <a:close/>
                  <a:moveTo>
                    <a:pt x="2" y="13"/>
                  </a:moveTo>
                  <a:lnTo>
                    <a:pt x="9" y="13"/>
                  </a:lnTo>
                  <a:lnTo>
                    <a:pt x="9" y="3"/>
                  </a:lnTo>
                  <a:lnTo>
                    <a:pt x="2" y="3"/>
                  </a:lnTo>
                  <a:lnTo>
                    <a:pt x="2"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2" name="Google Shape;452;p4"/>
            <p:cNvSpPr/>
            <p:nvPr/>
          </p:nvSpPr>
          <p:spPr>
            <a:xfrm>
              <a:off x="4126680" y="1820425"/>
              <a:ext cx="14400" cy="192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3" name="Google Shape;453;p4"/>
            <p:cNvSpPr/>
            <p:nvPr/>
          </p:nvSpPr>
          <p:spPr>
            <a:xfrm>
              <a:off x="4126680" y="1820425"/>
              <a:ext cx="19050" cy="19050"/>
            </a:xfrm>
            <a:custGeom>
              <a:avLst/>
              <a:gdLst/>
              <a:ahLst/>
              <a:cxnLst/>
              <a:rect l="l" t="t" r="r" b="b"/>
              <a:pathLst>
                <a:path w="12" h="12" extrusionOk="0">
                  <a:moveTo>
                    <a:pt x="12" y="12"/>
                  </a:moveTo>
                  <a:lnTo>
                    <a:pt x="0" y="12"/>
                  </a:lnTo>
                  <a:lnTo>
                    <a:pt x="0" y="0"/>
                  </a:lnTo>
                  <a:lnTo>
                    <a:pt x="12" y="0"/>
                  </a:lnTo>
                  <a:lnTo>
                    <a:pt x="12" y="12"/>
                  </a:lnTo>
                  <a:close/>
                  <a:moveTo>
                    <a:pt x="2" y="10"/>
                  </a:moveTo>
                  <a:lnTo>
                    <a:pt x="9" y="10"/>
                  </a:lnTo>
                  <a:lnTo>
                    <a:pt x="9" y="2"/>
                  </a:lnTo>
                  <a:lnTo>
                    <a:pt x="2" y="2"/>
                  </a:lnTo>
                  <a:lnTo>
                    <a:pt x="2"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4" name="Google Shape;454;p4"/>
            <p:cNvSpPr/>
            <p:nvPr/>
          </p:nvSpPr>
          <p:spPr>
            <a:xfrm>
              <a:off x="3937768" y="1580713"/>
              <a:ext cx="203200" cy="215900"/>
            </a:xfrm>
            <a:custGeom>
              <a:avLst/>
              <a:gdLst/>
              <a:ahLst/>
              <a:cxnLst/>
              <a:rect l="l" t="t" r="r" b="b"/>
              <a:pathLst>
                <a:path w="53" h="56" extrusionOk="0">
                  <a:moveTo>
                    <a:pt x="53" y="56"/>
                  </a:moveTo>
                  <a:cubicBezTo>
                    <a:pt x="49" y="56"/>
                    <a:pt x="49" y="56"/>
                    <a:pt x="49" y="56"/>
                  </a:cubicBezTo>
                  <a:cubicBezTo>
                    <a:pt x="49" y="40"/>
                    <a:pt x="49" y="40"/>
                    <a:pt x="49" y="40"/>
                  </a:cubicBezTo>
                  <a:cubicBezTo>
                    <a:pt x="49" y="28"/>
                    <a:pt x="39" y="19"/>
                    <a:pt x="30" y="19"/>
                  </a:cubicBezTo>
                  <a:cubicBezTo>
                    <a:pt x="29" y="19"/>
                    <a:pt x="27" y="18"/>
                    <a:pt x="25" y="17"/>
                  </a:cubicBezTo>
                  <a:cubicBezTo>
                    <a:pt x="13" y="6"/>
                    <a:pt x="13" y="6"/>
                    <a:pt x="13" y="6"/>
                  </a:cubicBezTo>
                  <a:cubicBezTo>
                    <a:pt x="12" y="5"/>
                    <a:pt x="11" y="4"/>
                    <a:pt x="10" y="4"/>
                  </a:cubicBezTo>
                  <a:cubicBezTo>
                    <a:pt x="8" y="5"/>
                    <a:pt x="7" y="5"/>
                    <a:pt x="6" y="6"/>
                  </a:cubicBezTo>
                  <a:cubicBezTo>
                    <a:pt x="4" y="8"/>
                    <a:pt x="4" y="11"/>
                    <a:pt x="6" y="13"/>
                  </a:cubicBezTo>
                  <a:cubicBezTo>
                    <a:pt x="20" y="27"/>
                    <a:pt x="20" y="27"/>
                    <a:pt x="20" y="27"/>
                  </a:cubicBezTo>
                  <a:cubicBezTo>
                    <a:pt x="17" y="30"/>
                    <a:pt x="17" y="30"/>
                    <a:pt x="17" y="30"/>
                  </a:cubicBezTo>
                  <a:cubicBezTo>
                    <a:pt x="3" y="16"/>
                    <a:pt x="3" y="16"/>
                    <a:pt x="3" y="16"/>
                  </a:cubicBezTo>
                  <a:cubicBezTo>
                    <a:pt x="0" y="13"/>
                    <a:pt x="0" y="7"/>
                    <a:pt x="3" y="4"/>
                  </a:cubicBezTo>
                  <a:cubicBezTo>
                    <a:pt x="5" y="2"/>
                    <a:pt x="7" y="1"/>
                    <a:pt x="9" y="0"/>
                  </a:cubicBezTo>
                  <a:cubicBezTo>
                    <a:pt x="12" y="0"/>
                    <a:pt x="14" y="1"/>
                    <a:pt x="16" y="3"/>
                  </a:cubicBezTo>
                  <a:cubicBezTo>
                    <a:pt x="28" y="14"/>
                    <a:pt x="28" y="14"/>
                    <a:pt x="28" y="14"/>
                  </a:cubicBezTo>
                  <a:cubicBezTo>
                    <a:pt x="28" y="15"/>
                    <a:pt x="30" y="15"/>
                    <a:pt x="30" y="15"/>
                  </a:cubicBezTo>
                  <a:cubicBezTo>
                    <a:pt x="41" y="15"/>
                    <a:pt x="53" y="26"/>
                    <a:pt x="53" y="40"/>
                  </a:cubicBezTo>
                  <a:lnTo>
                    <a:pt x="53" y="5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5" name="Google Shape;455;p4"/>
            <p:cNvSpPr/>
            <p:nvPr/>
          </p:nvSpPr>
          <p:spPr>
            <a:xfrm>
              <a:off x="3934593" y="1580713"/>
              <a:ext cx="211138" cy="220663"/>
            </a:xfrm>
            <a:custGeom>
              <a:avLst/>
              <a:gdLst/>
              <a:ahLst/>
              <a:cxnLst/>
              <a:rect l="l" t="t" r="r" b="b"/>
              <a:pathLst>
                <a:path w="55" h="57" extrusionOk="0">
                  <a:moveTo>
                    <a:pt x="55" y="57"/>
                  </a:moveTo>
                  <a:cubicBezTo>
                    <a:pt x="50" y="57"/>
                    <a:pt x="50" y="57"/>
                    <a:pt x="50" y="57"/>
                  </a:cubicBezTo>
                  <a:cubicBezTo>
                    <a:pt x="50" y="40"/>
                    <a:pt x="50" y="40"/>
                    <a:pt x="50" y="40"/>
                  </a:cubicBezTo>
                  <a:cubicBezTo>
                    <a:pt x="50" y="28"/>
                    <a:pt x="40" y="19"/>
                    <a:pt x="31" y="19"/>
                  </a:cubicBezTo>
                  <a:cubicBezTo>
                    <a:pt x="31" y="19"/>
                    <a:pt x="31" y="19"/>
                    <a:pt x="31" y="19"/>
                  </a:cubicBezTo>
                  <a:cubicBezTo>
                    <a:pt x="30" y="19"/>
                    <a:pt x="27" y="19"/>
                    <a:pt x="26" y="17"/>
                  </a:cubicBezTo>
                  <a:cubicBezTo>
                    <a:pt x="14" y="6"/>
                    <a:pt x="14" y="6"/>
                    <a:pt x="14" y="6"/>
                  </a:cubicBezTo>
                  <a:cubicBezTo>
                    <a:pt x="13" y="5"/>
                    <a:pt x="12" y="5"/>
                    <a:pt x="11" y="5"/>
                  </a:cubicBezTo>
                  <a:cubicBezTo>
                    <a:pt x="9" y="5"/>
                    <a:pt x="8" y="6"/>
                    <a:pt x="7" y="7"/>
                  </a:cubicBezTo>
                  <a:cubicBezTo>
                    <a:pt x="6" y="8"/>
                    <a:pt x="6" y="11"/>
                    <a:pt x="8" y="13"/>
                  </a:cubicBezTo>
                  <a:cubicBezTo>
                    <a:pt x="21" y="27"/>
                    <a:pt x="21" y="27"/>
                    <a:pt x="21" y="27"/>
                  </a:cubicBezTo>
                  <a:cubicBezTo>
                    <a:pt x="18" y="30"/>
                    <a:pt x="18" y="30"/>
                    <a:pt x="18" y="30"/>
                  </a:cubicBezTo>
                  <a:cubicBezTo>
                    <a:pt x="4" y="17"/>
                    <a:pt x="4" y="17"/>
                    <a:pt x="4" y="17"/>
                  </a:cubicBezTo>
                  <a:cubicBezTo>
                    <a:pt x="0" y="13"/>
                    <a:pt x="0" y="7"/>
                    <a:pt x="4" y="3"/>
                  </a:cubicBezTo>
                  <a:cubicBezTo>
                    <a:pt x="5" y="1"/>
                    <a:pt x="8" y="0"/>
                    <a:pt x="10" y="0"/>
                  </a:cubicBezTo>
                  <a:cubicBezTo>
                    <a:pt x="13" y="0"/>
                    <a:pt x="16" y="1"/>
                    <a:pt x="18" y="3"/>
                  </a:cubicBezTo>
                  <a:cubicBezTo>
                    <a:pt x="29" y="14"/>
                    <a:pt x="29" y="14"/>
                    <a:pt x="29" y="14"/>
                  </a:cubicBezTo>
                  <a:cubicBezTo>
                    <a:pt x="30" y="14"/>
                    <a:pt x="31" y="14"/>
                    <a:pt x="31" y="14"/>
                  </a:cubicBezTo>
                  <a:cubicBezTo>
                    <a:pt x="42" y="14"/>
                    <a:pt x="55" y="25"/>
                    <a:pt x="55" y="40"/>
                  </a:cubicBezTo>
                  <a:lnTo>
                    <a:pt x="55" y="57"/>
                  </a:lnTo>
                  <a:close/>
                  <a:moveTo>
                    <a:pt x="51" y="56"/>
                  </a:moveTo>
                  <a:cubicBezTo>
                    <a:pt x="54" y="56"/>
                    <a:pt x="54" y="56"/>
                    <a:pt x="54" y="56"/>
                  </a:cubicBezTo>
                  <a:cubicBezTo>
                    <a:pt x="54" y="40"/>
                    <a:pt x="54" y="40"/>
                    <a:pt x="54" y="40"/>
                  </a:cubicBezTo>
                  <a:cubicBezTo>
                    <a:pt x="54" y="26"/>
                    <a:pt x="42" y="15"/>
                    <a:pt x="31" y="15"/>
                  </a:cubicBezTo>
                  <a:cubicBezTo>
                    <a:pt x="30" y="15"/>
                    <a:pt x="29" y="15"/>
                    <a:pt x="29" y="14"/>
                  </a:cubicBezTo>
                  <a:cubicBezTo>
                    <a:pt x="17" y="3"/>
                    <a:pt x="17" y="3"/>
                    <a:pt x="17" y="3"/>
                  </a:cubicBezTo>
                  <a:cubicBezTo>
                    <a:pt x="15" y="2"/>
                    <a:pt x="13" y="1"/>
                    <a:pt x="10" y="1"/>
                  </a:cubicBezTo>
                  <a:cubicBezTo>
                    <a:pt x="8" y="1"/>
                    <a:pt x="6" y="2"/>
                    <a:pt x="4" y="4"/>
                  </a:cubicBezTo>
                  <a:cubicBezTo>
                    <a:pt x="1" y="7"/>
                    <a:pt x="1" y="13"/>
                    <a:pt x="5" y="16"/>
                  </a:cubicBezTo>
                  <a:cubicBezTo>
                    <a:pt x="18" y="29"/>
                    <a:pt x="18" y="29"/>
                    <a:pt x="18" y="29"/>
                  </a:cubicBezTo>
                  <a:cubicBezTo>
                    <a:pt x="20" y="27"/>
                    <a:pt x="20" y="27"/>
                    <a:pt x="20" y="27"/>
                  </a:cubicBezTo>
                  <a:cubicBezTo>
                    <a:pt x="7" y="14"/>
                    <a:pt x="7" y="14"/>
                    <a:pt x="7" y="14"/>
                  </a:cubicBezTo>
                  <a:cubicBezTo>
                    <a:pt x="5" y="12"/>
                    <a:pt x="5" y="8"/>
                    <a:pt x="7" y="6"/>
                  </a:cubicBezTo>
                  <a:cubicBezTo>
                    <a:pt x="8" y="5"/>
                    <a:pt x="9" y="4"/>
                    <a:pt x="11" y="4"/>
                  </a:cubicBezTo>
                  <a:cubicBezTo>
                    <a:pt x="12" y="4"/>
                    <a:pt x="14" y="4"/>
                    <a:pt x="15" y="6"/>
                  </a:cubicBezTo>
                  <a:cubicBezTo>
                    <a:pt x="27" y="17"/>
                    <a:pt x="27" y="17"/>
                    <a:pt x="27" y="17"/>
                  </a:cubicBezTo>
                  <a:cubicBezTo>
                    <a:pt x="28" y="18"/>
                    <a:pt x="30" y="18"/>
                    <a:pt x="31" y="18"/>
                  </a:cubicBezTo>
                  <a:cubicBezTo>
                    <a:pt x="31" y="18"/>
                    <a:pt x="31" y="18"/>
                    <a:pt x="31" y="18"/>
                  </a:cubicBezTo>
                  <a:cubicBezTo>
                    <a:pt x="40" y="18"/>
                    <a:pt x="51" y="28"/>
                    <a:pt x="51" y="40"/>
                  </a:cubicBezTo>
                  <a:lnTo>
                    <a:pt x="51" y="5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6" name="Google Shape;456;p4"/>
            <p:cNvSpPr/>
            <p:nvPr/>
          </p:nvSpPr>
          <p:spPr>
            <a:xfrm>
              <a:off x="3883793" y="1448950"/>
              <a:ext cx="138113" cy="347663"/>
            </a:xfrm>
            <a:custGeom>
              <a:avLst/>
              <a:gdLst/>
              <a:ahLst/>
              <a:cxnLst/>
              <a:rect l="l" t="t" r="r" b="b"/>
              <a:pathLst>
                <a:path w="36" h="90" extrusionOk="0">
                  <a:moveTo>
                    <a:pt x="36" y="90"/>
                  </a:moveTo>
                  <a:cubicBezTo>
                    <a:pt x="32" y="90"/>
                    <a:pt x="32" y="90"/>
                    <a:pt x="32" y="90"/>
                  </a:cubicBezTo>
                  <a:cubicBezTo>
                    <a:pt x="32" y="86"/>
                    <a:pt x="32" y="86"/>
                    <a:pt x="32" y="86"/>
                  </a:cubicBezTo>
                  <a:cubicBezTo>
                    <a:pt x="6" y="60"/>
                    <a:pt x="6" y="60"/>
                    <a:pt x="6" y="60"/>
                  </a:cubicBezTo>
                  <a:cubicBezTo>
                    <a:pt x="3" y="57"/>
                    <a:pt x="2" y="54"/>
                    <a:pt x="2" y="51"/>
                  </a:cubicBezTo>
                  <a:cubicBezTo>
                    <a:pt x="0" y="38"/>
                    <a:pt x="0" y="38"/>
                    <a:pt x="0" y="38"/>
                  </a:cubicBezTo>
                  <a:cubicBezTo>
                    <a:pt x="0" y="32"/>
                    <a:pt x="0" y="26"/>
                    <a:pt x="2" y="20"/>
                  </a:cubicBezTo>
                  <a:cubicBezTo>
                    <a:pt x="5" y="4"/>
                    <a:pt x="5" y="4"/>
                    <a:pt x="5" y="4"/>
                  </a:cubicBezTo>
                  <a:cubicBezTo>
                    <a:pt x="5" y="3"/>
                    <a:pt x="6" y="1"/>
                    <a:pt x="8" y="0"/>
                  </a:cubicBezTo>
                  <a:cubicBezTo>
                    <a:pt x="10" y="0"/>
                    <a:pt x="11" y="0"/>
                    <a:pt x="13" y="0"/>
                  </a:cubicBezTo>
                  <a:cubicBezTo>
                    <a:pt x="21" y="4"/>
                    <a:pt x="24" y="13"/>
                    <a:pt x="21" y="21"/>
                  </a:cubicBezTo>
                  <a:cubicBezTo>
                    <a:pt x="20" y="24"/>
                    <a:pt x="20" y="24"/>
                    <a:pt x="20" y="24"/>
                  </a:cubicBezTo>
                  <a:cubicBezTo>
                    <a:pt x="23" y="37"/>
                    <a:pt x="23" y="37"/>
                    <a:pt x="23" y="37"/>
                  </a:cubicBezTo>
                  <a:cubicBezTo>
                    <a:pt x="19" y="38"/>
                    <a:pt x="19" y="38"/>
                    <a:pt x="19" y="38"/>
                  </a:cubicBezTo>
                  <a:cubicBezTo>
                    <a:pt x="16" y="24"/>
                    <a:pt x="16" y="24"/>
                    <a:pt x="16" y="24"/>
                  </a:cubicBezTo>
                  <a:cubicBezTo>
                    <a:pt x="17" y="20"/>
                    <a:pt x="17" y="20"/>
                    <a:pt x="17" y="20"/>
                  </a:cubicBezTo>
                  <a:cubicBezTo>
                    <a:pt x="20" y="14"/>
                    <a:pt x="17" y="7"/>
                    <a:pt x="11" y="4"/>
                  </a:cubicBezTo>
                  <a:cubicBezTo>
                    <a:pt x="11" y="4"/>
                    <a:pt x="10" y="4"/>
                    <a:pt x="10" y="4"/>
                  </a:cubicBezTo>
                  <a:cubicBezTo>
                    <a:pt x="9" y="4"/>
                    <a:pt x="9" y="5"/>
                    <a:pt x="9" y="5"/>
                  </a:cubicBezTo>
                  <a:cubicBezTo>
                    <a:pt x="6" y="21"/>
                    <a:pt x="6" y="21"/>
                    <a:pt x="6" y="21"/>
                  </a:cubicBezTo>
                  <a:cubicBezTo>
                    <a:pt x="4" y="26"/>
                    <a:pt x="4" y="32"/>
                    <a:pt x="4" y="38"/>
                  </a:cubicBezTo>
                  <a:cubicBezTo>
                    <a:pt x="5" y="51"/>
                    <a:pt x="5" y="51"/>
                    <a:pt x="5" y="51"/>
                  </a:cubicBezTo>
                  <a:cubicBezTo>
                    <a:pt x="6" y="53"/>
                    <a:pt x="7" y="55"/>
                    <a:pt x="8" y="57"/>
                  </a:cubicBezTo>
                  <a:cubicBezTo>
                    <a:pt x="36" y="84"/>
                    <a:pt x="36" y="84"/>
                    <a:pt x="36" y="84"/>
                  </a:cubicBezTo>
                  <a:lnTo>
                    <a:pt x="36" y="9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7" name="Google Shape;457;p4"/>
            <p:cNvSpPr/>
            <p:nvPr/>
          </p:nvSpPr>
          <p:spPr>
            <a:xfrm>
              <a:off x="3880618" y="1444188"/>
              <a:ext cx="141288" cy="357188"/>
            </a:xfrm>
            <a:custGeom>
              <a:avLst/>
              <a:gdLst/>
              <a:ahLst/>
              <a:cxnLst/>
              <a:rect l="l" t="t" r="r" b="b"/>
              <a:pathLst>
                <a:path w="37" h="92" extrusionOk="0">
                  <a:moveTo>
                    <a:pt x="37" y="92"/>
                  </a:moveTo>
                  <a:cubicBezTo>
                    <a:pt x="32" y="92"/>
                    <a:pt x="32" y="92"/>
                    <a:pt x="32" y="92"/>
                  </a:cubicBezTo>
                  <a:cubicBezTo>
                    <a:pt x="32" y="87"/>
                    <a:pt x="32" y="87"/>
                    <a:pt x="32" y="87"/>
                  </a:cubicBezTo>
                  <a:cubicBezTo>
                    <a:pt x="6" y="61"/>
                    <a:pt x="6" y="61"/>
                    <a:pt x="6" y="61"/>
                  </a:cubicBezTo>
                  <a:cubicBezTo>
                    <a:pt x="4" y="59"/>
                    <a:pt x="2" y="55"/>
                    <a:pt x="2" y="52"/>
                  </a:cubicBezTo>
                  <a:cubicBezTo>
                    <a:pt x="1" y="39"/>
                    <a:pt x="1" y="39"/>
                    <a:pt x="1" y="39"/>
                  </a:cubicBezTo>
                  <a:cubicBezTo>
                    <a:pt x="0" y="33"/>
                    <a:pt x="1" y="27"/>
                    <a:pt x="2" y="21"/>
                  </a:cubicBezTo>
                  <a:cubicBezTo>
                    <a:pt x="6" y="5"/>
                    <a:pt x="6" y="5"/>
                    <a:pt x="6" y="5"/>
                  </a:cubicBezTo>
                  <a:cubicBezTo>
                    <a:pt x="6" y="3"/>
                    <a:pt x="7" y="2"/>
                    <a:pt x="9" y="1"/>
                  </a:cubicBezTo>
                  <a:cubicBezTo>
                    <a:pt x="10" y="0"/>
                    <a:pt x="12" y="0"/>
                    <a:pt x="14" y="1"/>
                  </a:cubicBezTo>
                  <a:cubicBezTo>
                    <a:pt x="22" y="5"/>
                    <a:pt x="26" y="14"/>
                    <a:pt x="23" y="22"/>
                  </a:cubicBezTo>
                  <a:cubicBezTo>
                    <a:pt x="21" y="25"/>
                    <a:pt x="21" y="25"/>
                    <a:pt x="21" y="25"/>
                  </a:cubicBezTo>
                  <a:cubicBezTo>
                    <a:pt x="25" y="38"/>
                    <a:pt x="25" y="38"/>
                    <a:pt x="25" y="38"/>
                  </a:cubicBezTo>
                  <a:cubicBezTo>
                    <a:pt x="20" y="39"/>
                    <a:pt x="20" y="39"/>
                    <a:pt x="20" y="39"/>
                  </a:cubicBezTo>
                  <a:cubicBezTo>
                    <a:pt x="16" y="25"/>
                    <a:pt x="16" y="25"/>
                    <a:pt x="16" y="25"/>
                  </a:cubicBezTo>
                  <a:cubicBezTo>
                    <a:pt x="18" y="21"/>
                    <a:pt x="18" y="21"/>
                    <a:pt x="18" y="21"/>
                  </a:cubicBezTo>
                  <a:cubicBezTo>
                    <a:pt x="20" y="15"/>
                    <a:pt x="17" y="8"/>
                    <a:pt x="12" y="6"/>
                  </a:cubicBezTo>
                  <a:cubicBezTo>
                    <a:pt x="12" y="5"/>
                    <a:pt x="11" y="5"/>
                    <a:pt x="11" y="6"/>
                  </a:cubicBezTo>
                  <a:cubicBezTo>
                    <a:pt x="11" y="6"/>
                    <a:pt x="10" y="6"/>
                    <a:pt x="10" y="6"/>
                  </a:cubicBezTo>
                  <a:cubicBezTo>
                    <a:pt x="7" y="22"/>
                    <a:pt x="7" y="22"/>
                    <a:pt x="7" y="22"/>
                  </a:cubicBezTo>
                  <a:cubicBezTo>
                    <a:pt x="6" y="27"/>
                    <a:pt x="5" y="33"/>
                    <a:pt x="6" y="39"/>
                  </a:cubicBezTo>
                  <a:cubicBezTo>
                    <a:pt x="7" y="52"/>
                    <a:pt x="7" y="52"/>
                    <a:pt x="7" y="52"/>
                  </a:cubicBezTo>
                  <a:cubicBezTo>
                    <a:pt x="7" y="54"/>
                    <a:pt x="8" y="56"/>
                    <a:pt x="10" y="58"/>
                  </a:cubicBezTo>
                  <a:cubicBezTo>
                    <a:pt x="37" y="85"/>
                    <a:pt x="37" y="85"/>
                    <a:pt x="37" y="85"/>
                  </a:cubicBezTo>
                  <a:lnTo>
                    <a:pt x="37" y="92"/>
                  </a:lnTo>
                  <a:close/>
                  <a:moveTo>
                    <a:pt x="33" y="91"/>
                  </a:moveTo>
                  <a:cubicBezTo>
                    <a:pt x="36" y="91"/>
                    <a:pt x="36" y="91"/>
                    <a:pt x="36" y="91"/>
                  </a:cubicBezTo>
                  <a:cubicBezTo>
                    <a:pt x="36" y="86"/>
                    <a:pt x="36" y="86"/>
                    <a:pt x="36" y="86"/>
                  </a:cubicBezTo>
                  <a:cubicBezTo>
                    <a:pt x="9" y="58"/>
                    <a:pt x="9" y="58"/>
                    <a:pt x="9" y="58"/>
                  </a:cubicBezTo>
                  <a:cubicBezTo>
                    <a:pt x="7" y="57"/>
                    <a:pt x="6" y="54"/>
                    <a:pt x="6" y="52"/>
                  </a:cubicBezTo>
                  <a:cubicBezTo>
                    <a:pt x="5" y="39"/>
                    <a:pt x="5" y="39"/>
                    <a:pt x="5" y="39"/>
                  </a:cubicBezTo>
                  <a:cubicBezTo>
                    <a:pt x="4" y="33"/>
                    <a:pt x="5" y="27"/>
                    <a:pt x="6" y="22"/>
                  </a:cubicBezTo>
                  <a:cubicBezTo>
                    <a:pt x="9" y="6"/>
                    <a:pt x="9" y="6"/>
                    <a:pt x="9" y="6"/>
                  </a:cubicBezTo>
                  <a:cubicBezTo>
                    <a:pt x="10" y="5"/>
                    <a:pt x="10" y="5"/>
                    <a:pt x="11" y="5"/>
                  </a:cubicBezTo>
                  <a:cubicBezTo>
                    <a:pt x="11" y="4"/>
                    <a:pt x="12" y="4"/>
                    <a:pt x="12" y="5"/>
                  </a:cubicBezTo>
                  <a:cubicBezTo>
                    <a:pt x="18" y="8"/>
                    <a:pt x="21" y="15"/>
                    <a:pt x="19" y="21"/>
                  </a:cubicBezTo>
                  <a:cubicBezTo>
                    <a:pt x="17" y="25"/>
                    <a:pt x="17" y="25"/>
                    <a:pt x="17" y="25"/>
                  </a:cubicBezTo>
                  <a:cubicBezTo>
                    <a:pt x="20" y="38"/>
                    <a:pt x="20" y="38"/>
                    <a:pt x="20" y="38"/>
                  </a:cubicBezTo>
                  <a:cubicBezTo>
                    <a:pt x="23" y="37"/>
                    <a:pt x="23" y="37"/>
                    <a:pt x="23" y="37"/>
                  </a:cubicBezTo>
                  <a:cubicBezTo>
                    <a:pt x="20" y="25"/>
                    <a:pt x="20" y="25"/>
                    <a:pt x="20" y="25"/>
                  </a:cubicBezTo>
                  <a:cubicBezTo>
                    <a:pt x="22" y="22"/>
                    <a:pt x="22" y="22"/>
                    <a:pt x="22" y="22"/>
                  </a:cubicBezTo>
                  <a:cubicBezTo>
                    <a:pt x="25" y="14"/>
                    <a:pt x="21" y="6"/>
                    <a:pt x="14" y="2"/>
                  </a:cubicBezTo>
                  <a:cubicBezTo>
                    <a:pt x="12" y="1"/>
                    <a:pt x="11" y="1"/>
                    <a:pt x="9" y="2"/>
                  </a:cubicBezTo>
                  <a:cubicBezTo>
                    <a:pt x="8" y="3"/>
                    <a:pt x="7" y="4"/>
                    <a:pt x="6" y="5"/>
                  </a:cubicBezTo>
                  <a:cubicBezTo>
                    <a:pt x="3" y="21"/>
                    <a:pt x="3" y="21"/>
                    <a:pt x="3" y="21"/>
                  </a:cubicBezTo>
                  <a:cubicBezTo>
                    <a:pt x="2" y="27"/>
                    <a:pt x="1" y="33"/>
                    <a:pt x="2" y="39"/>
                  </a:cubicBezTo>
                  <a:cubicBezTo>
                    <a:pt x="3" y="52"/>
                    <a:pt x="3" y="52"/>
                    <a:pt x="3" y="52"/>
                  </a:cubicBezTo>
                  <a:cubicBezTo>
                    <a:pt x="3" y="55"/>
                    <a:pt x="5" y="58"/>
                    <a:pt x="7" y="60"/>
                  </a:cubicBezTo>
                  <a:cubicBezTo>
                    <a:pt x="33" y="87"/>
                    <a:pt x="33" y="87"/>
                    <a:pt x="33" y="87"/>
                  </a:cubicBezTo>
                  <a:lnTo>
                    <a:pt x="33" y="9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8" name="Google Shape;458;p4"/>
            <p:cNvSpPr/>
            <p:nvPr/>
          </p:nvSpPr>
          <p:spPr>
            <a:xfrm>
              <a:off x="4007618" y="1317188"/>
              <a:ext cx="22225" cy="23813"/>
            </a:xfrm>
            <a:custGeom>
              <a:avLst/>
              <a:gdLst/>
              <a:ahLst/>
              <a:cxnLst/>
              <a:rect l="l" t="t" r="r" b="b"/>
              <a:pathLst>
                <a:path w="6" h="6" extrusionOk="0">
                  <a:moveTo>
                    <a:pt x="3" y="6"/>
                  </a:moveTo>
                  <a:cubicBezTo>
                    <a:pt x="0" y="3"/>
                    <a:pt x="0" y="3"/>
                    <a:pt x="0" y="3"/>
                  </a:cubicBezTo>
                  <a:cubicBezTo>
                    <a:pt x="1" y="2"/>
                    <a:pt x="2" y="1"/>
                    <a:pt x="3" y="0"/>
                  </a:cubicBezTo>
                  <a:cubicBezTo>
                    <a:pt x="6" y="3"/>
                    <a:pt x="6" y="3"/>
                    <a:pt x="6" y="3"/>
                  </a:cubicBezTo>
                  <a:cubicBezTo>
                    <a:pt x="5" y="4"/>
                    <a:pt x="4" y="5"/>
                    <a:pt x="3" y="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59" name="Google Shape;459;p4"/>
            <p:cNvSpPr/>
            <p:nvPr/>
          </p:nvSpPr>
          <p:spPr>
            <a:xfrm>
              <a:off x="4002855" y="1317188"/>
              <a:ext cx="31750" cy="26988"/>
            </a:xfrm>
            <a:custGeom>
              <a:avLst/>
              <a:gdLst/>
              <a:ahLst/>
              <a:cxnLst/>
              <a:rect l="l" t="t" r="r" b="b"/>
              <a:pathLst>
                <a:path w="8" h="7" extrusionOk="0">
                  <a:moveTo>
                    <a:pt x="4" y="7"/>
                  </a:moveTo>
                  <a:cubicBezTo>
                    <a:pt x="0" y="3"/>
                    <a:pt x="0" y="3"/>
                    <a:pt x="0" y="3"/>
                  </a:cubicBezTo>
                  <a:cubicBezTo>
                    <a:pt x="1" y="3"/>
                    <a:pt x="1" y="3"/>
                    <a:pt x="1" y="3"/>
                  </a:cubicBezTo>
                  <a:cubicBezTo>
                    <a:pt x="2" y="2"/>
                    <a:pt x="3" y="1"/>
                    <a:pt x="4" y="0"/>
                  </a:cubicBezTo>
                  <a:cubicBezTo>
                    <a:pt x="4" y="0"/>
                    <a:pt x="4" y="0"/>
                    <a:pt x="4" y="0"/>
                  </a:cubicBezTo>
                  <a:cubicBezTo>
                    <a:pt x="8" y="3"/>
                    <a:pt x="8" y="3"/>
                    <a:pt x="8" y="3"/>
                  </a:cubicBezTo>
                  <a:cubicBezTo>
                    <a:pt x="7" y="4"/>
                    <a:pt x="7" y="4"/>
                    <a:pt x="7" y="4"/>
                  </a:cubicBezTo>
                  <a:cubicBezTo>
                    <a:pt x="6" y="5"/>
                    <a:pt x="5" y="6"/>
                    <a:pt x="4" y="6"/>
                  </a:cubicBezTo>
                  <a:lnTo>
                    <a:pt x="4" y="7"/>
                  </a:lnTo>
                  <a:close/>
                  <a:moveTo>
                    <a:pt x="2" y="3"/>
                  </a:moveTo>
                  <a:cubicBezTo>
                    <a:pt x="4" y="5"/>
                    <a:pt x="4" y="5"/>
                    <a:pt x="4" y="5"/>
                  </a:cubicBezTo>
                  <a:cubicBezTo>
                    <a:pt x="5" y="5"/>
                    <a:pt x="5" y="4"/>
                    <a:pt x="6" y="3"/>
                  </a:cubicBezTo>
                  <a:cubicBezTo>
                    <a:pt x="4" y="1"/>
                    <a:pt x="4" y="1"/>
                    <a:pt x="4" y="1"/>
                  </a:cubicBezTo>
                  <a:cubicBezTo>
                    <a:pt x="3" y="2"/>
                    <a:pt x="3" y="3"/>
                    <a:pt x="2" y="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0" name="Google Shape;460;p4"/>
            <p:cNvSpPr/>
            <p:nvPr/>
          </p:nvSpPr>
          <p:spPr>
            <a:xfrm>
              <a:off x="4034605" y="1298138"/>
              <a:ext cx="19050" cy="22225"/>
            </a:xfrm>
            <a:custGeom>
              <a:avLst/>
              <a:gdLst/>
              <a:ahLst/>
              <a:cxnLst/>
              <a:rect l="l" t="t" r="r" b="b"/>
              <a:pathLst>
                <a:path w="5" h="6" extrusionOk="0">
                  <a:moveTo>
                    <a:pt x="2" y="6"/>
                  </a:moveTo>
                  <a:cubicBezTo>
                    <a:pt x="0" y="3"/>
                    <a:pt x="0" y="3"/>
                    <a:pt x="0" y="3"/>
                  </a:cubicBezTo>
                  <a:cubicBezTo>
                    <a:pt x="1" y="2"/>
                    <a:pt x="2" y="1"/>
                    <a:pt x="3" y="0"/>
                  </a:cubicBezTo>
                  <a:cubicBezTo>
                    <a:pt x="5" y="3"/>
                    <a:pt x="5" y="3"/>
                    <a:pt x="5" y="3"/>
                  </a:cubicBezTo>
                  <a:cubicBezTo>
                    <a:pt x="4" y="4"/>
                    <a:pt x="3" y="5"/>
                    <a:pt x="2" y="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1" name="Google Shape;461;p4"/>
            <p:cNvSpPr/>
            <p:nvPr/>
          </p:nvSpPr>
          <p:spPr>
            <a:xfrm>
              <a:off x="4029843" y="1293375"/>
              <a:ext cx="26988" cy="31750"/>
            </a:xfrm>
            <a:custGeom>
              <a:avLst/>
              <a:gdLst/>
              <a:ahLst/>
              <a:cxnLst/>
              <a:rect l="l" t="t" r="r" b="b"/>
              <a:pathLst>
                <a:path w="7" h="8" extrusionOk="0">
                  <a:moveTo>
                    <a:pt x="3" y="8"/>
                  </a:moveTo>
                  <a:cubicBezTo>
                    <a:pt x="0" y="4"/>
                    <a:pt x="0" y="4"/>
                    <a:pt x="0" y="4"/>
                  </a:cubicBezTo>
                  <a:cubicBezTo>
                    <a:pt x="0" y="3"/>
                    <a:pt x="0" y="3"/>
                    <a:pt x="0" y="3"/>
                  </a:cubicBezTo>
                  <a:cubicBezTo>
                    <a:pt x="1" y="2"/>
                    <a:pt x="3" y="1"/>
                    <a:pt x="4" y="1"/>
                  </a:cubicBezTo>
                  <a:cubicBezTo>
                    <a:pt x="4" y="0"/>
                    <a:pt x="4" y="0"/>
                    <a:pt x="4" y="0"/>
                  </a:cubicBezTo>
                  <a:cubicBezTo>
                    <a:pt x="7" y="4"/>
                    <a:pt x="7" y="4"/>
                    <a:pt x="7" y="4"/>
                  </a:cubicBezTo>
                  <a:cubicBezTo>
                    <a:pt x="7" y="5"/>
                    <a:pt x="7" y="5"/>
                    <a:pt x="7" y="5"/>
                  </a:cubicBezTo>
                  <a:cubicBezTo>
                    <a:pt x="6" y="6"/>
                    <a:pt x="4" y="6"/>
                    <a:pt x="3" y="7"/>
                  </a:cubicBezTo>
                  <a:lnTo>
                    <a:pt x="3" y="8"/>
                  </a:lnTo>
                  <a:close/>
                  <a:moveTo>
                    <a:pt x="1" y="4"/>
                  </a:moveTo>
                  <a:cubicBezTo>
                    <a:pt x="3" y="6"/>
                    <a:pt x="3" y="6"/>
                    <a:pt x="3" y="6"/>
                  </a:cubicBezTo>
                  <a:cubicBezTo>
                    <a:pt x="4" y="5"/>
                    <a:pt x="5" y="5"/>
                    <a:pt x="6" y="4"/>
                  </a:cubicBezTo>
                  <a:cubicBezTo>
                    <a:pt x="4" y="2"/>
                    <a:pt x="4" y="2"/>
                    <a:pt x="4" y="2"/>
                  </a:cubicBezTo>
                  <a:cubicBezTo>
                    <a:pt x="3" y="2"/>
                    <a:pt x="2" y="3"/>
                    <a:pt x="1"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2" name="Google Shape;462;p4"/>
            <p:cNvSpPr/>
            <p:nvPr/>
          </p:nvSpPr>
          <p:spPr>
            <a:xfrm>
              <a:off x="4061593" y="1255275"/>
              <a:ext cx="279400" cy="65088"/>
            </a:xfrm>
            <a:custGeom>
              <a:avLst/>
              <a:gdLst/>
              <a:ahLst/>
              <a:cxnLst/>
              <a:rect l="l" t="t" r="r" b="b"/>
              <a:pathLst>
                <a:path w="73" h="17" extrusionOk="0">
                  <a:moveTo>
                    <a:pt x="71" y="17"/>
                  </a:moveTo>
                  <a:cubicBezTo>
                    <a:pt x="60" y="8"/>
                    <a:pt x="47" y="4"/>
                    <a:pt x="33" y="4"/>
                  </a:cubicBezTo>
                  <a:cubicBezTo>
                    <a:pt x="22" y="4"/>
                    <a:pt x="11" y="7"/>
                    <a:pt x="2" y="12"/>
                  </a:cubicBezTo>
                  <a:cubicBezTo>
                    <a:pt x="0" y="9"/>
                    <a:pt x="0" y="9"/>
                    <a:pt x="0" y="9"/>
                  </a:cubicBezTo>
                  <a:cubicBezTo>
                    <a:pt x="10" y="3"/>
                    <a:pt x="21" y="0"/>
                    <a:pt x="33" y="0"/>
                  </a:cubicBezTo>
                  <a:cubicBezTo>
                    <a:pt x="48" y="0"/>
                    <a:pt x="62" y="5"/>
                    <a:pt x="73" y="14"/>
                  </a:cubicBezTo>
                  <a:lnTo>
                    <a:pt x="71"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3" name="Google Shape;463;p4"/>
            <p:cNvSpPr/>
            <p:nvPr/>
          </p:nvSpPr>
          <p:spPr>
            <a:xfrm>
              <a:off x="4056830" y="1250513"/>
              <a:ext cx="288925" cy="74613"/>
            </a:xfrm>
            <a:custGeom>
              <a:avLst/>
              <a:gdLst/>
              <a:ahLst/>
              <a:cxnLst/>
              <a:rect l="l" t="t" r="r" b="b"/>
              <a:pathLst>
                <a:path w="75" h="19" extrusionOk="0">
                  <a:moveTo>
                    <a:pt x="72" y="19"/>
                  </a:moveTo>
                  <a:cubicBezTo>
                    <a:pt x="71" y="18"/>
                    <a:pt x="71" y="18"/>
                    <a:pt x="71" y="18"/>
                  </a:cubicBezTo>
                  <a:cubicBezTo>
                    <a:pt x="61" y="10"/>
                    <a:pt x="48" y="5"/>
                    <a:pt x="34" y="5"/>
                  </a:cubicBezTo>
                  <a:cubicBezTo>
                    <a:pt x="23" y="5"/>
                    <a:pt x="13" y="8"/>
                    <a:pt x="3" y="14"/>
                  </a:cubicBezTo>
                  <a:cubicBezTo>
                    <a:pt x="3" y="14"/>
                    <a:pt x="3" y="14"/>
                    <a:pt x="3" y="14"/>
                  </a:cubicBezTo>
                  <a:cubicBezTo>
                    <a:pt x="0" y="9"/>
                    <a:pt x="0" y="9"/>
                    <a:pt x="0" y="9"/>
                  </a:cubicBezTo>
                  <a:cubicBezTo>
                    <a:pt x="1" y="9"/>
                    <a:pt x="1" y="9"/>
                    <a:pt x="1" y="9"/>
                  </a:cubicBezTo>
                  <a:cubicBezTo>
                    <a:pt x="11" y="3"/>
                    <a:pt x="22" y="0"/>
                    <a:pt x="34" y="0"/>
                  </a:cubicBezTo>
                  <a:cubicBezTo>
                    <a:pt x="49" y="0"/>
                    <a:pt x="63" y="5"/>
                    <a:pt x="74" y="14"/>
                  </a:cubicBezTo>
                  <a:cubicBezTo>
                    <a:pt x="75" y="15"/>
                    <a:pt x="75" y="15"/>
                    <a:pt x="75" y="15"/>
                  </a:cubicBezTo>
                  <a:lnTo>
                    <a:pt x="72" y="19"/>
                  </a:lnTo>
                  <a:close/>
                  <a:moveTo>
                    <a:pt x="34" y="4"/>
                  </a:moveTo>
                  <a:cubicBezTo>
                    <a:pt x="48" y="4"/>
                    <a:pt x="61" y="9"/>
                    <a:pt x="72" y="17"/>
                  </a:cubicBezTo>
                  <a:cubicBezTo>
                    <a:pt x="73" y="15"/>
                    <a:pt x="73" y="15"/>
                    <a:pt x="73" y="15"/>
                  </a:cubicBezTo>
                  <a:cubicBezTo>
                    <a:pt x="62" y="6"/>
                    <a:pt x="48" y="1"/>
                    <a:pt x="34" y="1"/>
                  </a:cubicBezTo>
                  <a:cubicBezTo>
                    <a:pt x="23" y="1"/>
                    <a:pt x="12" y="4"/>
                    <a:pt x="2" y="10"/>
                  </a:cubicBezTo>
                  <a:cubicBezTo>
                    <a:pt x="3" y="12"/>
                    <a:pt x="3" y="12"/>
                    <a:pt x="3" y="12"/>
                  </a:cubicBezTo>
                  <a:cubicBezTo>
                    <a:pt x="13" y="7"/>
                    <a:pt x="23" y="4"/>
                    <a:pt x="34"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4" name="Google Shape;464;p4"/>
            <p:cNvSpPr/>
            <p:nvPr/>
          </p:nvSpPr>
          <p:spPr>
            <a:xfrm>
              <a:off x="4345755" y="1317188"/>
              <a:ext cx="22225" cy="23813"/>
            </a:xfrm>
            <a:custGeom>
              <a:avLst/>
              <a:gdLst/>
              <a:ahLst/>
              <a:cxnLst/>
              <a:rect l="l" t="t" r="r" b="b"/>
              <a:pathLst>
                <a:path w="6" h="6" extrusionOk="0">
                  <a:moveTo>
                    <a:pt x="3" y="6"/>
                  </a:moveTo>
                  <a:cubicBezTo>
                    <a:pt x="2" y="5"/>
                    <a:pt x="1" y="4"/>
                    <a:pt x="0" y="3"/>
                  </a:cubicBezTo>
                  <a:cubicBezTo>
                    <a:pt x="2" y="0"/>
                    <a:pt x="2" y="0"/>
                    <a:pt x="2" y="0"/>
                  </a:cubicBezTo>
                  <a:cubicBezTo>
                    <a:pt x="3" y="1"/>
                    <a:pt x="5" y="2"/>
                    <a:pt x="6" y="3"/>
                  </a:cubicBezTo>
                  <a:lnTo>
                    <a:pt x="3" y="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5" name="Google Shape;465;p4"/>
            <p:cNvSpPr/>
            <p:nvPr/>
          </p:nvSpPr>
          <p:spPr>
            <a:xfrm>
              <a:off x="4340993" y="1317188"/>
              <a:ext cx="26988" cy="26988"/>
            </a:xfrm>
            <a:custGeom>
              <a:avLst/>
              <a:gdLst/>
              <a:ahLst/>
              <a:cxnLst/>
              <a:rect l="l" t="t" r="r" b="b"/>
              <a:pathLst>
                <a:path w="7" h="7" extrusionOk="0">
                  <a:moveTo>
                    <a:pt x="4" y="7"/>
                  </a:moveTo>
                  <a:cubicBezTo>
                    <a:pt x="3" y="6"/>
                    <a:pt x="3" y="6"/>
                    <a:pt x="3" y="6"/>
                  </a:cubicBezTo>
                  <a:cubicBezTo>
                    <a:pt x="2" y="6"/>
                    <a:pt x="1" y="5"/>
                    <a:pt x="0" y="4"/>
                  </a:cubicBezTo>
                  <a:cubicBezTo>
                    <a:pt x="0" y="3"/>
                    <a:pt x="0" y="3"/>
                    <a:pt x="0" y="3"/>
                  </a:cubicBezTo>
                  <a:cubicBezTo>
                    <a:pt x="3" y="0"/>
                    <a:pt x="3" y="0"/>
                    <a:pt x="3" y="0"/>
                  </a:cubicBezTo>
                  <a:cubicBezTo>
                    <a:pt x="4" y="0"/>
                    <a:pt x="4" y="0"/>
                    <a:pt x="4" y="0"/>
                  </a:cubicBezTo>
                  <a:cubicBezTo>
                    <a:pt x="5" y="1"/>
                    <a:pt x="6" y="2"/>
                    <a:pt x="7" y="3"/>
                  </a:cubicBezTo>
                  <a:cubicBezTo>
                    <a:pt x="7" y="3"/>
                    <a:pt x="7" y="3"/>
                    <a:pt x="7" y="3"/>
                  </a:cubicBezTo>
                  <a:lnTo>
                    <a:pt x="4" y="7"/>
                  </a:lnTo>
                  <a:close/>
                  <a:moveTo>
                    <a:pt x="1" y="3"/>
                  </a:moveTo>
                  <a:cubicBezTo>
                    <a:pt x="2" y="4"/>
                    <a:pt x="3" y="5"/>
                    <a:pt x="4" y="5"/>
                  </a:cubicBezTo>
                  <a:cubicBezTo>
                    <a:pt x="6" y="3"/>
                    <a:pt x="6" y="3"/>
                    <a:pt x="6" y="3"/>
                  </a:cubicBezTo>
                  <a:cubicBezTo>
                    <a:pt x="5" y="3"/>
                    <a:pt x="4" y="2"/>
                    <a:pt x="3" y="1"/>
                  </a:cubicBezTo>
                  <a:lnTo>
                    <a:pt x="1" y="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6" name="Google Shape;466;p4"/>
            <p:cNvSpPr/>
            <p:nvPr/>
          </p:nvSpPr>
          <p:spPr>
            <a:xfrm>
              <a:off x="4145730" y="1417200"/>
              <a:ext cx="84138" cy="128588"/>
            </a:xfrm>
            <a:custGeom>
              <a:avLst/>
              <a:gdLst/>
              <a:ahLst/>
              <a:cxnLst/>
              <a:rect l="l" t="t" r="r" b="b"/>
              <a:pathLst>
                <a:path w="22" h="33" extrusionOk="0">
                  <a:moveTo>
                    <a:pt x="11" y="33"/>
                  </a:moveTo>
                  <a:cubicBezTo>
                    <a:pt x="5" y="33"/>
                    <a:pt x="0" y="29"/>
                    <a:pt x="0" y="24"/>
                  </a:cubicBezTo>
                  <a:cubicBezTo>
                    <a:pt x="0" y="22"/>
                    <a:pt x="0" y="22"/>
                    <a:pt x="0" y="22"/>
                  </a:cubicBezTo>
                  <a:cubicBezTo>
                    <a:pt x="4" y="22"/>
                    <a:pt x="4" y="22"/>
                    <a:pt x="4" y="22"/>
                  </a:cubicBezTo>
                  <a:cubicBezTo>
                    <a:pt x="4" y="24"/>
                    <a:pt x="4" y="24"/>
                    <a:pt x="4" y="24"/>
                  </a:cubicBezTo>
                  <a:cubicBezTo>
                    <a:pt x="4" y="27"/>
                    <a:pt x="7" y="29"/>
                    <a:pt x="11" y="29"/>
                  </a:cubicBezTo>
                  <a:cubicBezTo>
                    <a:pt x="15" y="29"/>
                    <a:pt x="18" y="27"/>
                    <a:pt x="18" y="24"/>
                  </a:cubicBezTo>
                  <a:cubicBezTo>
                    <a:pt x="18" y="21"/>
                    <a:pt x="15" y="19"/>
                    <a:pt x="11" y="19"/>
                  </a:cubicBezTo>
                  <a:cubicBezTo>
                    <a:pt x="3" y="19"/>
                    <a:pt x="0" y="14"/>
                    <a:pt x="0" y="9"/>
                  </a:cubicBezTo>
                  <a:cubicBezTo>
                    <a:pt x="0" y="4"/>
                    <a:pt x="5" y="0"/>
                    <a:pt x="11" y="0"/>
                  </a:cubicBezTo>
                  <a:cubicBezTo>
                    <a:pt x="17" y="0"/>
                    <a:pt x="22" y="4"/>
                    <a:pt x="22" y="9"/>
                  </a:cubicBezTo>
                  <a:cubicBezTo>
                    <a:pt x="22" y="11"/>
                    <a:pt x="22" y="11"/>
                    <a:pt x="22" y="11"/>
                  </a:cubicBezTo>
                  <a:cubicBezTo>
                    <a:pt x="18" y="11"/>
                    <a:pt x="18" y="11"/>
                    <a:pt x="18" y="11"/>
                  </a:cubicBezTo>
                  <a:cubicBezTo>
                    <a:pt x="18" y="9"/>
                    <a:pt x="18" y="9"/>
                    <a:pt x="18" y="9"/>
                  </a:cubicBezTo>
                  <a:cubicBezTo>
                    <a:pt x="18" y="7"/>
                    <a:pt x="15" y="4"/>
                    <a:pt x="11" y="4"/>
                  </a:cubicBezTo>
                  <a:cubicBezTo>
                    <a:pt x="7" y="4"/>
                    <a:pt x="4" y="7"/>
                    <a:pt x="4" y="9"/>
                  </a:cubicBezTo>
                  <a:cubicBezTo>
                    <a:pt x="4" y="13"/>
                    <a:pt x="7" y="15"/>
                    <a:pt x="11" y="15"/>
                  </a:cubicBezTo>
                  <a:cubicBezTo>
                    <a:pt x="17" y="15"/>
                    <a:pt x="22" y="19"/>
                    <a:pt x="22" y="24"/>
                  </a:cubicBezTo>
                  <a:cubicBezTo>
                    <a:pt x="22" y="29"/>
                    <a:pt x="17" y="33"/>
                    <a:pt x="11"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7" name="Google Shape;467;p4"/>
            <p:cNvSpPr/>
            <p:nvPr/>
          </p:nvSpPr>
          <p:spPr>
            <a:xfrm>
              <a:off x="4145730" y="1417200"/>
              <a:ext cx="84138" cy="131763"/>
            </a:xfrm>
            <a:custGeom>
              <a:avLst/>
              <a:gdLst/>
              <a:ahLst/>
              <a:cxnLst/>
              <a:rect l="l" t="t" r="r" b="b"/>
              <a:pathLst>
                <a:path w="22" h="34" extrusionOk="0">
                  <a:moveTo>
                    <a:pt x="11" y="34"/>
                  </a:moveTo>
                  <a:cubicBezTo>
                    <a:pt x="5" y="34"/>
                    <a:pt x="0" y="29"/>
                    <a:pt x="0" y="24"/>
                  </a:cubicBezTo>
                  <a:cubicBezTo>
                    <a:pt x="0" y="22"/>
                    <a:pt x="0" y="22"/>
                    <a:pt x="0" y="22"/>
                  </a:cubicBezTo>
                  <a:cubicBezTo>
                    <a:pt x="5" y="22"/>
                    <a:pt x="5" y="22"/>
                    <a:pt x="5" y="22"/>
                  </a:cubicBezTo>
                  <a:cubicBezTo>
                    <a:pt x="5" y="24"/>
                    <a:pt x="5" y="24"/>
                    <a:pt x="5" y="24"/>
                  </a:cubicBezTo>
                  <a:cubicBezTo>
                    <a:pt x="5" y="27"/>
                    <a:pt x="7" y="29"/>
                    <a:pt x="11" y="29"/>
                  </a:cubicBezTo>
                  <a:cubicBezTo>
                    <a:pt x="14" y="29"/>
                    <a:pt x="17" y="27"/>
                    <a:pt x="17" y="24"/>
                  </a:cubicBezTo>
                  <a:cubicBezTo>
                    <a:pt x="17" y="21"/>
                    <a:pt x="15" y="19"/>
                    <a:pt x="11" y="19"/>
                  </a:cubicBezTo>
                  <a:cubicBezTo>
                    <a:pt x="3" y="19"/>
                    <a:pt x="0" y="14"/>
                    <a:pt x="0" y="9"/>
                  </a:cubicBezTo>
                  <a:cubicBezTo>
                    <a:pt x="0" y="4"/>
                    <a:pt x="5" y="0"/>
                    <a:pt x="11" y="0"/>
                  </a:cubicBezTo>
                  <a:cubicBezTo>
                    <a:pt x="17" y="0"/>
                    <a:pt x="22" y="4"/>
                    <a:pt x="22" y="9"/>
                  </a:cubicBezTo>
                  <a:cubicBezTo>
                    <a:pt x="22" y="12"/>
                    <a:pt x="22" y="12"/>
                    <a:pt x="22" y="12"/>
                  </a:cubicBezTo>
                  <a:cubicBezTo>
                    <a:pt x="17" y="12"/>
                    <a:pt x="17" y="12"/>
                    <a:pt x="17" y="12"/>
                  </a:cubicBezTo>
                  <a:cubicBezTo>
                    <a:pt x="17" y="9"/>
                    <a:pt x="17" y="9"/>
                    <a:pt x="17" y="9"/>
                  </a:cubicBezTo>
                  <a:cubicBezTo>
                    <a:pt x="17" y="7"/>
                    <a:pt x="14" y="5"/>
                    <a:pt x="11" y="5"/>
                  </a:cubicBezTo>
                  <a:cubicBezTo>
                    <a:pt x="7" y="5"/>
                    <a:pt x="5" y="7"/>
                    <a:pt x="5" y="9"/>
                  </a:cubicBezTo>
                  <a:cubicBezTo>
                    <a:pt x="5" y="13"/>
                    <a:pt x="7" y="14"/>
                    <a:pt x="11" y="14"/>
                  </a:cubicBezTo>
                  <a:cubicBezTo>
                    <a:pt x="17" y="14"/>
                    <a:pt x="22" y="18"/>
                    <a:pt x="22" y="24"/>
                  </a:cubicBezTo>
                  <a:cubicBezTo>
                    <a:pt x="22" y="29"/>
                    <a:pt x="17" y="34"/>
                    <a:pt x="11" y="34"/>
                  </a:cubicBezTo>
                  <a:close/>
                  <a:moveTo>
                    <a:pt x="1" y="23"/>
                  </a:moveTo>
                  <a:cubicBezTo>
                    <a:pt x="1" y="24"/>
                    <a:pt x="1" y="24"/>
                    <a:pt x="1" y="24"/>
                  </a:cubicBezTo>
                  <a:cubicBezTo>
                    <a:pt x="1" y="29"/>
                    <a:pt x="5" y="33"/>
                    <a:pt x="11" y="33"/>
                  </a:cubicBezTo>
                  <a:cubicBezTo>
                    <a:pt x="16" y="33"/>
                    <a:pt x="21" y="29"/>
                    <a:pt x="21" y="24"/>
                  </a:cubicBezTo>
                  <a:cubicBezTo>
                    <a:pt x="21" y="19"/>
                    <a:pt x="17" y="15"/>
                    <a:pt x="11" y="15"/>
                  </a:cubicBezTo>
                  <a:cubicBezTo>
                    <a:pt x="6" y="15"/>
                    <a:pt x="4" y="13"/>
                    <a:pt x="4" y="9"/>
                  </a:cubicBezTo>
                  <a:cubicBezTo>
                    <a:pt x="4" y="6"/>
                    <a:pt x="7" y="4"/>
                    <a:pt x="11" y="4"/>
                  </a:cubicBezTo>
                  <a:cubicBezTo>
                    <a:pt x="15" y="4"/>
                    <a:pt x="18" y="6"/>
                    <a:pt x="18" y="9"/>
                  </a:cubicBezTo>
                  <a:cubicBezTo>
                    <a:pt x="18" y="11"/>
                    <a:pt x="18" y="11"/>
                    <a:pt x="18" y="11"/>
                  </a:cubicBezTo>
                  <a:cubicBezTo>
                    <a:pt x="21" y="11"/>
                    <a:pt x="21" y="11"/>
                    <a:pt x="21" y="11"/>
                  </a:cubicBezTo>
                  <a:cubicBezTo>
                    <a:pt x="21" y="9"/>
                    <a:pt x="21" y="9"/>
                    <a:pt x="21" y="9"/>
                  </a:cubicBezTo>
                  <a:cubicBezTo>
                    <a:pt x="21" y="5"/>
                    <a:pt x="16" y="1"/>
                    <a:pt x="11" y="1"/>
                  </a:cubicBezTo>
                  <a:cubicBezTo>
                    <a:pt x="5" y="1"/>
                    <a:pt x="1" y="5"/>
                    <a:pt x="1" y="9"/>
                  </a:cubicBezTo>
                  <a:cubicBezTo>
                    <a:pt x="1" y="14"/>
                    <a:pt x="4" y="18"/>
                    <a:pt x="11" y="18"/>
                  </a:cubicBezTo>
                  <a:cubicBezTo>
                    <a:pt x="15" y="18"/>
                    <a:pt x="18" y="20"/>
                    <a:pt x="18" y="24"/>
                  </a:cubicBezTo>
                  <a:cubicBezTo>
                    <a:pt x="18" y="27"/>
                    <a:pt x="15" y="30"/>
                    <a:pt x="11" y="30"/>
                  </a:cubicBezTo>
                  <a:cubicBezTo>
                    <a:pt x="7" y="30"/>
                    <a:pt x="4" y="27"/>
                    <a:pt x="4" y="24"/>
                  </a:cubicBezTo>
                  <a:cubicBezTo>
                    <a:pt x="4" y="23"/>
                    <a:pt x="4" y="23"/>
                    <a:pt x="4" y="23"/>
                  </a:cubicBezTo>
                  <a:lnTo>
                    <a:pt x="1" y="2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8" name="Google Shape;468;p4"/>
            <p:cNvSpPr/>
            <p:nvPr/>
          </p:nvSpPr>
          <p:spPr>
            <a:xfrm>
              <a:off x="4180655" y="1394975"/>
              <a:ext cx="14400" cy="348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69" name="Google Shape;469;p4"/>
            <p:cNvSpPr/>
            <p:nvPr/>
          </p:nvSpPr>
          <p:spPr>
            <a:xfrm>
              <a:off x="4175893" y="1390213"/>
              <a:ext cx="19050" cy="39688"/>
            </a:xfrm>
            <a:custGeom>
              <a:avLst/>
              <a:gdLst/>
              <a:ahLst/>
              <a:cxnLst/>
              <a:rect l="l" t="t" r="r" b="b"/>
              <a:pathLst>
                <a:path w="12" h="25" extrusionOk="0">
                  <a:moveTo>
                    <a:pt x="12" y="25"/>
                  </a:moveTo>
                  <a:lnTo>
                    <a:pt x="0" y="25"/>
                  </a:lnTo>
                  <a:lnTo>
                    <a:pt x="0" y="0"/>
                  </a:lnTo>
                  <a:lnTo>
                    <a:pt x="12" y="0"/>
                  </a:lnTo>
                  <a:lnTo>
                    <a:pt x="12" y="25"/>
                  </a:lnTo>
                  <a:close/>
                  <a:moveTo>
                    <a:pt x="3" y="22"/>
                  </a:moveTo>
                  <a:lnTo>
                    <a:pt x="10" y="22"/>
                  </a:lnTo>
                  <a:lnTo>
                    <a:pt x="10" y="3"/>
                  </a:lnTo>
                  <a:lnTo>
                    <a:pt x="3" y="3"/>
                  </a:lnTo>
                  <a:lnTo>
                    <a:pt x="3" y="2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0" name="Google Shape;470;p4"/>
            <p:cNvSpPr/>
            <p:nvPr/>
          </p:nvSpPr>
          <p:spPr>
            <a:xfrm>
              <a:off x="4180655" y="1537850"/>
              <a:ext cx="14400" cy="348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1" name="Google Shape;471;p4"/>
            <p:cNvSpPr/>
            <p:nvPr/>
          </p:nvSpPr>
          <p:spPr>
            <a:xfrm>
              <a:off x="4175893" y="1533088"/>
              <a:ext cx="19050" cy="39688"/>
            </a:xfrm>
            <a:custGeom>
              <a:avLst/>
              <a:gdLst/>
              <a:ahLst/>
              <a:cxnLst/>
              <a:rect l="l" t="t" r="r" b="b"/>
              <a:pathLst>
                <a:path w="12" h="25" extrusionOk="0">
                  <a:moveTo>
                    <a:pt x="12" y="25"/>
                  </a:moveTo>
                  <a:lnTo>
                    <a:pt x="0" y="25"/>
                  </a:lnTo>
                  <a:lnTo>
                    <a:pt x="0" y="0"/>
                  </a:lnTo>
                  <a:lnTo>
                    <a:pt x="12" y="0"/>
                  </a:lnTo>
                  <a:lnTo>
                    <a:pt x="12" y="25"/>
                  </a:lnTo>
                  <a:close/>
                  <a:moveTo>
                    <a:pt x="3" y="22"/>
                  </a:moveTo>
                  <a:lnTo>
                    <a:pt x="10" y="22"/>
                  </a:lnTo>
                  <a:lnTo>
                    <a:pt x="10" y="3"/>
                  </a:lnTo>
                  <a:lnTo>
                    <a:pt x="3" y="3"/>
                  </a:lnTo>
                  <a:lnTo>
                    <a:pt x="3" y="2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2" name="Google Shape;472;p4"/>
            <p:cNvSpPr/>
            <p:nvPr/>
          </p:nvSpPr>
          <p:spPr>
            <a:xfrm>
              <a:off x="4064768" y="1360050"/>
              <a:ext cx="246063" cy="247650"/>
            </a:xfrm>
            <a:custGeom>
              <a:avLst/>
              <a:gdLst/>
              <a:ahLst/>
              <a:cxnLst/>
              <a:rect l="l" t="t" r="r" b="b"/>
              <a:pathLst>
                <a:path w="64" h="64" extrusionOk="0">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4"/>
                  </a:moveTo>
                  <a:cubicBezTo>
                    <a:pt x="16" y="4"/>
                    <a:pt x="4" y="16"/>
                    <a:pt x="4" y="32"/>
                  </a:cubicBezTo>
                  <a:cubicBezTo>
                    <a:pt x="4" y="47"/>
                    <a:pt x="16" y="60"/>
                    <a:pt x="32" y="60"/>
                  </a:cubicBezTo>
                  <a:cubicBezTo>
                    <a:pt x="47" y="60"/>
                    <a:pt x="60" y="47"/>
                    <a:pt x="60" y="32"/>
                  </a:cubicBezTo>
                  <a:cubicBezTo>
                    <a:pt x="60" y="16"/>
                    <a:pt x="47" y="4"/>
                    <a:pt x="32"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3" name="Google Shape;473;p4"/>
            <p:cNvSpPr/>
            <p:nvPr/>
          </p:nvSpPr>
          <p:spPr>
            <a:xfrm>
              <a:off x="4061593" y="1355288"/>
              <a:ext cx="249238" cy="252413"/>
            </a:xfrm>
            <a:custGeom>
              <a:avLst/>
              <a:gdLst/>
              <a:ahLst/>
              <a:cxnLst/>
              <a:rect l="l" t="t" r="r" b="b"/>
              <a:pathLst>
                <a:path w="65" h="65" extrusionOk="0">
                  <a:moveTo>
                    <a:pt x="33" y="65"/>
                  </a:moveTo>
                  <a:cubicBezTo>
                    <a:pt x="15" y="65"/>
                    <a:pt x="0" y="51"/>
                    <a:pt x="0" y="33"/>
                  </a:cubicBezTo>
                  <a:cubicBezTo>
                    <a:pt x="0" y="15"/>
                    <a:pt x="15" y="0"/>
                    <a:pt x="33" y="0"/>
                  </a:cubicBezTo>
                  <a:cubicBezTo>
                    <a:pt x="51" y="0"/>
                    <a:pt x="65" y="15"/>
                    <a:pt x="65" y="33"/>
                  </a:cubicBezTo>
                  <a:cubicBezTo>
                    <a:pt x="65" y="51"/>
                    <a:pt x="51" y="65"/>
                    <a:pt x="33" y="65"/>
                  </a:cubicBezTo>
                  <a:close/>
                  <a:moveTo>
                    <a:pt x="33" y="1"/>
                  </a:moveTo>
                  <a:cubicBezTo>
                    <a:pt x="16" y="1"/>
                    <a:pt x="1" y="15"/>
                    <a:pt x="1" y="33"/>
                  </a:cubicBezTo>
                  <a:cubicBezTo>
                    <a:pt x="1" y="50"/>
                    <a:pt x="16" y="64"/>
                    <a:pt x="33" y="64"/>
                  </a:cubicBezTo>
                  <a:cubicBezTo>
                    <a:pt x="50" y="64"/>
                    <a:pt x="64" y="50"/>
                    <a:pt x="64" y="33"/>
                  </a:cubicBezTo>
                  <a:cubicBezTo>
                    <a:pt x="64" y="15"/>
                    <a:pt x="50" y="1"/>
                    <a:pt x="33" y="1"/>
                  </a:cubicBezTo>
                  <a:close/>
                  <a:moveTo>
                    <a:pt x="33" y="61"/>
                  </a:moveTo>
                  <a:cubicBezTo>
                    <a:pt x="17" y="61"/>
                    <a:pt x="4" y="48"/>
                    <a:pt x="4" y="33"/>
                  </a:cubicBezTo>
                  <a:cubicBezTo>
                    <a:pt x="4" y="17"/>
                    <a:pt x="17" y="4"/>
                    <a:pt x="33" y="4"/>
                  </a:cubicBezTo>
                  <a:cubicBezTo>
                    <a:pt x="48" y="4"/>
                    <a:pt x="61" y="17"/>
                    <a:pt x="61" y="33"/>
                  </a:cubicBezTo>
                  <a:cubicBezTo>
                    <a:pt x="61" y="48"/>
                    <a:pt x="48" y="61"/>
                    <a:pt x="33" y="61"/>
                  </a:cubicBezTo>
                  <a:close/>
                  <a:moveTo>
                    <a:pt x="33" y="5"/>
                  </a:moveTo>
                  <a:cubicBezTo>
                    <a:pt x="18" y="5"/>
                    <a:pt x="5" y="18"/>
                    <a:pt x="5" y="33"/>
                  </a:cubicBezTo>
                  <a:cubicBezTo>
                    <a:pt x="5" y="48"/>
                    <a:pt x="18" y="60"/>
                    <a:pt x="33" y="60"/>
                  </a:cubicBezTo>
                  <a:cubicBezTo>
                    <a:pt x="48" y="60"/>
                    <a:pt x="60" y="48"/>
                    <a:pt x="60" y="33"/>
                  </a:cubicBezTo>
                  <a:cubicBezTo>
                    <a:pt x="60" y="18"/>
                    <a:pt x="48" y="5"/>
                    <a:pt x="33" y="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4" name="Google Shape;474;p4"/>
            <p:cNvSpPr/>
            <p:nvPr/>
          </p:nvSpPr>
          <p:spPr>
            <a:xfrm>
              <a:off x="4180655" y="1314013"/>
              <a:ext cx="14400" cy="270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5" name="Google Shape;475;p4"/>
            <p:cNvSpPr/>
            <p:nvPr/>
          </p:nvSpPr>
          <p:spPr>
            <a:xfrm>
              <a:off x="4175893" y="1314013"/>
              <a:ext cx="19050" cy="30163"/>
            </a:xfrm>
            <a:custGeom>
              <a:avLst/>
              <a:gdLst/>
              <a:ahLst/>
              <a:cxnLst/>
              <a:rect l="l" t="t" r="r" b="b"/>
              <a:pathLst>
                <a:path w="12" h="19" extrusionOk="0">
                  <a:moveTo>
                    <a:pt x="12" y="19"/>
                  </a:moveTo>
                  <a:lnTo>
                    <a:pt x="0" y="19"/>
                  </a:lnTo>
                  <a:lnTo>
                    <a:pt x="0" y="0"/>
                  </a:lnTo>
                  <a:lnTo>
                    <a:pt x="12" y="0"/>
                  </a:lnTo>
                  <a:lnTo>
                    <a:pt x="12" y="19"/>
                  </a:lnTo>
                  <a:close/>
                  <a:moveTo>
                    <a:pt x="3" y="17"/>
                  </a:moveTo>
                  <a:lnTo>
                    <a:pt x="10" y="17"/>
                  </a:lnTo>
                  <a:lnTo>
                    <a:pt x="10" y="2"/>
                  </a:lnTo>
                  <a:lnTo>
                    <a:pt x="3" y="2"/>
                  </a:lnTo>
                  <a:lnTo>
                    <a:pt x="3"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6" name="Google Shape;476;p4"/>
            <p:cNvSpPr/>
            <p:nvPr/>
          </p:nvSpPr>
          <p:spPr>
            <a:xfrm>
              <a:off x="4180655" y="1623575"/>
              <a:ext cx="14400" cy="270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7" name="Google Shape;477;p4"/>
            <p:cNvSpPr/>
            <p:nvPr/>
          </p:nvSpPr>
          <p:spPr>
            <a:xfrm>
              <a:off x="4175893" y="1623575"/>
              <a:ext cx="19050" cy="30163"/>
            </a:xfrm>
            <a:custGeom>
              <a:avLst/>
              <a:gdLst/>
              <a:ahLst/>
              <a:cxnLst/>
              <a:rect l="l" t="t" r="r" b="b"/>
              <a:pathLst>
                <a:path w="12" h="19" extrusionOk="0">
                  <a:moveTo>
                    <a:pt x="12" y="19"/>
                  </a:moveTo>
                  <a:lnTo>
                    <a:pt x="0" y="19"/>
                  </a:lnTo>
                  <a:lnTo>
                    <a:pt x="0" y="0"/>
                  </a:lnTo>
                  <a:lnTo>
                    <a:pt x="12" y="0"/>
                  </a:lnTo>
                  <a:lnTo>
                    <a:pt x="12" y="19"/>
                  </a:lnTo>
                  <a:close/>
                  <a:moveTo>
                    <a:pt x="3" y="17"/>
                  </a:moveTo>
                  <a:lnTo>
                    <a:pt x="10" y="17"/>
                  </a:lnTo>
                  <a:lnTo>
                    <a:pt x="10" y="2"/>
                  </a:lnTo>
                  <a:lnTo>
                    <a:pt x="3" y="2"/>
                  </a:lnTo>
                  <a:lnTo>
                    <a:pt x="3"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8" name="Google Shape;478;p4"/>
            <p:cNvSpPr/>
            <p:nvPr/>
          </p:nvSpPr>
          <p:spPr>
            <a:xfrm>
              <a:off x="4094930" y="1333063"/>
              <a:ext cx="26988" cy="30163"/>
            </a:xfrm>
            <a:custGeom>
              <a:avLst/>
              <a:gdLst/>
              <a:ahLst/>
              <a:cxnLst/>
              <a:rect l="l" t="t" r="r" b="b"/>
              <a:pathLst>
                <a:path w="17" h="19" extrusionOk="0">
                  <a:moveTo>
                    <a:pt x="10" y="19"/>
                  </a:moveTo>
                  <a:lnTo>
                    <a:pt x="0" y="5"/>
                  </a:lnTo>
                  <a:lnTo>
                    <a:pt x="10" y="0"/>
                  </a:lnTo>
                  <a:lnTo>
                    <a:pt x="17" y="14"/>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79" name="Google Shape;479;p4"/>
            <p:cNvSpPr/>
            <p:nvPr/>
          </p:nvSpPr>
          <p:spPr>
            <a:xfrm>
              <a:off x="4094930" y="1328300"/>
              <a:ext cx="31750" cy="39688"/>
            </a:xfrm>
            <a:custGeom>
              <a:avLst/>
              <a:gdLst/>
              <a:ahLst/>
              <a:cxnLst/>
              <a:rect l="l" t="t" r="r" b="b"/>
              <a:pathLst>
                <a:path w="20" h="25" extrusionOk="0">
                  <a:moveTo>
                    <a:pt x="10" y="25"/>
                  </a:moveTo>
                  <a:lnTo>
                    <a:pt x="0" y="8"/>
                  </a:lnTo>
                  <a:lnTo>
                    <a:pt x="10" y="0"/>
                  </a:lnTo>
                  <a:lnTo>
                    <a:pt x="20" y="17"/>
                  </a:lnTo>
                  <a:lnTo>
                    <a:pt x="10" y="25"/>
                  </a:lnTo>
                  <a:close/>
                  <a:moveTo>
                    <a:pt x="3" y="8"/>
                  </a:moveTo>
                  <a:lnTo>
                    <a:pt x="10" y="22"/>
                  </a:lnTo>
                  <a:lnTo>
                    <a:pt x="17" y="17"/>
                  </a:lnTo>
                  <a:lnTo>
                    <a:pt x="10" y="5"/>
                  </a:lnTo>
                  <a:lnTo>
                    <a:pt x="3" y="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0" name="Google Shape;480;p4"/>
            <p:cNvSpPr/>
            <p:nvPr/>
          </p:nvSpPr>
          <p:spPr>
            <a:xfrm>
              <a:off x="4248918" y="1599763"/>
              <a:ext cx="26988" cy="30163"/>
            </a:xfrm>
            <a:custGeom>
              <a:avLst/>
              <a:gdLst/>
              <a:ahLst/>
              <a:cxnLst/>
              <a:rect l="l" t="t" r="r" b="b"/>
              <a:pathLst>
                <a:path w="17" h="19" extrusionOk="0">
                  <a:moveTo>
                    <a:pt x="10" y="19"/>
                  </a:moveTo>
                  <a:lnTo>
                    <a:pt x="0" y="5"/>
                  </a:lnTo>
                  <a:lnTo>
                    <a:pt x="10" y="0"/>
                  </a:lnTo>
                  <a:lnTo>
                    <a:pt x="17" y="15"/>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1" name="Google Shape;481;p4"/>
            <p:cNvSpPr/>
            <p:nvPr/>
          </p:nvSpPr>
          <p:spPr>
            <a:xfrm>
              <a:off x="4248918" y="1599763"/>
              <a:ext cx="31750" cy="34925"/>
            </a:xfrm>
            <a:custGeom>
              <a:avLst/>
              <a:gdLst/>
              <a:ahLst/>
              <a:cxnLst/>
              <a:rect l="l" t="t" r="r" b="b"/>
              <a:pathLst>
                <a:path w="20" h="22" extrusionOk="0">
                  <a:moveTo>
                    <a:pt x="10" y="22"/>
                  </a:moveTo>
                  <a:lnTo>
                    <a:pt x="0" y="5"/>
                  </a:lnTo>
                  <a:lnTo>
                    <a:pt x="10" y="0"/>
                  </a:lnTo>
                  <a:lnTo>
                    <a:pt x="20" y="15"/>
                  </a:lnTo>
                  <a:lnTo>
                    <a:pt x="10" y="22"/>
                  </a:lnTo>
                  <a:close/>
                  <a:moveTo>
                    <a:pt x="3" y="5"/>
                  </a:moveTo>
                  <a:lnTo>
                    <a:pt x="10" y="19"/>
                  </a:lnTo>
                  <a:lnTo>
                    <a:pt x="17" y="15"/>
                  </a:lnTo>
                  <a:lnTo>
                    <a:pt x="10" y="2"/>
                  </a:lnTo>
                  <a:lnTo>
                    <a:pt x="3" y="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2" name="Google Shape;482;p4"/>
            <p:cNvSpPr/>
            <p:nvPr/>
          </p:nvSpPr>
          <p:spPr>
            <a:xfrm>
              <a:off x="4037780" y="1390213"/>
              <a:ext cx="30163" cy="26988"/>
            </a:xfrm>
            <a:custGeom>
              <a:avLst/>
              <a:gdLst/>
              <a:ahLst/>
              <a:cxnLst/>
              <a:rect l="l" t="t" r="r" b="b"/>
              <a:pathLst>
                <a:path w="19" h="17" extrusionOk="0">
                  <a:moveTo>
                    <a:pt x="15" y="17"/>
                  </a:moveTo>
                  <a:lnTo>
                    <a:pt x="0" y="10"/>
                  </a:lnTo>
                  <a:lnTo>
                    <a:pt x="5" y="0"/>
                  </a:lnTo>
                  <a:lnTo>
                    <a:pt x="19" y="10"/>
                  </a:lnTo>
                  <a:lnTo>
                    <a:pt x="15"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3" name="Google Shape;483;p4"/>
            <p:cNvSpPr/>
            <p:nvPr/>
          </p:nvSpPr>
          <p:spPr>
            <a:xfrm>
              <a:off x="4037780" y="1390213"/>
              <a:ext cx="34925" cy="31750"/>
            </a:xfrm>
            <a:custGeom>
              <a:avLst/>
              <a:gdLst/>
              <a:ahLst/>
              <a:cxnLst/>
              <a:rect l="l" t="t" r="r" b="b"/>
              <a:pathLst>
                <a:path w="22" h="20" extrusionOk="0">
                  <a:moveTo>
                    <a:pt x="17" y="20"/>
                  </a:moveTo>
                  <a:lnTo>
                    <a:pt x="0" y="10"/>
                  </a:lnTo>
                  <a:lnTo>
                    <a:pt x="5" y="0"/>
                  </a:lnTo>
                  <a:lnTo>
                    <a:pt x="22" y="10"/>
                  </a:lnTo>
                  <a:lnTo>
                    <a:pt x="17" y="20"/>
                  </a:lnTo>
                  <a:close/>
                  <a:moveTo>
                    <a:pt x="2" y="10"/>
                  </a:moveTo>
                  <a:lnTo>
                    <a:pt x="15" y="17"/>
                  </a:lnTo>
                  <a:lnTo>
                    <a:pt x="19" y="10"/>
                  </a:lnTo>
                  <a:lnTo>
                    <a:pt x="5" y="3"/>
                  </a:lnTo>
                  <a:lnTo>
                    <a:pt x="2"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4" name="Google Shape;484;p4"/>
            <p:cNvSpPr/>
            <p:nvPr/>
          </p:nvSpPr>
          <p:spPr>
            <a:xfrm>
              <a:off x="4302893" y="1545788"/>
              <a:ext cx="30163" cy="26988"/>
            </a:xfrm>
            <a:custGeom>
              <a:avLst/>
              <a:gdLst/>
              <a:ahLst/>
              <a:cxnLst/>
              <a:rect l="l" t="t" r="r" b="b"/>
              <a:pathLst>
                <a:path w="19" h="17" extrusionOk="0">
                  <a:moveTo>
                    <a:pt x="15" y="17"/>
                  </a:moveTo>
                  <a:lnTo>
                    <a:pt x="0" y="10"/>
                  </a:lnTo>
                  <a:lnTo>
                    <a:pt x="5" y="0"/>
                  </a:lnTo>
                  <a:lnTo>
                    <a:pt x="19" y="10"/>
                  </a:lnTo>
                  <a:lnTo>
                    <a:pt x="15"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5" name="Google Shape;485;p4"/>
            <p:cNvSpPr/>
            <p:nvPr/>
          </p:nvSpPr>
          <p:spPr>
            <a:xfrm>
              <a:off x="4302893" y="1541025"/>
              <a:ext cx="34925" cy="34925"/>
            </a:xfrm>
            <a:custGeom>
              <a:avLst/>
              <a:gdLst/>
              <a:ahLst/>
              <a:cxnLst/>
              <a:rect l="l" t="t" r="r" b="b"/>
              <a:pathLst>
                <a:path w="22" h="22" extrusionOk="0">
                  <a:moveTo>
                    <a:pt x="17" y="22"/>
                  </a:moveTo>
                  <a:lnTo>
                    <a:pt x="0" y="13"/>
                  </a:lnTo>
                  <a:lnTo>
                    <a:pt x="5" y="0"/>
                  </a:lnTo>
                  <a:lnTo>
                    <a:pt x="22" y="13"/>
                  </a:lnTo>
                  <a:lnTo>
                    <a:pt x="17" y="22"/>
                  </a:lnTo>
                  <a:close/>
                  <a:moveTo>
                    <a:pt x="3" y="10"/>
                  </a:moveTo>
                  <a:lnTo>
                    <a:pt x="15" y="17"/>
                  </a:lnTo>
                  <a:lnTo>
                    <a:pt x="19" y="13"/>
                  </a:lnTo>
                  <a:lnTo>
                    <a:pt x="5" y="5"/>
                  </a:lnTo>
                  <a:lnTo>
                    <a:pt x="3"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6" name="Google Shape;486;p4"/>
            <p:cNvSpPr/>
            <p:nvPr/>
          </p:nvSpPr>
          <p:spPr>
            <a:xfrm>
              <a:off x="4018730" y="1475938"/>
              <a:ext cx="27000" cy="159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7" name="Google Shape;487;p4"/>
            <p:cNvSpPr/>
            <p:nvPr/>
          </p:nvSpPr>
          <p:spPr>
            <a:xfrm>
              <a:off x="4018730" y="1471175"/>
              <a:ext cx="30163" cy="20638"/>
            </a:xfrm>
            <a:custGeom>
              <a:avLst/>
              <a:gdLst/>
              <a:ahLst/>
              <a:cxnLst/>
              <a:rect l="l" t="t" r="r" b="b"/>
              <a:pathLst>
                <a:path w="19" h="13" extrusionOk="0">
                  <a:moveTo>
                    <a:pt x="19" y="13"/>
                  </a:moveTo>
                  <a:lnTo>
                    <a:pt x="0" y="13"/>
                  </a:lnTo>
                  <a:lnTo>
                    <a:pt x="0" y="0"/>
                  </a:lnTo>
                  <a:lnTo>
                    <a:pt x="19" y="0"/>
                  </a:lnTo>
                  <a:lnTo>
                    <a:pt x="19" y="13"/>
                  </a:lnTo>
                  <a:close/>
                  <a:moveTo>
                    <a:pt x="2" y="10"/>
                  </a:moveTo>
                  <a:lnTo>
                    <a:pt x="17" y="10"/>
                  </a:lnTo>
                  <a:lnTo>
                    <a:pt x="17" y="3"/>
                  </a:lnTo>
                  <a:lnTo>
                    <a:pt x="2" y="3"/>
                  </a:lnTo>
                  <a:lnTo>
                    <a:pt x="2"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8" name="Google Shape;488;p4"/>
            <p:cNvSpPr/>
            <p:nvPr/>
          </p:nvSpPr>
          <p:spPr>
            <a:xfrm>
              <a:off x="4326705" y="1475938"/>
              <a:ext cx="27000" cy="159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89" name="Google Shape;489;p4"/>
            <p:cNvSpPr/>
            <p:nvPr/>
          </p:nvSpPr>
          <p:spPr>
            <a:xfrm>
              <a:off x="4326705" y="1471175"/>
              <a:ext cx="30163" cy="20638"/>
            </a:xfrm>
            <a:custGeom>
              <a:avLst/>
              <a:gdLst/>
              <a:ahLst/>
              <a:cxnLst/>
              <a:rect l="l" t="t" r="r" b="b"/>
              <a:pathLst>
                <a:path w="19" h="13" extrusionOk="0">
                  <a:moveTo>
                    <a:pt x="19" y="13"/>
                  </a:moveTo>
                  <a:lnTo>
                    <a:pt x="0" y="13"/>
                  </a:lnTo>
                  <a:lnTo>
                    <a:pt x="0" y="0"/>
                  </a:lnTo>
                  <a:lnTo>
                    <a:pt x="19" y="0"/>
                  </a:lnTo>
                  <a:lnTo>
                    <a:pt x="19" y="13"/>
                  </a:lnTo>
                  <a:close/>
                  <a:moveTo>
                    <a:pt x="2" y="10"/>
                  </a:moveTo>
                  <a:lnTo>
                    <a:pt x="17" y="10"/>
                  </a:lnTo>
                  <a:lnTo>
                    <a:pt x="17" y="3"/>
                  </a:lnTo>
                  <a:lnTo>
                    <a:pt x="2" y="3"/>
                  </a:lnTo>
                  <a:lnTo>
                    <a:pt x="2"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0" name="Google Shape;490;p4"/>
            <p:cNvSpPr/>
            <p:nvPr/>
          </p:nvSpPr>
          <p:spPr>
            <a:xfrm>
              <a:off x="4037780" y="1545788"/>
              <a:ext cx="30163" cy="26988"/>
            </a:xfrm>
            <a:custGeom>
              <a:avLst/>
              <a:gdLst/>
              <a:ahLst/>
              <a:cxnLst/>
              <a:rect l="l" t="t" r="r" b="b"/>
              <a:pathLst>
                <a:path w="19" h="17" extrusionOk="0">
                  <a:moveTo>
                    <a:pt x="5" y="17"/>
                  </a:moveTo>
                  <a:lnTo>
                    <a:pt x="0" y="10"/>
                  </a:lnTo>
                  <a:lnTo>
                    <a:pt x="15" y="0"/>
                  </a:lnTo>
                  <a:lnTo>
                    <a:pt x="19" y="10"/>
                  </a:lnTo>
                  <a:lnTo>
                    <a:pt x="5"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1" name="Google Shape;491;p4"/>
            <p:cNvSpPr/>
            <p:nvPr/>
          </p:nvSpPr>
          <p:spPr>
            <a:xfrm>
              <a:off x="4037780" y="1541025"/>
              <a:ext cx="34925" cy="34925"/>
            </a:xfrm>
            <a:custGeom>
              <a:avLst/>
              <a:gdLst/>
              <a:ahLst/>
              <a:cxnLst/>
              <a:rect l="l" t="t" r="r" b="b"/>
              <a:pathLst>
                <a:path w="22" h="22" extrusionOk="0">
                  <a:moveTo>
                    <a:pt x="5" y="22"/>
                  </a:moveTo>
                  <a:lnTo>
                    <a:pt x="0" y="13"/>
                  </a:lnTo>
                  <a:lnTo>
                    <a:pt x="17" y="0"/>
                  </a:lnTo>
                  <a:lnTo>
                    <a:pt x="22" y="13"/>
                  </a:lnTo>
                  <a:lnTo>
                    <a:pt x="5" y="22"/>
                  </a:lnTo>
                  <a:close/>
                  <a:moveTo>
                    <a:pt x="2" y="13"/>
                  </a:moveTo>
                  <a:lnTo>
                    <a:pt x="5" y="17"/>
                  </a:lnTo>
                  <a:lnTo>
                    <a:pt x="19" y="10"/>
                  </a:lnTo>
                  <a:lnTo>
                    <a:pt x="15" y="5"/>
                  </a:lnTo>
                  <a:lnTo>
                    <a:pt x="2"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2" name="Google Shape;492;p4"/>
            <p:cNvSpPr/>
            <p:nvPr/>
          </p:nvSpPr>
          <p:spPr>
            <a:xfrm>
              <a:off x="4302893" y="1390213"/>
              <a:ext cx="30163" cy="26988"/>
            </a:xfrm>
            <a:custGeom>
              <a:avLst/>
              <a:gdLst/>
              <a:ahLst/>
              <a:cxnLst/>
              <a:rect l="l" t="t" r="r" b="b"/>
              <a:pathLst>
                <a:path w="19" h="17" extrusionOk="0">
                  <a:moveTo>
                    <a:pt x="5" y="17"/>
                  </a:moveTo>
                  <a:lnTo>
                    <a:pt x="0" y="10"/>
                  </a:lnTo>
                  <a:lnTo>
                    <a:pt x="15" y="0"/>
                  </a:lnTo>
                  <a:lnTo>
                    <a:pt x="19" y="10"/>
                  </a:lnTo>
                  <a:lnTo>
                    <a:pt x="5"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3" name="Google Shape;493;p4"/>
            <p:cNvSpPr/>
            <p:nvPr/>
          </p:nvSpPr>
          <p:spPr>
            <a:xfrm>
              <a:off x="4302893" y="1390213"/>
              <a:ext cx="34925" cy="31750"/>
            </a:xfrm>
            <a:custGeom>
              <a:avLst/>
              <a:gdLst/>
              <a:ahLst/>
              <a:cxnLst/>
              <a:rect l="l" t="t" r="r" b="b"/>
              <a:pathLst>
                <a:path w="22" h="20" extrusionOk="0">
                  <a:moveTo>
                    <a:pt x="5" y="20"/>
                  </a:moveTo>
                  <a:lnTo>
                    <a:pt x="0" y="10"/>
                  </a:lnTo>
                  <a:lnTo>
                    <a:pt x="17" y="0"/>
                  </a:lnTo>
                  <a:lnTo>
                    <a:pt x="22" y="10"/>
                  </a:lnTo>
                  <a:lnTo>
                    <a:pt x="5" y="20"/>
                  </a:lnTo>
                  <a:close/>
                  <a:moveTo>
                    <a:pt x="3" y="10"/>
                  </a:moveTo>
                  <a:lnTo>
                    <a:pt x="5" y="17"/>
                  </a:lnTo>
                  <a:lnTo>
                    <a:pt x="19" y="10"/>
                  </a:lnTo>
                  <a:lnTo>
                    <a:pt x="15" y="3"/>
                  </a:lnTo>
                  <a:lnTo>
                    <a:pt x="3" y="1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4" name="Google Shape;494;p4"/>
            <p:cNvSpPr/>
            <p:nvPr/>
          </p:nvSpPr>
          <p:spPr>
            <a:xfrm>
              <a:off x="4094930" y="1599763"/>
              <a:ext cx="26988" cy="30163"/>
            </a:xfrm>
            <a:custGeom>
              <a:avLst/>
              <a:gdLst/>
              <a:ahLst/>
              <a:cxnLst/>
              <a:rect l="l" t="t" r="r" b="b"/>
              <a:pathLst>
                <a:path w="17" h="19" extrusionOk="0">
                  <a:moveTo>
                    <a:pt x="10" y="19"/>
                  </a:moveTo>
                  <a:lnTo>
                    <a:pt x="0" y="15"/>
                  </a:lnTo>
                  <a:lnTo>
                    <a:pt x="10" y="0"/>
                  </a:lnTo>
                  <a:lnTo>
                    <a:pt x="17" y="5"/>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5" name="Google Shape;495;p4"/>
            <p:cNvSpPr/>
            <p:nvPr/>
          </p:nvSpPr>
          <p:spPr>
            <a:xfrm>
              <a:off x="4094930" y="1599763"/>
              <a:ext cx="31750" cy="34925"/>
            </a:xfrm>
            <a:custGeom>
              <a:avLst/>
              <a:gdLst/>
              <a:ahLst/>
              <a:cxnLst/>
              <a:rect l="l" t="t" r="r" b="b"/>
              <a:pathLst>
                <a:path w="20" h="22" extrusionOk="0">
                  <a:moveTo>
                    <a:pt x="10" y="22"/>
                  </a:moveTo>
                  <a:lnTo>
                    <a:pt x="0" y="15"/>
                  </a:lnTo>
                  <a:lnTo>
                    <a:pt x="10" y="0"/>
                  </a:lnTo>
                  <a:lnTo>
                    <a:pt x="20" y="5"/>
                  </a:lnTo>
                  <a:lnTo>
                    <a:pt x="10" y="22"/>
                  </a:lnTo>
                  <a:close/>
                  <a:moveTo>
                    <a:pt x="3" y="15"/>
                  </a:moveTo>
                  <a:lnTo>
                    <a:pt x="10" y="19"/>
                  </a:lnTo>
                  <a:lnTo>
                    <a:pt x="17" y="5"/>
                  </a:lnTo>
                  <a:lnTo>
                    <a:pt x="10" y="2"/>
                  </a:lnTo>
                  <a:lnTo>
                    <a:pt x="3" y="1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6" name="Google Shape;496;p4"/>
            <p:cNvSpPr/>
            <p:nvPr/>
          </p:nvSpPr>
          <p:spPr>
            <a:xfrm>
              <a:off x="4248918" y="1333063"/>
              <a:ext cx="26988" cy="30163"/>
            </a:xfrm>
            <a:custGeom>
              <a:avLst/>
              <a:gdLst/>
              <a:ahLst/>
              <a:cxnLst/>
              <a:rect l="l" t="t" r="r" b="b"/>
              <a:pathLst>
                <a:path w="17" h="19" extrusionOk="0">
                  <a:moveTo>
                    <a:pt x="10" y="19"/>
                  </a:moveTo>
                  <a:lnTo>
                    <a:pt x="0" y="14"/>
                  </a:lnTo>
                  <a:lnTo>
                    <a:pt x="10" y="0"/>
                  </a:lnTo>
                  <a:lnTo>
                    <a:pt x="17" y="5"/>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497" name="Google Shape;497;p4"/>
            <p:cNvSpPr/>
            <p:nvPr/>
          </p:nvSpPr>
          <p:spPr>
            <a:xfrm>
              <a:off x="4248918" y="1328300"/>
              <a:ext cx="31750" cy="39688"/>
            </a:xfrm>
            <a:custGeom>
              <a:avLst/>
              <a:gdLst/>
              <a:ahLst/>
              <a:cxnLst/>
              <a:rect l="l" t="t" r="r" b="b"/>
              <a:pathLst>
                <a:path w="20" h="25" extrusionOk="0">
                  <a:moveTo>
                    <a:pt x="10" y="25"/>
                  </a:moveTo>
                  <a:lnTo>
                    <a:pt x="0" y="17"/>
                  </a:lnTo>
                  <a:lnTo>
                    <a:pt x="10" y="0"/>
                  </a:lnTo>
                  <a:lnTo>
                    <a:pt x="20" y="8"/>
                  </a:lnTo>
                  <a:lnTo>
                    <a:pt x="10" y="25"/>
                  </a:lnTo>
                  <a:close/>
                  <a:moveTo>
                    <a:pt x="3" y="17"/>
                  </a:moveTo>
                  <a:lnTo>
                    <a:pt x="10" y="22"/>
                  </a:lnTo>
                  <a:lnTo>
                    <a:pt x="17" y="8"/>
                  </a:lnTo>
                  <a:lnTo>
                    <a:pt x="10" y="5"/>
                  </a:lnTo>
                  <a:lnTo>
                    <a:pt x="3" y="1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grpSp>
        <p:nvGrpSpPr>
          <p:cNvPr id="498" name="Google Shape;498;p4"/>
          <p:cNvGrpSpPr/>
          <p:nvPr/>
        </p:nvGrpSpPr>
        <p:grpSpPr>
          <a:xfrm>
            <a:off x="1468955" y="1806809"/>
            <a:ext cx="558723" cy="480322"/>
            <a:chOff x="4727576" y="2514600"/>
            <a:chExt cx="908050" cy="806451"/>
          </a:xfrm>
        </p:grpSpPr>
        <p:sp>
          <p:nvSpPr>
            <p:cNvPr id="499" name="Google Shape;499;p4"/>
            <p:cNvSpPr/>
            <p:nvPr/>
          </p:nvSpPr>
          <p:spPr>
            <a:xfrm>
              <a:off x="4778376" y="3295650"/>
              <a:ext cx="801600" cy="2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0" name="Google Shape;500;p4"/>
            <p:cNvSpPr/>
            <p:nvPr/>
          </p:nvSpPr>
          <p:spPr>
            <a:xfrm>
              <a:off x="4778376" y="3295650"/>
              <a:ext cx="806450" cy="25400"/>
            </a:xfrm>
            <a:custGeom>
              <a:avLst/>
              <a:gdLst/>
              <a:ahLst/>
              <a:cxnLst/>
              <a:rect l="l" t="t" r="r" b="b"/>
              <a:pathLst>
                <a:path w="508" h="16" extrusionOk="0">
                  <a:moveTo>
                    <a:pt x="508" y="16"/>
                  </a:moveTo>
                  <a:lnTo>
                    <a:pt x="0" y="16"/>
                  </a:lnTo>
                  <a:lnTo>
                    <a:pt x="0" y="0"/>
                  </a:lnTo>
                  <a:lnTo>
                    <a:pt x="508" y="0"/>
                  </a:lnTo>
                  <a:lnTo>
                    <a:pt x="508" y="16"/>
                  </a:lnTo>
                  <a:close/>
                  <a:moveTo>
                    <a:pt x="3" y="13"/>
                  </a:moveTo>
                  <a:lnTo>
                    <a:pt x="505" y="13"/>
                  </a:lnTo>
                  <a:lnTo>
                    <a:pt x="505" y="4"/>
                  </a:lnTo>
                  <a:lnTo>
                    <a:pt x="3" y="4"/>
                  </a:lnTo>
                  <a:lnTo>
                    <a:pt x="3"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1" name="Google Shape;501;p4"/>
            <p:cNvSpPr/>
            <p:nvPr/>
          </p:nvSpPr>
          <p:spPr>
            <a:xfrm>
              <a:off x="4732338" y="3295650"/>
              <a:ext cx="20700" cy="2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2" name="Google Shape;502;p4"/>
            <p:cNvSpPr/>
            <p:nvPr/>
          </p:nvSpPr>
          <p:spPr>
            <a:xfrm>
              <a:off x="4727576" y="3295650"/>
              <a:ext cx="30163" cy="25400"/>
            </a:xfrm>
            <a:custGeom>
              <a:avLst/>
              <a:gdLst/>
              <a:ahLst/>
              <a:cxnLst/>
              <a:rect l="l" t="t" r="r" b="b"/>
              <a:pathLst>
                <a:path w="19" h="16" extrusionOk="0">
                  <a:moveTo>
                    <a:pt x="19" y="16"/>
                  </a:moveTo>
                  <a:lnTo>
                    <a:pt x="0" y="16"/>
                  </a:lnTo>
                  <a:lnTo>
                    <a:pt x="0" y="0"/>
                  </a:lnTo>
                  <a:lnTo>
                    <a:pt x="19" y="0"/>
                  </a:lnTo>
                  <a:lnTo>
                    <a:pt x="19" y="16"/>
                  </a:lnTo>
                  <a:close/>
                  <a:moveTo>
                    <a:pt x="3" y="13"/>
                  </a:moveTo>
                  <a:lnTo>
                    <a:pt x="16" y="13"/>
                  </a:lnTo>
                  <a:lnTo>
                    <a:pt x="16" y="4"/>
                  </a:lnTo>
                  <a:lnTo>
                    <a:pt x="3" y="4"/>
                  </a:lnTo>
                  <a:lnTo>
                    <a:pt x="3"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3" name="Google Shape;503;p4"/>
            <p:cNvSpPr/>
            <p:nvPr/>
          </p:nvSpPr>
          <p:spPr>
            <a:xfrm>
              <a:off x="5605463" y="3295650"/>
              <a:ext cx="23700" cy="2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4" name="Google Shape;504;p4"/>
            <p:cNvSpPr/>
            <p:nvPr/>
          </p:nvSpPr>
          <p:spPr>
            <a:xfrm>
              <a:off x="5605463" y="3295650"/>
              <a:ext cx="30163" cy="25400"/>
            </a:xfrm>
            <a:custGeom>
              <a:avLst/>
              <a:gdLst/>
              <a:ahLst/>
              <a:cxnLst/>
              <a:rect l="l" t="t" r="r" b="b"/>
              <a:pathLst>
                <a:path w="19" h="16" extrusionOk="0">
                  <a:moveTo>
                    <a:pt x="19" y="16"/>
                  </a:moveTo>
                  <a:lnTo>
                    <a:pt x="0" y="16"/>
                  </a:lnTo>
                  <a:lnTo>
                    <a:pt x="0" y="0"/>
                  </a:lnTo>
                  <a:lnTo>
                    <a:pt x="19" y="0"/>
                  </a:lnTo>
                  <a:lnTo>
                    <a:pt x="19" y="16"/>
                  </a:lnTo>
                  <a:close/>
                  <a:moveTo>
                    <a:pt x="3" y="13"/>
                  </a:moveTo>
                  <a:lnTo>
                    <a:pt x="15" y="13"/>
                  </a:lnTo>
                  <a:lnTo>
                    <a:pt x="15" y="4"/>
                  </a:lnTo>
                  <a:lnTo>
                    <a:pt x="3" y="4"/>
                  </a:lnTo>
                  <a:lnTo>
                    <a:pt x="3"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5" name="Google Shape;505;p4"/>
            <p:cNvSpPr/>
            <p:nvPr/>
          </p:nvSpPr>
          <p:spPr>
            <a:xfrm>
              <a:off x="5341938" y="3184525"/>
              <a:ext cx="187325" cy="131763"/>
            </a:xfrm>
            <a:custGeom>
              <a:avLst/>
              <a:gdLst/>
              <a:ahLst/>
              <a:cxnLst/>
              <a:rect l="l" t="t" r="r" b="b"/>
              <a:pathLst>
                <a:path w="118" h="83" extrusionOk="0">
                  <a:moveTo>
                    <a:pt x="118" y="83"/>
                  </a:moveTo>
                  <a:lnTo>
                    <a:pt x="0" y="83"/>
                  </a:lnTo>
                  <a:lnTo>
                    <a:pt x="0" y="0"/>
                  </a:lnTo>
                  <a:lnTo>
                    <a:pt x="118" y="0"/>
                  </a:lnTo>
                  <a:lnTo>
                    <a:pt x="118" y="83"/>
                  </a:lnTo>
                  <a:close/>
                  <a:moveTo>
                    <a:pt x="13" y="70"/>
                  </a:moveTo>
                  <a:lnTo>
                    <a:pt x="105" y="70"/>
                  </a:lnTo>
                  <a:lnTo>
                    <a:pt x="105" y="13"/>
                  </a:lnTo>
                  <a:lnTo>
                    <a:pt x="13" y="13"/>
                  </a:lnTo>
                  <a:lnTo>
                    <a:pt x="13" y="7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6" name="Google Shape;506;p4"/>
            <p:cNvSpPr/>
            <p:nvPr/>
          </p:nvSpPr>
          <p:spPr>
            <a:xfrm>
              <a:off x="5337176" y="3179763"/>
              <a:ext cx="192088" cy="141288"/>
            </a:xfrm>
            <a:custGeom>
              <a:avLst/>
              <a:gdLst/>
              <a:ahLst/>
              <a:cxnLst/>
              <a:rect l="l" t="t" r="r" b="b"/>
              <a:pathLst>
                <a:path w="121" h="89" extrusionOk="0">
                  <a:moveTo>
                    <a:pt x="121" y="89"/>
                  </a:moveTo>
                  <a:lnTo>
                    <a:pt x="0" y="89"/>
                  </a:lnTo>
                  <a:lnTo>
                    <a:pt x="0" y="0"/>
                  </a:lnTo>
                  <a:lnTo>
                    <a:pt x="121" y="0"/>
                  </a:lnTo>
                  <a:lnTo>
                    <a:pt x="121" y="89"/>
                  </a:lnTo>
                  <a:close/>
                  <a:moveTo>
                    <a:pt x="3" y="86"/>
                  </a:moveTo>
                  <a:lnTo>
                    <a:pt x="118" y="86"/>
                  </a:lnTo>
                  <a:lnTo>
                    <a:pt x="118" y="3"/>
                  </a:lnTo>
                  <a:lnTo>
                    <a:pt x="3" y="3"/>
                  </a:lnTo>
                  <a:lnTo>
                    <a:pt x="3" y="86"/>
                  </a:lnTo>
                  <a:close/>
                  <a:moveTo>
                    <a:pt x="108" y="77"/>
                  </a:moveTo>
                  <a:lnTo>
                    <a:pt x="13" y="77"/>
                  </a:lnTo>
                  <a:lnTo>
                    <a:pt x="13" y="13"/>
                  </a:lnTo>
                  <a:lnTo>
                    <a:pt x="108" y="13"/>
                  </a:lnTo>
                  <a:lnTo>
                    <a:pt x="108" y="77"/>
                  </a:lnTo>
                  <a:close/>
                  <a:moveTo>
                    <a:pt x="16" y="73"/>
                  </a:moveTo>
                  <a:lnTo>
                    <a:pt x="105" y="73"/>
                  </a:lnTo>
                  <a:lnTo>
                    <a:pt x="105" y="16"/>
                  </a:lnTo>
                  <a:lnTo>
                    <a:pt x="16" y="16"/>
                  </a:lnTo>
                  <a:lnTo>
                    <a:pt x="16" y="7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7" name="Google Shape;507;p4"/>
            <p:cNvSpPr/>
            <p:nvPr/>
          </p:nvSpPr>
          <p:spPr>
            <a:xfrm>
              <a:off x="5176838" y="2976563"/>
              <a:ext cx="185738" cy="339725"/>
            </a:xfrm>
            <a:custGeom>
              <a:avLst/>
              <a:gdLst/>
              <a:ahLst/>
              <a:cxnLst/>
              <a:rect l="l" t="t" r="r" b="b"/>
              <a:pathLst>
                <a:path w="117" h="214" extrusionOk="0">
                  <a:moveTo>
                    <a:pt x="117" y="214"/>
                  </a:moveTo>
                  <a:lnTo>
                    <a:pt x="0" y="214"/>
                  </a:lnTo>
                  <a:lnTo>
                    <a:pt x="0" y="0"/>
                  </a:lnTo>
                  <a:lnTo>
                    <a:pt x="117" y="0"/>
                  </a:lnTo>
                  <a:lnTo>
                    <a:pt x="117" y="214"/>
                  </a:lnTo>
                  <a:close/>
                  <a:moveTo>
                    <a:pt x="12" y="201"/>
                  </a:moveTo>
                  <a:lnTo>
                    <a:pt x="104" y="201"/>
                  </a:lnTo>
                  <a:lnTo>
                    <a:pt x="104" y="13"/>
                  </a:lnTo>
                  <a:lnTo>
                    <a:pt x="12" y="13"/>
                  </a:lnTo>
                  <a:lnTo>
                    <a:pt x="12" y="20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8" name="Google Shape;508;p4"/>
            <p:cNvSpPr/>
            <p:nvPr/>
          </p:nvSpPr>
          <p:spPr>
            <a:xfrm>
              <a:off x="5170488" y="2971800"/>
              <a:ext cx="192088" cy="349250"/>
            </a:xfrm>
            <a:custGeom>
              <a:avLst/>
              <a:gdLst/>
              <a:ahLst/>
              <a:cxnLst/>
              <a:rect l="l" t="t" r="r" b="b"/>
              <a:pathLst>
                <a:path w="121" h="220" extrusionOk="0">
                  <a:moveTo>
                    <a:pt x="121" y="220"/>
                  </a:moveTo>
                  <a:lnTo>
                    <a:pt x="0" y="220"/>
                  </a:lnTo>
                  <a:lnTo>
                    <a:pt x="0" y="0"/>
                  </a:lnTo>
                  <a:lnTo>
                    <a:pt x="121" y="0"/>
                  </a:lnTo>
                  <a:lnTo>
                    <a:pt x="121" y="220"/>
                  </a:lnTo>
                  <a:close/>
                  <a:moveTo>
                    <a:pt x="4" y="217"/>
                  </a:moveTo>
                  <a:lnTo>
                    <a:pt x="118" y="217"/>
                  </a:lnTo>
                  <a:lnTo>
                    <a:pt x="118" y="3"/>
                  </a:lnTo>
                  <a:lnTo>
                    <a:pt x="4" y="3"/>
                  </a:lnTo>
                  <a:lnTo>
                    <a:pt x="4" y="217"/>
                  </a:lnTo>
                  <a:close/>
                  <a:moveTo>
                    <a:pt x="108" y="208"/>
                  </a:moveTo>
                  <a:lnTo>
                    <a:pt x="13" y="208"/>
                  </a:lnTo>
                  <a:lnTo>
                    <a:pt x="13" y="12"/>
                  </a:lnTo>
                  <a:lnTo>
                    <a:pt x="108" y="12"/>
                  </a:lnTo>
                  <a:lnTo>
                    <a:pt x="108" y="208"/>
                  </a:lnTo>
                  <a:close/>
                  <a:moveTo>
                    <a:pt x="16" y="204"/>
                  </a:moveTo>
                  <a:lnTo>
                    <a:pt x="105" y="204"/>
                  </a:lnTo>
                  <a:lnTo>
                    <a:pt x="105" y="16"/>
                  </a:lnTo>
                  <a:lnTo>
                    <a:pt x="16" y="16"/>
                  </a:lnTo>
                  <a:lnTo>
                    <a:pt x="16" y="20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09" name="Google Shape;509;p4"/>
            <p:cNvSpPr/>
            <p:nvPr/>
          </p:nvSpPr>
          <p:spPr>
            <a:xfrm>
              <a:off x="5005388" y="3057525"/>
              <a:ext cx="190500" cy="258763"/>
            </a:xfrm>
            <a:custGeom>
              <a:avLst/>
              <a:gdLst/>
              <a:ahLst/>
              <a:cxnLst/>
              <a:rect l="l" t="t" r="r" b="b"/>
              <a:pathLst>
                <a:path w="120" h="163" extrusionOk="0">
                  <a:moveTo>
                    <a:pt x="120" y="163"/>
                  </a:moveTo>
                  <a:lnTo>
                    <a:pt x="0" y="163"/>
                  </a:lnTo>
                  <a:lnTo>
                    <a:pt x="0" y="0"/>
                  </a:lnTo>
                  <a:lnTo>
                    <a:pt x="120" y="0"/>
                  </a:lnTo>
                  <a:lnTo>
                    <a:pt x="120" y="163"/>
                  </a:lnTo>
                  <a:close/>
                  <a:moveTo>
                    <a:pt x="12" y="150"/>
                  </a:moveTo>
                  <a:lnTo>
                    <a:pt x="108" y="150"/>
                  </a:lnTo>
                  <a:lnTo>
                    <a:pt x="108" y="13"/>
                  </a:lnTo>
                  <a:lnTo>
                    <a:pt x="12" y="13"/>
                  </a:lnTo>
                  <a:lnTo>
                    <a:pt x="12" y="15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0" name="Google Shape;510;p4"/>
            <p:cNvSpPr/>
            <p:nvPr/>
          </p:nvSpPr>
          <p:spPr>
            <a:xfrm>
              <a:off x="5005388" y="3057525"/>
              <a:ext cx="190500" cy="263525"/>
            </a:xfrm>
            <a:custGeom>
              <a:avLst/>
              <a:gdLst/>
              <a:ahLst/>
              <a:cxnLst/>
              <a:rect l="l" t="t" r="r" b="b"/>
              <a:pathLst>
                <a:path w="120" h="166" extrusionOk="0">
                  <a:moveTo>
                    <a:pt x="120" y="166"/>
                  </a:moveTo>
                  <a:lnTo>
                    <a:pt x="0" y="166"/>
                  </a:lnTo>
                  <a:lnTo>
                    <a:pt x="0" y="0"/>
                  </a:lnTo>
                  <a:lnTo>
                    <a:pt x="120" y="0"/>
                  </a:lnTo>
                  <a:lnTo>
                    <a:pt x="120" y="166"/>
                  </a:lnTo>
                  <a:close/>
                  <a:moveTo>
                    <a:pt x="3" y="163"/>
                  </a:moveTo>
                  <a:lnTo>
                    <a:pt x="117" y="163"/>
                  </a:lnTo>
                  <a:lnTo>
                    <a:pt x="117" y="3"/>
                  </a:lnTo>
                  <a:lnTo>
                    <a:pt x="3" y="3"/>
                  </a:lnTo>
                  <a:lnTo>
                    <a:pt x="3" y="163"/>
                  </a:lnTo>
                  <a:close/>
                  <a:moveTo>
                    <a:pt x="108" y="154"/>
                  </a:moveTo>
                  <a:lnTo>
                    <a:pt x="12" y="154"/>
                  </a:lnTo>
                  <a:lnTo>
                    <a:pt x="12" y="13"/>
                  </a:lnTo>
                  <a:lnTo>
                    <a:pt x="108" y="13"/>
                  </a:lnTo>
                  <a:lnTo>
                    <a:pt x="108" y="154"/>
                  </a:lnTo>
                  <a:close/>
                  <a:moveTo>
                    <a:pt x="15" y="150"/>
                  </a:moveTo>
                  <a:lnTo>
                    <a:pt x="104" y="150"/>
                  </a:lnTo>
                  <a:lnTo>
                    <a:pt x="104" y="16"/>
                  </a:lnTo>
                  <a:lnTo>
                    <a:pt x="15" y="16"/>
                  </a:lnTo>
                  <a:lnTo>
                    <a:pt x="15" y="15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1" name="Google Shape;511;p4"/>
            <p:cNvSpPr/>
            <p:nvPr/>
          </p:nvSpPr>
          <p:spPr>
            <a:xfrm>
              <a:off x="4838701" y="2854325"/>
              <a:ext cx="185738" cy="461963"/>
            </a:xfrm>
            <a:custGeom>
              <a:avLst/>
              <a:gdLst/>
              <a:ahLst/>
              <a:cxnLst/>
              <a:rect l="l" t="t" r="r" b="b"/>
              <a:pathLst>
                <a:path w="117" h="291" extrusionOk="0">
                  <a:moveTo>
                    <a:pt x="117" y="291"/>
                  </a:moveTo>
                  <a:lnTo>
                    <a:pt x="0" y="291"/>
                  </a:lnTo>
                  <a:lnTo>
                    <a:pt x="0" y="0"/>
                  </a:lnTo>
                  <a:lnTo>
                    <a:pt x="117" y="0"/>
                  </a:lnTo>
                  <a:lnTo>
                    <a:pt x="117" y="291"/>
                  </a:lnTo>
                  <a:close/>
                  <a:moveTo>
                    <a:pt x="12" y="278"/>
                  </a:moveTo>
                  <a:lnTo>
                    <a:pt x="105" y="278"/>
                  </a:lnTo>
                  <a:lnTo>
                    <a:pt x="105" y="13"/>
                  </a:lnTo>
                  <a:lnTo>
                    <a:pt x="12" y="13"/>
                  </a:lnTo>
                  <a:lnTo>
                    <a:pt x="12" y="27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2" name="Google Shape;512;p4"/>
            <p:cNvSpPr/>
            <p:nvPr/>
          </p:nvSpPr>
          <p:spPr>
            <a:xfrm>
              <a:off x="4838701" y="2849563"/>
              <a:ext cx="190500" cy="471488"/>
            </a:xfrm>
            <a:custGeom>
              <a:avLst/>
              <a:gdLst/>
              <a:ahLst/>
              <a:cxnLst/>
              <a:rect l="l" t="t" r="r" b="b"/>
              <a:pathLst>
                <a:path w="120" h="297" extrusionOk="0">
                  <a:moveTo>
                    <a:pt x="120" y="297"/>
                  </a:moveTo>
                  <a:lnTo>
                    <a:pt x="0" y="297"/>
                  </a:lnTo>
                  <a:lnTo>
                    <a:pt x="0" y="0"/>
                  </a:lnTo>
                  <a:lnTo>
                    <a:pt x="120" y="0"/>
                  </a:lnTo>
                  <a:lnTo>
                    <a:pt x="120" y="297"/>
                  </a:lnTo>
                  <a:close/>
                  <a:moveTo>
                    <a:pt x="3" y="294"/>
                  </a:moveTo>
                  <a:lnTo>
                    <a:pt x="117" y="294"/>
                  </a:lnTo>
                  <a:lnTo>
                    <a:pt x="117" y="3"/>
                  </a:lnTo>
                  <a:lnTo>
                    <a:pt x="3" y="3"/>
                  </a:lnTo>
                  <a:lnTo>
                    <a:pt x="3" y="294"/>
                  </a:lnTo>
                  <a:close/>
                  <a:moveTo>
                    <a:pt x="108" y="285"/>
                  </a:moveTo>
                  <a:lnTo>
                    <a:pt x="12" y="285"/>
                  </a:lnTo>
                  <a:lnTo>
                    <a:pt x="12" y="13"/>
                  </a:lnTo>
                  <a:lnTo>
                    <a:pt x="108" y="13"/>
                  </a:lnTo>
                  <a:lnTo>
                    <a:pt x="108" y="285"/>
                  </a:lnTo>
                  <a:close/>
                  <a:moveTo>
                    <a:pt x="16" y="281"/>
                  </a:moveTo>
                  <a:lnTo>
                    <a:pt x="105" y="281"/>
                  </a:lnTo>
                  <a:lnTo>
                    <a:pt x="105" y="16"/>
                  </a:lnTo>
                  <a:lnTo>
                    <a:pt x="16" y="16"/>
                  </a:lnTo>
                  <a:lnTo>
                    <a:pt x="16" y="28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3" name="Google Shape;513;p4"/>
            <p:cNvSpPr/>
            <p:nvPr/>
          </p:nvSpPr>
          <p:spPr>
            <a:xfrm>
              <a:off x="4887913" y="2590800"/>
              <a:ext cx="31750" cy="30163"/>
            </a:xfrm>
            <a:custGeom>
              <a:avLst/>
              <a:gdLst/>
              <a:ahLst/>
              <a:cxnLst/>
              <a:rect l="l" t="t" r="r" b="b"/>
              <a:pathLst>
                <a:path w="20" h="19" extrusionOk="0">
                  <a:moveTo>
                    <a:pt x="10" y="19"/>
                  </a:moveTo>
                  <a:lnTo>
                    <a:pt x="0" y="9"/>
                  </a:lnTo>
                  <a:lnTo>
                    <a:pt x="10" y="0"/>
                  </a:lnTo>
                  <a:lnTo>
                    <a:pt x="20" y="9"/>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4" name="Google Shape;514;p4"/>
            <p:cNvSpPr/>
            <p:nvPr/>
          </p:nvSpPr>
          <p:spPr>
            <a:xfrm>
              <a:off x="4883151" y="2590800"/>
              <a:ext cx="36513" cy="34925"/>
            </a:xfrm>
            <a:custGeom>
              <a:avLst/>
              <a:gdLst/>
              <a:ahLst/>
              <a:cxnLst/>
              <a:rect l="l" t="t" r="r" b="b"/>
              <a:pathLst>
                <a:path w="23" h="22" extrusionOk="0">
                  <a:moveTo>
                    <a:pt x="13" y="22"/>
                  </a:moveTo>
                  <a:lnTo>
                    <a:pt x="0" y="9"/>
                  </a:lnTo>
                  <a:lnTo>
                    <a:pt x="13" y="0"/>
                  </a:lnTo>
                  <a:lnTo>
                    <a:pt x="23" y="9"/>
                  </a:lnTo>
                  <a:lnTo>
                    <a:pt x="13" y="22"/>
                  </a:lnTo>
                  <a:close/>
                  <a:moveTo>
                    <a:pt x="7" y="9"/>
                  </a:moveTo>
                  <a:lnTo>
                    <a:pt x="13" y="16"/>
                  </a:lnTo>
                  <a:lnTo>
                    <a:pt x="19" y="9"/>
                  </a:lnTo>
                  <a:lnTo>
                    <a:pt x="13" y="3"/>
                  </a:lnTo>
                  <a:lnTo>
                    <a:pt x="7" y="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5" name="Google Shape;515;p4"/>
            <p:cNvSpPr/>
            <p:nvPr/>
          </p:nvSpPr>
          <p:spPr>
            <a:xfrm>
              <a:off x="4848226" y="2554288"/>
              <a:ext cx="30163" cy="30163"/>
            </a:xfrm>
            <a:custGeom>
              <a:avLst/>
              <a:gdLst/>
              <a:ahLst/>
              <a:cxnLst/>
              <a:rect l="l" t="t" r="r" b="b"/>
              <a:pathLst>
                <a:path w="19" h="19" extrusionOk="0">
                  <a:moveTo>
                    <a:pt x="10" y="19"/>
                  </a:moveTo>
                  <a:lnTo>
                    <a:pt x="0" y="10"/>
                  </a:lnTo>
                  <a:lnTo>
                    <a:pt x="10" y="0"/>
                  </a:lnTo>
                  <a:lnTo>
                    <a:pt x="19" y="10"/>
                  </a:lnTo>
                  <a:lnTo>
                    <a:pt x="10"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6" name="Google Shape;516;p4"/>
            <p:cNvSpPr/>
            <p:nvPr/>
          </p:nvSpPr>
          <p:spPr>
            <a:xfrm>
              <a:off x="4848226" y="2549525"/>
              <a:ext cx="34925" cy="34925"/>
            </a:xfrm>
            <a:custGeom>
              <a:avLst/>
              <a:gdLst/>
              <a:ahLst/>
              <a:cxnLst/>
              <a:rect l="l" t="t" r="r" b="b"/>
              <a:pathLst>
                <a:path w="22" h="22" extrusionOk="0">
                  <a:moveTo>
                    <a:pt x="10" y="22"/>
                  </a:moveTo>
                  <a:lnTo>
                    <a:pt x="0" y="13"/>
                  </a:lnTo>
                  <a:lnTo>
                    <a:pt x="10" y="0"/>
                  </a:lnTo>
                  <a:lnTo>
                    <a:pt x="22" y="13"/>
                  </a:lnTo>
                  <a:lnTo>
                    <a:pt x="10" y="22"/>
                  </a:lnTo>
                  <a:close/>
                  <a:moveTo>
                    <a:pt x="3" y="13"/>
                  </a:moveTo>
                  <a:lnTo>
                    <a:pt x="10" y="19"/>
                  </a:lnTo>
                  <a:lnTo>
                    <a:pt x="16" y="13"/>
                  </a:lnTo>
                  <a:lnTo>
                    <a:pt x="10" y="6"/>
                  </a:lnTo>
                  <a:lnTo>
                    <a:pt x="3"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7" name="Google Shape;517;p4"/>
            <p:cNvSpPr/>
            <p:nvPr/>
          </p:nvSpPr>
          <p:spPr>
            <a:xfrm>
              <a:off x="4813301" y="2514600"/>
              <a:ext cx="30163" cy="30163"/>
            </a:xfrm>
            <a:custGeom>
              <a:avLst/>
              <a:gdLst/>
              <a:ahLst/>
              <a:cxnLst/>
              <a:rect l="l" t="t" r="r" b="b"/>
              <a:pathLst>
                <a:path w="19" h="19" extrusionOk="0">
                  <a:moveTo>
                    <a:pt x="9" y="19"/>
                  </a:moveTo>
                  <a:lnTo>
                    <a:pt x="0" y="9"/>
                  </a:lnTo>
                  <a:lnTo>
                    <a:pt x="9" y="0"/>
                  </a:lnTo>
                  <a:lnTo>
                    <a:pt x="19" y="9"/>
                  </a:lnTo>
                  <a:lnTo>
                    <a:pt x="9" y="1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8" name="Google Shape;518;p4"/>
            <p:cNvSpPr/>
            <p:nvPr/>
          </p:nvSpPr>
          <p:spPr>
            <a:xfrm>
              <a:off x="4808538" y="2514600"/>
              <a:ext cx="34925" cy="34925"/>
            </a:xfrm>
            <a:custGeom>
              <a:avLst/>
              <a:gdLst/>
              <a:ahLst/>
              <a:cxnLst/>
              <a:rect l="l" t="t" r="r" b="b"/>
              <a:pathLst>
                <a:path w="22" h="22" extrusionOk="0">
                  <a:moveTo>
                    <a:pt x="12" y="22"/>
                  </a:moveTo>
                  <a:lnTo>
                    <a:pt x="0" y="9"/>
                  </a:lnTo>
                  <a:lnTo>
                    <a:pt x="12" y="0"/>
                  </a:lnTo>
                  <a:lnTo>
                    <a:pt x="22" y="9"/>
                  </a:lnTo>
                  <a:lnTo>
                    <a:pt x="12" y="22"/>
                  </a:lnTo>
                  <a:close/>
                  <a:moveTo>
                    <a:pt x="6" y="9"/>
                  </a:moveTo>
                  <a:lnTo>
                    <a:pt x="12" y="16"/>
                  </a:lnTo>
                  <a:lnTo>
                    <a:pt x="19" y="9"/>
                  </a:lnTo>
                  <a:lnTo>
                    <a:pt x="12" y="3"/>
                  </a:lnTo>
                  <a:lnTo>
                    <a:pt x="6" y="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19" name="Google Shape;519;p4"/>
            <p:cNvSpPr/>
            <p:nvPr/>
          </p:nvSpPr>
          <p:spPr>
            <a:xfrm>
              <a:off x="4938713" y="2646363"/>
              <a:ext cx="581025" cy="369888"/>
            </a:xfrm>
            <a:custGeom>
              <a:avLst/>
              <a:gdLst/>
              <a:ahLst/>
              <a:cxnLst/>
              <a:rect l="l" t="t" r="r" b="b"/>
              <a:pathLst>
                <a:path w="366" h="233" extrusionOk="0">
                  <a:moveTo>
                    <a:pt x="356" y="233"/>
                  </a:moveTo>
                  <a:lnTo>
                    <a:pt x="181" y="57"/>
                  </a:lnTo>
                  <a:lnTo>
                    <a:pt x="118" y="125"/>
                  </a:lnTo>
                  <a:lnTo>
                    <a:pt x="0" y="6"/>
                  </a:lnTo>
                  <a:lnTo>
                    <a:pt x="10" y="0"/>
                  </a:lnTo>
                  <a:lnTo>
                    <a:pt x="118" y="105"/>
                  </a:lnTo>
                  <a:lnTo>
                    <a:pt x="181" y="41"/>
                  </a:lnTo>
                  <a:lnTo>
                    <a:pt x="366" y="224"/>
                  </a:lnTo>
                  <a:lnTo>
                    <a:pt x="356" y="23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0" name="Google Shape;520;p4"/>
            <p:cNvSpPr/>
            <p:nvPr/>
          </p:nvSpPr>
          <p:spPr>
            <a:xfrm>
              <a:off x="4933951" y="2641600"/>
              <a:ext cx="590550" cy="381000"/>
            </a:xfrm>
            <a:custGeom>
              <a:avLst/>
              <a:gdLst/>
              <a:ahLst/>
              <a:cxnLst/>
              <a:rect l="l" t="t" r="r" b="b"/>
              <a:pathLst>
                <a:path w="372" h="240" extrusionOk="0">
                  <a:moveTo>
                    <a:pt x="359" y="240"/>
                  </a:moveTo>
                  <a:lnTo>
                    <a:pt x="359" y="236"/>
                  </a:lnTo>
                  <a:lnTo>
                    <a:pt x="184" y="64"/>
                  </a:lnTo>
                  <a:lnTo>
                    <a:pt x="121" y="131"/>
                  </a:lnTo>
                  <a:lnTo>
                    <a:pt x="118" y="128"/>
                  </a:lnTo>
                  <a:lnTo>
                    <a:pt x="0" y="9"/>
                  </a:lnTo>
                  <a:lnTo>
                    <a:pt x="13" y="0"/>
                  </a:lnTo>
                  <a:lnTo>
                    <a:pt x="13" y="0"/>
                  </a:lnTo>
                  <a:lnTo>
                    <a:pt x="121" y="105"/>
                  </a:lnTo>
                  <a:lnTo>
                    <a:pt x="184" y="41"/>
                  </a:lnTo>
                  <a:lnTo>
                    <a:pt x="184" y="41"/>
                  </a:lnTo>
                  <a:lnTo>
                    <a:pt x="372" y="227"/>
                  </a:lnTo>
                  <a:lnTo>
                    <a:pt x="359" y="240"/>
                  </a:lnTo>
                  <a:close/>
                  <a:moveTo>
                    <a:pt x="184" y="60"/>
                  </a:moveTo>
                  <a:lnTo>
                    <a:pt x="184" y="60"/>
                  </a:lnTo>
                  <a:lnTo>
                    <a:pt x="359" y="233"/>
                  </a:lnTo>
                  <a:lnTo>
                    <a:pt x="365" y="227"/>
                  </a:lnTo>
                  <a:lnTo>
                    <a:pt x="184" y="44"/>
                  </a:lnTo>
                  <a:lnTo>
                    <a:pt x="121" y="112"/>
                  </a:lnTo>
                  <a:lnTo>
                    <a:pt x="118" y="112"/>
                  </a:lnTo>
                  <a:lnTo>
                    <a:pt x="13" y="3"/>
                  </a:lnTo>
                  <a:lnTo>
                    <a:pt x="6" y="9"/>
                  </a:lnTo>
                  <a:lnTo>
                    <a:pt x="121" y="124"/>
                  </a:lnTo>
                  <a:lnTo>
                    <a:pt x="184" y="6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1" name="Google Shape;521;p4"/>
            <p:cNvSpPr/>
            <p:nvPr/>
          </p:nvSpPr>
          <p:spPr>
            <a:xfrm>
              <a:off x="5408613" y="2905125"/>
              <a:ext cx="111125" cy="117475"/>
            </a:xfrm>
            <a:custGeom>
              <a:avLst/>
              <a:gdLst/>
              <a:ahLst/>
              <a:cxnLst/>
              <a:rect l="l" t="t" r="r" b="b"/>
              <a:pathLst>
                <a:path w="70" h="74" extrusionOk="0">
                  <a:moveTo>
                    <a:pt x="70" y="74"/>
                  </a:moveTo>
                  <a:lnTo>
                    <a:pt x="0" y="74"/>
                  </a:lnTo>
                  <a:lnTo>
                    <a:pt x="0" y="61"/>
                  </a:lnTo>
                  <a:lnTo>
                    <a:pt x="57" y="61"/>
                  </a:lnTo>
                  <a:lnTo>
                    <a:pt x="57" y="0"/>
                  </a:lnTo>
                  <a:lnTo>
                    <a:pt x="70" y="0"/>
                  </a:lnTo>
                  <a:lnTo>
                    <a:pt x="70" y="74"/>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2" name="Google Shape;522;p4"/>
            <p:cNvSpPr/>
            <p:nvPr/>
          </p:nvSpPr>
          <p:spPr>
            <a:xfrm>
              <a:off x="5408613" y="2905125"/>
              <a:ext cx="115888" cy="117475"/>
            </a:xfrm>
            <a:custGeom>
              <a:avLst/>
              <a:gdLst/>
              <a:ahLst/>
              <a:cxnLst/>
              <a:rect l="l" t="t" r="r" b="b"/>
              <a:pathLst>
                <a:path w="73" h="74" extrusionOk="0">
                  <a:moveTo>
                    <a:pt x="73" y="74"/>
                  </a:moveTo>
                  <a:lnTo>
                    <a:pt x="0" y="74"/>
                  </a:lnTo>
                  <a:lnTo>
                    <a:pt x="0" y="58"/>
                  </a:lnTo>
                  <a:lnTo>
                    <a:pt x="57" y="58"/>
                  </a:lnTo>
                  <a:lnTo>
                    <a:pt x="57" y="0"/>
                  </a:lnTo>
                  <a:lnTo>
                    <a:pt x="73" y="0"/>
                  </a:lnTo>
                  <a:lnTo>
                    <a:pt x="73" y="74"/>
                  </a:lnTo>
                  <a:close/>
                  <a:moveTo>
                    <a:pt x="3" y="70"/>
                  </a:moveTo>
                  <a:lnTo>
                    <a:pt x="70" y="70"/>
                  </a:lnTo>
                  <a:lnTo>
                    <a:pt x="70" y="3"/>
                  </a:lnTo>
                  <a:lnTo>
                    <a:pt x="60" y="3"/>
                  </a:lnTo>
                  <a:lnTo>
                    <a:pt x="60" y="61"/>
                  </a:lnTo>
                  <a:lnTo>
                    <a:pt x="3" y="61"/>
                  </a:lnTo>
                  <a:lnTo>
                    <a:pt x="3" y="7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grpSp>
        <p:nvGrpSpPr>
          <p:cNvPr id="523" name="Google Shape;523;p4"/>
          <p:cNvGrpSpPr/>
          <p:nvPr/>
        </p:nvGrpSpPr>
        <p:grpSpPr>
          <a:xfrm>
            <a:off x="5446779" y="1796487"/>
            <a:ext cx="506016" cy="481013"/>
            <a:chOff x="7278688" y="3092450"/>
            <a:chExt cx="674688" cy="641351"/>
          </a:xfrm>
        </p:grpSpPr>
        <p:sp>
          <p:nvSpPr>
            <p:cNvPr id="524" name="Google Shape;524;p4"/>
            <p:cNvSpPr/>
            <p:nvPr/>
          </p:nvSpPr>
          <p:spPr>
            <a:xfrm>
              <a:off x="7662863" y="3198813"/>
              <a:ext cx="177800" cy="169863"/>
            </a:xfrm>
            <a:custGeom>
              <a:avLst/>
              <a:gdLst/>
              <a:ahLst/>
              <a:cxnLst/>
              <a:rect l="l" t="t" r="r" b="b"/>
              <a:pathLst>
                <a:path w="47" h="45" extrusionOk="0">
                  <a:moveTo>
                    <a:pt x="25" y="45"/>
                  </a:moveTo>
                  <a:cubicBezTo>
                    <a:pt x="19" y="45"/>
                    <a:pt x="13" y="43"/>
                    <a:pt x="9" y="38"/>
                  </a:cubicBezTo>
                  <a:cubicBezTo>
                    <a:pt x="0" y="30"/>
                    <a:pt x="0" y="15"/>
                    <a:pt x="9" y="6"/>
                  </a:cubicBezTo>
                  <a:cubicBezTo>
                    <a:pt x="13" y="2"/>
                    <a:pt x="19" y="0"/>
                    <a:pt x="25" y="0"/>
                  </a:cubicBezTo>
                  <a:cubicBezTo>
                    <a:pt x="31" y="0"/>
                    <a:pt x="37" y="2"/>
                    <a:pt x="41" y="6"/>
                  </a:cubicBezTo>
                  <a:cubicBezTo>
                    <a:pt x="45" y="11"/>
                    <a:pt x="47" y="16"/>
                    <a:pt x="47" y="22"/>
                  </a:cubicBezTo>
                  <a:cubicBezTo>
                    <a:pt x="47" y="28"/>
                    <a:pt x="45" y="34"/>
                    <a:pt x="41" y="38"/>
                  </a:cubicBezTo>
                  <a:cubicBezTo>
                    <a:pt x="36" y="43"/>
                    <a:pt x="31" y="45"/>
                    <a:pt x="25" y="45"/>
                  </a:cubicBezTo>
                  <a:close/>
                  <a:moveTo>
                    <a:pt x="25" y="5"/>
                  </a:moveTo>
                  <a:cubicBezTo>
                    <a:pt x="20" y="5"/>
                    <a:pt x="16" y="7"/>
                    <a:pt x="13" y="10"/>
                  </a:cubicBezTo>
                  <a:cubicBezTo>
                    <a:pt x="6" y="17"/>
                    <a:pt x="6" y="28"/>
                    <a:pt x="13" y="34"/>
                  </a:cubicBezTo>
                  <a:cubicBezTo>
                    <a:pt x="19" y="41"/>
                    <a:pt x="30" y="41"/>
                    <a:pt x="37" y="34"/>
                  </a:cubicBezTo>
                  <a:cubicBezTo>
                    <a:pt x="40" y="31"/>
                    <a:pt x="42" y="27"/>
                    <a:pt x="42" y="22"/>
                  </a:cubicBezTo>
                  <a:cubicBezTo>
                    <a:pt x="42" y="18"/>
                    <a:pt x="40" y="14"/>
                    <a:pt x="37" y="10"/>
                  </a:cubicBezTo>
                  <a:cubicBezTo>
                    <a:pt x="34" y="7"/>
                    <a:pt x="29" y="5"/>
                    <a:pt x="25" y="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5" name="Google Shape;525;p4"/>
            <p:cNvSpPr/>
            <p:nvPr/>
          </p:nvSpPr>
          <p:spPr>
            <a:xfrm>
              <a:off x="7561263" y="3092450"/>
              <a:ext cx="392113" cy="328613"/>
            </a:xfrm>
            <a:custGeom>
              <a:avLst/>
              <a:gdLst/>
              <a:ahLst/>
              <a:cxnLst/>
              <a:rect l="l" t="t" r="r" b="b"/>
              <a:pathLst>
                <a:path w="104" h="87" extrusionOk="0">
                  <a:moveTo>
                    <a:pt x="87" y="87"/>
                  </a:moveTo>
                  <a:cubicBezTo>
                    <a:pt x="83" y="83"/>
                    <a:pt x="83" y="83"/>
                    <a:pt x="83" y="83"/>
                  </a:cubicBezTo>
                  <a:cubicBezTo>
                    <a:pt x="88" y="78"/>
                    <a:pt x="88" y="78"/>
                    <a:pt x="88" y="78"/>
                  </a:cubicBezTo>
                  <a:cubicBezTo>
                    <a:pt x="81" y="70"/>
                    <a:pt x="81" y="70"/>
                    <a:pt x="81" y="70"/>
                  </a:cubicBezTo>
                  <a:cubicBezTo>
                    <a:pt x="82" y="69"/>
                    <a:pt x="82" y="69"/>
                    <a:pt x="82" y="69"/>
                  </a:cubicBezTo>
                  <a:cubicBezTo>
                    <a:pt x="84" y="66"/>
                    <a:pt x="85" y="63"/>
                    <a:pt x="86" y="59"/>
                  </a:cubicBezTo>
                  <a:cubicBezTo>
                    <a:pt x="87" y="57"/>
                    <a:pt x="87" y="57"/>
                    <a:pt x="87" y="57"/>
                  </a:cubicBezTo>
                  <a:cubicBezTo>
                    <a:pt x="98" y="57"/>
                    <a:pt x="98" y="57"/>
                    <a:pt x="98" y="57"/>
                  </a:cubicBezTo>
                  <a:cubicBezTo>
                    <a:pt x="98" y="44"/>
                    <a:pt x="98" y="44"/>
                    <a:pt x="98" y="44"/>
                  </a:cubicBezTo>
                  <a:cubicBezTo>
                    <a:pt x="87" y="44"/>
                    <a:pt x="87" y="44"/>
                    <a:pt x="87" y="44"/>
                  </a:cubicBezTo>
                  <a:cubicBezTo>
                    <a:pt x="86" y="42"/>
                    <a:pt x="86" y="42"/>
                    <a:pt x="86" y="42"/>
                  </a:cubicBezTo>
                  <a:cubicBezTo>
                    <a:pt x="85" y="38"/>
                    <a:pt x="84" y="35"/>
                    <a:pt x="82" y="32"/>
                  </a:cubicBezTo>
                  <a:cubicBezTo>
                    <a:pt x="81" y="31"/>
                    <a:pt x="81" y="31"/>
                    <a:pt x="81" y="31"/>
                  </a:cubicBezTo>
                  <a:cubicBezTo>
                    <a:pt x="88" y="23"/>
                    <a:pt x="88" y="23"/>
                    <a:pt x="88" y="23"/>
                  </a:cubicBezTo>
                  <a:cubicBezTo>
                    <a:pt x="79" y="14"/>
                    <a:pt x="79" y="14"/>
                    <a:pt x="79" y="14"/>
                  </a:cubicBezTo>
                  <a:cubicBezTo>
                    <a:pt x="72" y="21"/>
                    <a:pt x="72" y="21"/>
                    <a:pt x="72" y="21"/>
                  </a:cubicBezTo>
                  <a:cubicBezTo>
                    <a:pt x="70" y="20"/>
                    <a:pt x="70" y="20"/>
                    <a:pt x="70" y="20"/>
                  </a:cubicBezTo>
                  <a:cubicBezTo>
                    <a:pt x="67" y="18"/>
                    <a:pt x="64" y="17"/>
                    <a:pt x="61" y="16"/>
                  </a:cubicBezTo>
                  <a:cubicBezTo>
                    <a:pt x="59" y="15"/>
                    <a:pt x="59" y="15"/>
                    <a:pt x="59" y="15"/>
                  </a:cubicBezTo>
                  <a:cubicBezTo>
                    <a:pt x="58" y="5"/>
                    <a:pt x="58" y="5"/>
                    <a:pt x="58" y="5"/>
                  </a:cubicBezTo>
                  <a:cubicBezTo>
                    <a:pt x="46" y="5"/>
                    <a:pt x="46" y="5"/>
                    <a:pt x="46" y="5"/>
                  </a:cubicBezTo>
                  <a:cubicBezTo>
                    <a:pt x="45" y="15"/>
                    <a:pt x="45" y="15"/>
                    <a:pt x="45" y="15"/>
                  </a:cubicBezTo>
                  <a:cubicBezTo>
                    <a:pt x="43" y="16"/>
                    <a:pt x="43" y="16"/>
                    <a:pt x="43" y="16"/>
                  </a:cubicBezTo>
                  <a:cubicBezTo>
                    <a:pt x="40" y="17"/>
                    <a:pt x="37" y="18"/>
                    <a:pt x="34" y="20"/>
                  </a:cubicBezTo>
                  <a:cubicBezTo>
                    <a:pt x="32" y="21"/>
                    <a:pt x="32" y="21"/>
                    <a:pt x="32" y="21"/>
                  </a:cubicBezTo>
                  <a:cubicBezTo>
                    <a:pt x="24" y="14"/>
                    <a:pt x="24" y="14"/>
                    <a:pt x="24" y="14"/>
                  </a:cubicBezTo>
                  <a:cubicBezTo>
                    <a:pt x="16" y="23"/>
                    <a:pt x="16" y="23"/>
                    <a:pt x="16" y="23"/>
                  </a:cubicBezTo>
                  <a:cubicBezTo>
                    <a:pt x="22" y="31"/>
                    <a:pt x="22" y="31"/>
                    <a:pt x="22" y="31"/>
                  </a:cubicBezTo>
                  <a:cubicBezTo>
                    <a:pt x="21" y="32"/>
                    <a:pt x="21" y="32"/>
                    <a:pt x="21" y="32"/>
                  </a:cubicBezTo>
                  <a:cubicBezTo>
                    <a:pt x="20" y="35"/>
                    <a:pt x="18" y="38"/>
                    <a:pt x="17" y="42"/>
                  </a:cubicBezTo>
                  <a:cubicBezTo>
                    <a:pt x="17" y="44"/>
                    <a:pt x="17" y="44"/>
                    <a:pt x="17" y="44"/>
                  </a:cubicBezTo>
                  <a:cubicBezTo>
                    <a:pt x="5" y="44"/>
                    <a:pt x="5" y="44"/>
                    <a:pt x="5" y="44"/>
                  </a:cubicBezTo>
                  <a:cubicBezTo>
                    <a:pt x="5" y="54"/>
                    <a:pt x="5" y="54"/>
                    <a:pt x="5" y="54"/>
                  </a:cubicBezTo>
                  <a:cubicBezTo>
                    <a:pt x="0" y="54"/>
                    <a:pt x="0" y="54"/>
                    <a:pt x="0" y="54"/>
                  </a:cubicBezTo>
                  <a:cubicBezTo>
                    <a:pt x="0" y="39"/>
                    <a:pt x="0" y="39"/>
                    <a:pt x="0" y="39"/>
                  </a:cubicBezTo>
                  <a:cubicBezTo>
                    <a:pt x="13" y="38"/>
                    <a:pt x="13" y="38"/>
                    <a:pt x="13" y="38"/>
                  </a:cubicBezTo>
                  <a:cubicBezTo>
                    <a:pt x="13" y="36"/>
                    <a:pt x="14" y="33"/>
                    <a:pt x="15" y="31"/>
                  </a:cubicBezTo>
                  <a:cubicBezTo>
                    <a:pt x="8" y="23"/>
                    <a:pt x="8" y="23"/>
                    <a:pt x="8" y="23"/>
                  </a:cubicBezTo>
                  <a:cubicBezTo>
                    <a:pt x="24" y="7"/>
                    <a:pt x="24" y="7"/>
                    <a:pt x="24" y="7"/>
                  </a:cubicBezTo>
                  <a:cubicBezTo>
                    <a:pt x="33" y="14"/>
                    <a:pt x="33" y="14"/>
                    <a:pt x="33" y="14"/>
                  </a:cubicBezTo>
                  <a:cubicBezTo>
                    <a:pt x="35" y="13"/>
                    <a:pt x="37" y="12"/>
                    <a:pt x="40" y="11"/>
                  </a:cubicBezTo>
                  <a:cubicBezTo>
                    <a:pt x="40" y="0"/>
                    <a:pt x="40" y="0"/>
                    <a:pt x="40" y="0"/>
                  </a:cubicBezTo>
                  <a:cubicBezTo>
                    <a:pt x="63" y="0"/>
                    <a:pt x="63" y="0"/>
                    <a:pt x="63" y="0"/>
                  </a:cubicBezTo>
                  <a:cubicBezTo>
                    <a:pt x="64" y="11"/>
                    <a:pt x="64" y="11"/>
                    <a:pt x="64" y="11"/>
                  </a:cubicBezTo>
                  <a:cubicBezTo>
                    <a:pt x="66" y="12"/>
                    <a:pt x="69" y="13"/>
                    <a:pt x="71" y="14"/>
                  </a:cubicBezTo>
                  <a:cubicBezTo>
                    <a:pt x="80" y="7"/>
                    <a:pt x="80" y="7"/>
                    <a:pt x="80" y="7"/>
                  </a:cubicBezTo>
                  <a:cubicBezTo>
                    <a:pt x="96" y="23"/>
                    <a:pt x="96" y="23"/>
                    <a:pt x="96" y="23"/>
                  </a:cubicBezTo>
                  <a:cubicBezTo>
                    <a:pt x="88" y="31"/>
                    <a:pt x="88" y="31"/>
                    <a:pt x="88" y="31"/>
                  </a:cubicBezTo>
                  <a:cubicBezTo>
                    <a:pt x="89" y="33"/>
                    <a:pt x="90" y="36"/>
                    <a:pt x="91" y="38"/>
                  </a:cubicBezTo>
                  <a:cubicBezTo>
                    <a:pt x="104" y="39"/>
                    <a:pt x="104" y="39"/>
                    <a:pt x="104" y="39"/>
                  </a:cubicBezTo>
                  <a:cubicBezTo>
                    <a:pt x="104" y="62"/>
                    <a:pt x="104" y="62"/>
                    <a:pt x="104" y="62"/>
                  </a:cubicBezTo>
                  <a:cubicBezTo>
                    <a:pt x="91" y="63"/>
                    <a:pt x="91" y="63"/>
                    <a:pt x="91" y="63"/>
                  </a:cubicBezTo>
                  <a:cubicBezTo>
                    <a:pt x="90" y="65"/>
                    <a:pt x="89" y="67"/>
                    <a:pt x="88" y="70"/>
                  </a:cubicBezTo>
                  <a:cubicBezTo>
                    <a:pt x="96" y="78"/>
                    <a:pt x="96" y="78"/>
                    <a:pt x="96" y="78"/>
                  </a:cubicBezTo>
                  <a:lnTo>
                    <a:pt x="87" y="87"/>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6" name="Google Shape;526;p4"/>
            <p:cNvSpPr/>
            <p:nvPr/>
          </p:nvSpPr>
          <p:spPr>
            <a:xfrm>
              <a:off x="7712075" y="3500438"/>
              <a:ext cx="150813" cy="147638"/>
            </a:xfrm>
            <a:custGeom>
              <a:avLst/>
              <a:gdLst/>
              <a:ahLst/>
              <a:cxnLst/>
              <a:rect l="l" t="t" r="r" b="b"/>
              <a:pathLst>
                <a:path w="40" h="39" extrusionOk="0">
                  <a:moveTo>
                    <a:pt x="21" y="39"/>
                  </a:moveTo>
                  <a:cubicBezTo>
                    <a:pt x="16" y="39"/>
                    <a:pt x="11" y="38"/>
                    <a:pt x="8" y="34"/>
                  </a:cubicBezTo>
                  <a:cubicBezTo>
                    <a:pt x="0" y="27"/>
                    <a:pt x="0" y="15"/>
                    <a:pt x="8" y="7"/>
                  </a:cubicBezTo>
                  <a:cubicBezTo>
                    <a:pt x="15" y="0"/>
                    <a:pt x="27" y="0"/>
                    <a:pt x="34" y="7"/>
                  </a:cubicBezTo>
                  <a:cubicBezTo>
                    <a:pt x="38" y="11"/>
                    <a:pt x="40" y="15"/>
                    <a:pt x="40" y="21"/>
                  </a:cubicBezTo>
                  <a:cubicBezTo>
                    <a:pt x="40" y="26"/>
                    <a:pt x="38" y="30"/>
                    <a:pt x="34" y="34"/>
                  </a:cubicBezTo>
                  <a:cubicBezTo>
                    <a:pt x="31" y="38"/>
                    <a:pt x="26" y="39"/>
                    <a:pt x="21" y="39"/>
                  </a:cubicBezTo>
                  <a:close/>
                  <a:moveTo>
                    <a:pt x="21" y="7"/>
                  </a:moveTo>
                  <a:cubicBezTo>
                    <a:pt x="18" y="7"/>
                    <a:pt x="14" y="9"/>
                    <a:pt x="12" y="11"/>
                  </a:cubicBezTo>
                  <a:cubicBezTo>
                    <a:pt x="6" y="16"/>
                    <a:pt x="6" y="25"/>
                    <a:pt x="12" y="30"/>
                  </a:cubicBezTo>
                  <a:cubicBezTo>
                    <a:pt x="17" y="35"/>
                    <a:pt x="25" y="35"/>
                    <a:pt x="30" y="30"/>
                  </a:cubicBezTo>
                  <a:cubicBezTo>
                    <a:pt x="36" y="25"/>
                    <a:pt x="36" y="16"/>
                    <a:pt x="30" y="11"/>
                  </a:cubicBezTo>
                  <a:cubicBezTo>
                    <a:pt x="28" y="9"/>
                    <a:pt x="24" y="7"/>
                    <a:pt x="21" y="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7" name="Google Shape;527;p4"/>
            <p:cNvSpPr/>
            <p:nvPr/>
          </p:nvSpPr>
          <p:spPr>
            <a:xfrm>
              <a:off x="7629525" y="3421063"/>
              <a:ext cx="323850" cy="312738"/>
            </a:xfrm>
            <a:custGeom>
              <a:avLst/>
              <a:gdLst/>
              <a:ahLst/>
              <a:cxnLst/>
              <a:rect l="l" t="t" r="r" b="b"/>
              <a:pathLst>
                <a:path w="86" h="83" extrusionOk="0">
                  <a:moveTo>
                    <a:pt x="53" y="83"/>
                  </a:moveTo>
                  <a:cubicBezTo>
                    <a:pt x="33" y="83"/>
                    <a:pt x="33" y="83"/>
                    <a:pt x="33" y="83"/>
                  </a:cubicBezTo>
                  <a:cubicBezTo>
                    <a:pt x="33" y="74"/>
                    <a:pt x="33" y="74"/>
                    <a:pt x="33" y="74"/>
                  </a:cubicBezTo>
                  <a:cubicBezTo>
                    <a:pt x="31" y="73"/>
                    <a:pt x="29" y="73"/>
                    <a:pt x="28" y="72"/>
                  </a:cubicBezTo>
                  <a:cubicBezTo>
                    <a:pt x="21" y="78"/>
                    <a:pt x="21" y="78"/>
                    <a:pt x="21" y="78"/>
                  </a:cubicBezTo>
                  <a:cubicBezTo>
                    <a:pt x="7" y="64"/>
                    <a:pt x="7" y="64"/>
                    <a:pt x="7" y="64"/>
                  </a:cubicBezTo>
                  <a:cubicBezTo>
                    <a:pt x="13" y="57"/>
                    <a:pt x="13" y="57"/>
                    <a:pt x="13" y="57"/>
                  </a:cubicBezTo>
                  <a:cubicBezTo>
                    <a:pt x="12" y="55"/>
                    <a:pt x="11" y="54"/>
                    <a:pt x="11" y="52"/>
                  </a:cubicBezTo>
                  <a:cubicBezTo>
                    <a:pt x="0" y="51"/>
                    <a:pt x="0" y="51"/>
                    <a:pt x="0" y="51"/>
                  </a:cubicBezTo>
                  <a:cubicBezTo>
                    <a:pt x="0" y="32"/>
                    <a:pt x="0" y="32"/>
                    <a:pt x="0" y="32"/>
                  </a:cubicBezTo>
                  <a:cubicBezTo>
                    <a:pt x="11" y="31"/>
                    <a:pt x="11" y="31"/>
                    <a:pt x="11" y="31"/>
                  </a:cubicBezTo>
                  <a:cubicBezTo>
                    <a:pt x="11" y="29"/>
                    <a:pt x="12" y="28"/>
                    <a:pt x="13" y="26"/>
                  </a:cubicBezTo>
                  <a:cubicBezTo>
                    <a:pt x="7" y="19"/>
                    <a:pt x="7" y="19"/>
                    <a:pt x="7" y="19"/>
                  </a:cubicBezTo>
                  <a:cubicBezTo>
                    <a:pt x="21" y="5"/>
                    <a:pt x="21" y="5"/>
                    <a:pt x="21" y="5"/>
                  </a:cubicBezTo>
                  <a:cubicBezTo>
                    <a:pt x="28" y="11"/>
                    <a:pt x="28" y="11"/>
                    <a:pt x="28" y="11"/>
                  </a:cubicBezTo>
                  <a:cubicBezTo>
                    <a:pt x="29" y="10"/>
                    <a:pt x="31" y="10"/>
                    <a:pt x="33" y="9"/>
                  </a:cubicBezTo>
                  <a:cubicBezTo>
                    <a:pt x="33" y="0"/>
                    <a:pt x="33" y="0"/>
                    <a:pt x="33" y="0"/>
                  </a:cubicBezTo>
                  <a:cubicBezTo>
                    <a:pt x="53" y="0"/>
                    <a:pt x="53" y="0"/>
                    <a:pt x="53" y="0"/>
                  </a:cubicBezTo>
                  <a:cubicBezTo>
                    <a:pt x="53" y="9"/>
                    <a:pt x="53" y="9"/>
                    <a:pt x="53" y="9"/>
                  </a:cubicBezTo>
                  <a:cubicBezTo>
                    <a:pt x="55" y="10"/>
                    <a:pt x="57" y="10"/>
                    <a:pt x="59" y="11"/>
                  </a:cubicBezTo>
                  <a:cubicBezTo>
                    <a:pt x="66" y="5"/>
                    <a:pt x="66" y="5"/>
                    <a:pt x="66" y="5"/>
                  </a:cubicBezTo>
                  <a:cubicBezTo>
                    <a:pt x="79" y="19"/>
                    <a:pt x="79" y="19"/>
                    <a:pt x="79" y="19"/>
                  </a:cubicBezTo>
                  <a:cubicBezTo>
                    <a:pt x="73" y="26"/>
                    <a:pt x="73" y="26"/>
                    <a:pt x="73" y="26"/>
                  </a:cubicBezTo>
                  <a:cubicBezTo>
                    <a:pt x="74" y="28"/>
                    <a:pt x="75" y="29"/>
                    <a:pt x="75" y="31"/>
                  </a:cubicBezTo>
                  <a:cubicBezTo>
                    <a:pt x="86" y="32"/>
                    <a:pt x="86" y="32"/>
                    <a:pt x="86" y="32"/>
                  </a:cubicBezTo>
                  <a:cubicBezTo>
                    <a:pt x="86" y="51"/>
                    <a:pt x="86" y="51"/>
                    <a:pt x="86" y="51"/>
                  </a:cubicBezTo>
                  <a:cubicBezTo>
                    <a:pt x="75" y="52"/>
                    <a:pt x="75" y="52"/>
                    <a:pt x="75" y="52"/>
                  </a:cubicBezTo>
                  <a:cubicBezTo>
                    <a:pt x="75" y="54"/>
                    <a:pt x="74" y="55"/>
                    <a:pt x="73" y="57"/>
                  </a:cubicBezTo>
                  <a:cubicBezTo>
                    <a:pt x="79" y="64"/>
                    <a:pt x="79" y="64"/>
                    <a:pt x="79" y="64"/>
                  </a:cubicBezTo>
                  <a:cubicBezTo>
                    <a:pt x="66" y="78"/>
                    <a:pt x="66" y="78"/>
                    <a:pt x="66" y="78"/>
                  </a:cubicBezTo>
                  <a:cubicBezTo>
                    <a:pt x="59" y="72"/>
                    <a:pt x="59" y="72"/>
                    <a:pt x="59" y="72"/>
                  </a:cubicBezTo>
                  <a:cubicBezTo>
                    <a:pt x="57" y="73"/>
                    <a:pt x="55" y="73"/>
                    <a:pt x="53" y="74"/>
                  </a:cubicBezTo>
                  <a:lnTo>
                    <a:pt x="53" y="83"/>
                  </a:lnTo>
                  <a:close/>
                  <a:moveTo>
                    <a:pt x="39" y="78"/>
                  </a:moveTo>
                  <a:cubicBezTo>
                    <a:pt x="48" y="78"/>
                    <a:pt x="48" y="78"/>
                    <a:pt x="48" y="78"/>
                  </a:cubicBezTo>
                  <a:cubicBezTo>
                    <a:pt x="48" y="69"/>
                    <a:pt x="48" y="69"/>
                    <a:pt x="48" y="69"/>
                  </a:cubicBezTo>
                  <a:cubicBezTo>
                    <a:pt x="50" y="69"/>
                    <a:pt x="50" y="69"/>
                    <a:pt x="50" y="69"/>
                  </a:cubicBezTo>
                  <a:cubicBezTo>
                    <a:pt x="53" y="68"/>
                    <a:pt x="55" y="67"/>
                    <a:pt x="58" y="66"/>
                  </a:cubicBezTo>
                  <a:cubicBezTo>
                    <a:pt x="59" y="65"/>
                    <a:pt x="59" y="65"/>
                    <a:pt x="59" y="65"/>
                  </a:cubicBezTo>
                  <a:cubicBezTo>
                    <a:pt x="65" y="70"/>
                    <a:pt x="65" y="70"/>
                    <a:pt x="65" y="70"/>
                  </a:cubicBezTo>
                  <a:cubicBezTo>
                    <a:pt x="72" y="64"/>
                    <a:pt x="72" y="64"/>
                    <a:pt x="72" y="64"/>
                  </a:cubicBezTo>
                  <a:cubicBezTo>
                    <a:pt x="66" y="58"/>
                    <a:pt x="66" y="58"/>
                    <a:pt x="66" y="58"/>
                  </a:cubicBezTo>
                  <a:cubicBezTo>
                    <a:pt x="67" y="56"/>
                    <a:pt x="67" y="56"/>
                    <a:pt x="67" y="56"/>
                  </a:cubicBezTo>
                  <a:cubicBezTo>
                    <a:pt x="69" y="54"/>
                    <a:pt x="70" y="51"/>
                    <a:pt x="71" y="49"/>
                  </a:cubicBezTo>
                  <a:cubicBezTo>
                    <a:pt x="71" y="47"/>
                    <a:pt x="71" y="47"/>
                    <a:pt x="71" y="47"/>
                  </a:cubicBezTo>
                  <a:cubicBezTo>
                    <a:pt x="80" y="46"/>
                    <a:pt x="80" y="46"/>
                    <a:pt x="80" y="46"/>
                  </a:cubicBezTo>
                  <a:cubicBezTo>
                    <a:pt x="80" y="37"/>
                    <a:pt x="80" y="37"/>
                    <a:pt x="80" y="37"/>
                  </a:cubicBezTo>
                  <a:cubicBezTo>
                    <a:pt x="71" y="36"/>
                    <a:pt x="71" y="36"/>
                    <a:pt x="71" y="36"/>
                  </a:cubicBezTo>
                  <a:cubicBezTo>
                    <a:pt x="71" y="34"/>
                    <a:pt x="71" y="34"/>
                    <a:pt x="71" y="34"/>
                  </a:cubicBezTo>
                  <a:cubicBezTo>
                    <a:pt x="70" y="32"/>
                    <a:pt x="69" y="29"/>
                    <a:pt x="67" y="27"/>
                  </a:cubicBezTo>
                  <a:cubicBezTo>
                    <a:pt x="66" y="25"/>
                    <a:pt x="66" y="25"/>
                    <a:pt x="66" y="25"/>
                  </a:cubicBezTo>
                  <a:cubicBezTo>
                    <a:pt x="72" y="19"/>
                    <a:pt x="72" y="19"/>
                    <a:pt x="72" y="19"/>
                  </a:cubicBezTo>
                  <a:cubicBezTo>
                    <a:pt x="65" y="13"/>
                    <a:pt x="65" y="13"/>
                    <a:pt x="65" y="13"/>
                  </a:cubicBezTo>
                  <a:cubicBezTo>
                    <a:pt x="59" y="18"/>
                    <a:pt x="59" y="18"/>
                    <a:pt x="59" y="18"/>
                  </a:cubicBezTo>
                  <a:cubicBezTo>
                    <a:pt x="58" y="17"/>
                    <a:pt x="58" y="17"/>
                    <a:pt x="58" y="17"/>
                  </a:cubicBezTo>
                  <a:cubicBezTo>
                    <a:pt x="55" y="16"/>
                    <a:pt x="53" y="15"/>
                    <a:pt x="50" y="14"/>
                  </a:cubicBezTo>
                  <a:cubicBezTo>
                    <a:pt x="48" y="14"/>
                    <a:pt x="48" y="14"/>
                    <a:pt x="48" y="14"/>
                  </a:cubicBezTo>
                  <a:cubicBezTo>
                    <a:pt x="48" y="6"/>
                    <a:pt x="48" y="6"/>
                    <a:pt x="48" y="6"/>
                  </a:cubicBezTo>
                  <a:cubicBezTo>
                    <a:pt x="39" y="6"/>
                    <a:pt x="39" y="6"/>
                    <a:pt x="39" y="6"/>
                  </a:cubicBezTo>
                  <a:cubicBezTo>
                    <a:pt x="38" y="14"/>
                    <a:pt x="38" y="14"/>
                    <a:pt x="38" y="14"/>
                  </a:cubicBezTo>
                  <a:cubicBezTo>
                    <a:pt x="36" y="14"/>
                    <a:pt x="36" y="14"/>
                    <a:pt x="36" y="14"/>
                  </a:cubicBezTo>
                  <a:cubicBezTo>
                    <a:pt x="33" y="15"/>
                    <a:pt x="31" y="16"/>
                    <a:pt x="29" y="17"/>
                  </a:cubicBezTo>
                  <a:cubicBezTo>
                    <a:pt x="27" y="18"/>
                    <a:pt x="27" y="18"/>
                    <a:pt x="27" y="18"/>
                  </a:cubicBezTo>
                  <a:cubicBezTo>
                    <a:pt x="21" y="13"/>
                    <a:pt x="21" y="13"/>
                    <a:pt x="21" y="13"/>
                  </a:cubicBezTo>
                  <a:cubicBezTo>
                    <a:pt x="14" y="19"/>
                    <a:pt x="14" y="19"/>
                    <a:pt x="14" y="19"/>
                  </a:cubicBezTo>
                  <a:cubicBezTo>
                    <a:pt x="20" y="25"/>
                    <a:pt x="20" y="25"/>
                    <a:pt x="20" y="25"/>
                  </a:cubicBezTo>
                  <a:cubicBezTo>
                    <a:pt x="19" y="27"/>
                    <a:pt x="19" y="27"/>
                    <a:pt x="19" y="27"/>
                  </a:cubicBezTo>
                  <a:cubicBezTo>
                    <a:pt x="17" y="29"/>
                    <a:pt x="16" y="32"/>
                    <a:pt x="16" y="34"/>
                  </a:cubicBezTo>
                  <a:cubicBezTo>
                    <a:pt x="15" y="36"/>
                    <a:pt x="15" y="36"/>
                    <a:pt x="15" y="36"/>
                  </a:cubicBezTo>
                  <a:cubicBezTo>
                    <a:pt x="6" y="37"/>
                    <a:pt x="6" y="37"/>
                    <a:pt x="6" y="37"/>
                  </a:cubicBezTo>
                  <a:cubicBezTo>
                    <a:pt x="6" y="46"/>
                    <a:pt x="6" y="46"/>
                    <a:pt x="6" y="46"/>
                  </a:cubicBezTo>
                  <a:cubicBezTo>
                    <a:pt x="15" y="47"/>
                    <a:pt x="15" y="47"/>
                    <a:pt x="15" y="47"/>
                  </a:cubicBezTo>
                  <a:cubicBezTo>
                    <a:pt x="16" y="49"/>
                    <a:pt x="16" y="49"/>
                    <a:pt x="16" y="49"/>
                  </a:cubicBezTo>
                  <a:cubicBezTo>
                    <a:pt x="16" y="51"/>
                    <a:pt x="17" y="54"/>
                    <a:pt x="19" y="56"/>
                  </a:cubicBezTo>
                  <a:cubicBezTo>
                    <a:pt x="20" y="58"/>
                    <a:pt x="20" y="58"/>
                    <a:pt x="20" y="58"/>
                  </a:cubicBezTo>
                  <a:cubicBezTo>
                    <a:pt x="14" y="64"/>
                    <a:pt x="14" y="64"/>
                    <a:pt x="14" y="64"/>
                  </a:cubicBezTo>
                  <a:cubicBezTo>
                    <a:pt x="21" y="70"/>
                    <a:pt x="21" y="70"/>
                    <a:pt x="21" y="70"/>
                  </a:cubicBezTo>
                  <a:cubicBezTo>
                    <a:pt x="27" y="65"/>
                    <a:pt x="27" y="65"/>
                    <a:pt x="27" y="65"/>
                  </a:cubicBezTo>
                  <a:cubicBezTo>
                    <a:pt x="29" y="66"/>
                    <a:pt x="29" y="66"/>
                    <a:pt x="29" y="66"/>
                  </a:cubicBezTo>
                  <a:cubicBezTo>
                    <a:pt x="31" y="67"/>
                    <a:pt x="33" y="68"/>
                    <a:pt x="36" y="69"/>
                  </a:cubicBezTo>
                  <a:cubicBezTo>
                    <a:pt x="38" y="69"/>
                    <a:pt x="38" y="69"/>
                    <a:pt x="38" y="69"/>
                  </a:cubicBezTo>
                  <a:lnTo>
                    <a:pt x="39" y="7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8" name="Google Shape;528;p4"/>
            <p:cNvSpPr/>
            <p:nvPr/>
          </p:nvSpPr>
          <p:spPr>
            <a:xfrm>
              <a:off x="7404100" y="3413125"/>
              <a:ext cx="184150" cy="196850"/>
            </a:xfrm>
            <a:custGeom>
              <a:avLst/>
              <a:gdLst/>
              <a:ahLst/>
              <a:cxnLst/>
              <a:rect l="l" t="t" r="r" b="b"/>
              <a:pathLst>
                <a:path w="49" h="52" extrusionOk="0">
                  <a:moveTo>
                    <a:pt x="25" y="52"/>
                  </a:moveTo>
                  <a:cubicBezTo>
                    <a:pt x="18" y="52"/>
                    <a:pt x="12" y="49"/>
                    <a:pt x="7" y="45"/>
                  </a:cubicBezTo>
                  <a:cubicBezTo>
                    <a:pt x="2" y="40"/>
                    <a:pt x="0" y="34"/>
                    <a:pt x="0" y="27"/>
                  </a:cubicBezTo>
                  <a:cubicBezTo>
                    <a:pt x="0" y="20"/>
                    <a:pt x="2" y="14"/>
                    <a:pt x="7" y="9"/>
                  </a:cubicBezTo>
                  <a:cubicBezTo>
                    <a:pt x="17" y="0"/>
                    <a:pt x="32" y="0"/>
                    <a:pt x="42" y="9"/>
                  </a:cubicBezTo>
                  <a:cubicBezTo>
                    <a:pt x="47" y="14"/>
                    <a:pt x="49" y="20"/>
                    <a:pt x="49" y="27"/>
                  </a:cubicBezTo>
                  <a:cubicBezTo>
                    <a:pt x="49" y="34"/>
                    <a:pt x="47" y="40"/>
                    <a:pt x="42" y="45"/>
                  </a:cubicBezTo>
                  <a:cubicBezTo>
                    <a:pt x="37" y="49"/>
                    <a:pt x="31" y="52"/>
                    <a:pt x="25" y="52"/>
                  </a:cubicBezTo>
                  <a:close/>
                  <a:moveTo>
                    <a:pt x="25" y="8"/>
                  </a:moveTo>
                  <a:cubicBezTo>
                    <a:pt x="19" y="8"/>
                    <a:pt x="15" y="10"/>
                    <a:pt x="11" y="13"/>
                  </a:cubicBezTo>
                  <a:cubicBezTo>
                    <a:pt x="7" y="17"/>
                    <a:pt x="5" y="22"/>
                    <a:pt x="5" y="27"/>
                  </a:cubicBezTo>
                  <a:cubicBezTo>
                    <a:pt x="5" y="32"/>
                    <a:pt x="7" y="37"/>
                    <a:pt x="11" y="41"/>
                  </a:cubicBezTo>
                  <a:cubicBezTo>
                    <a:pt x="18" y="48"/>
                    <a:pt x="31" y="48"/>
                    <a:pt x="38" y="41"/>
                  </a:cubicBezTo>
                  <a:cubicBezTo>
                    <a:pt x="42" y="37"/>
                    <a:pt x="44" y="32"/>
                    <a:pt x="44" y="27"/>
                  </a:cubicBezTo>
                  <a:cubicBezTo>
                    <a:pt x="44" y="22"/>
                    <a:pt x="42" y="17"/>
                    <a:pt x="38" y="13"/>
                  </a:cubicBezTo>
                  <a:cubicBezTo>
                    <a:pt x="35" y="10"/>
                    <a:pt x="30" y="8"/>
                    <a:pt x="25" y="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529" name="Google Shape;529;p4"/>
            <p:cNvSpPr/>
            <p:nvPr/>
          </p:nvSpPr>
          <p:spPr>
            <a:xfrm>
              <a:off x="7278688" y="3303588"/>
              <a:ext cx="400050" cy="423863"/>
            </a:xfrm>
            <a:custGeom>
              <a:avLst/>
              <a:gdLst/>
              <a:ahLst/>
              <a:cxnLst/>
              <a:rect l="l" t="t" r="r" b="b"/>
              <a:pathLst>
                <a:path w="106" h="112" extrusionOk="0">
                  <a:moveTo>
                    <a:pt x="70" y="112"/>
                  </a:moveTo>
                  <a:cubicBezTo>
                    <a:pt x="45" y="112"/>
                    <a:pt x="45" y="112"/>
                    <a:pt x="45" y="112"/>
                  </a:cubicBezTo>
                  <a:cubicBezTo>
                    <a:pt x="44" y="99"/>
                    <a:pt x="44" y="99"/>
                    <a:pt x="44" y="99"/>
                  </a:cubicBezTo>
                  <a:cubicBezTo>
                    <a:pt x="41" y="99"/>
                    <a:pt x="39" y="97"/>
                    <a:pt x="36" y="96"/>
                  </a:cubicBezTo>
                  <a:cubicBezTo>
                    <a:pt x="27" y="104"/>
                    <a:pt x="27" y="104"/>
                    <a:pt x="27" y="104"/>
                  </a:cubicBezTo>
                  <a:cubicBezTo>
                    <a:pt x="9" y="87"/>
                    <a:pt x="9" y="87"/>
                    <a:pt x="9" y="87"/>
                  </a:cubicBezTo>
                  <a:cubicBezTo>
                    <a:pt x="17" y="77"/>
                    <a:pt x="17" y="77"/>
                    <a:pt x="17" y="77"/>
                  </a:cubicBezTo>
                  <a:cubicBezTo>
                    <a:pt x="16" y="75"/>
                    <a:pt x="15" y="72"/>
                    <a:pt x="14" y="69"/>
                  </a:cubicBezTo>
                  <a:cubicBezTo>
                    <a:pt x="0" y="68"/>
                    <a:pt x="0" y="68"/>
                    <a:pt x="0" y="68"/>
                  </a:cubicBezTo>
                  <a:cubicBezTo>
                    <a:pt x="0" y="43"/>
                    <a:pt x="0" y="43"/>
                    <a:pt x="0" y="43"/>
                  </a:cubicBezTo>
                  <a:cubicBezTo>
                    <a:pt x="14" y="43"/>
                    <a:pt x="14" y="43"/>
                    <a:pt x="14" y="43"/>
                  </a:cubicBezTo>
                  <a:cubicBezTo>
                    <a:pt x="15" y="40"/>
                    <a:pt x="16" y="37"/>
                    <a:pt x="17" y="35"/>
                  </a:cubicBezTo>
                  <a:cubicBezTo>
                    <a:pt x="9" y="25"/>
                    <a:pt x="9" y="25"/>
                    <a:pt x="9" y="25"/>
                  </a:cubicBezTo>
                  <a:cubicBezTo>
                    <a:pt x="27" y="8"/>
                    <a:pt x="27" y="8"/>
                    <a:pt x="27" y="8"/>
                  </a:cubicBezTo>
                  <a:cubicBezTo>
                    <a:pt x="36" y="16"/>
                    <a:pt x="36" y="16"/>
                    <a:pt x="36" y="16"/>
                  </a:cubicBezTo>
                  <a:cubicBezTo>
                    <a:pt x="39" y="14"/>
                    <a:pt x="41" y="13"/>
                    <a:pt x="44" y="12"/>
                  </a:cubicBezTo>
                  <a:cubicBezTo>
                    <a:pt x="45" y="0"/>
                    <a:pt x="45" y="0"/>
                    <a:pt x="45" y="0"/>
                  </a:cubicBezTo>
                  <a:cubicBezTo>
                    <a:pt x="70" y="0"/>
                    <a:pt x="70" y="0"/>
                    <a:pt x="70" y="0"/>
                  </a:cubicBezTo>
                  <a:cubicBezTo>
                    <a:pt x="71" y="12"/>
                    <a:pt x="71" y="12"/>
                    <a:pt x="71" y="12"/>
                  </a:cubicBezTo>
                  <a:cubicBezTo>
                    <a:pt x="74" y="13"/>
                    <a:pt x="76" y="14"/>
                    <a:pt x="79" y="16"/>
                  </a:cubicBezTo>
                  <a:cubicBezTo>
                    <a:pt x="88" y="8"/>
                    <a:pt x="88" y="8"/>
                    <a:pt x="88" y="8"/>
                  </a:cubicBezTo>
                  <a:cubicBezTo>
                    <a:pt x="106" y="25"/>
                    <a:pt x="106" y="25"/>
                    <a:pt x="106" y="25"/>
                  </a:cubicBezTo>
                  <a:cubicBezTo>
                    <a:pt x="98" y="35"/>
                    <a:pt x="98" y="35"/>
                    <a:pt x="98" y="35"/>
                  </a:cubicBezTo>
                  <a:cubicBezTo>
                    <a:pt x="98" y="36"/>
                    <a:pt x="99" y="37"/>
                    <a:pt x="99" y="38"/>
                  </a:cubicBezTo>
                  <a:cubicBezTo>
                    <a:pt x="100" y="39"/>
                    <a:pt x="100" y="39"/>
                    <a:pt x="100" y="40"/>
                  </a:cubicBezTo>
                  <a:cubicBezTo>
                    <a:pt x="95" y="42"/>
                    <a:pt x="95" y="42"/>
                    <a:pt x="95" y="42"/>
                  </a:cubicBezTo>
                  <a:cubicBezTo>
                    <a:pt x="95" y="41"/>
                    <a:pt x="94" y="41"/>
                    <a:pt x="94" y="40"/>
                  </a:cubicBezTo>
                  <a:cubicBezTo>
                    <a:pt x="93" y="39"/>
                    <a:pt x="93" y="37"/>
                    <a:pt x="92" y="36"/>
                  </a:cubicBezTo>
                  <a:cubicBezTo>
                    <a:pt x="91" y="34"/>
                    <a:pt x="91" y="34"/>
                    <a:pt x="91" y="34"/>
                  </a:cubicBezTo>
                  <a:cubicBezTo>
                    <a:pt x="98" y="25"/>
                    <a:pt x="98" y="25"/>
                    <a:pt x="98" y="25"/>
                  </a:cubicBezTo>
                  <a:cubicBezTo>
                    <a:pt x="88" y="15"/>
                    <a:pt x="88" y="15"/>
                    <a:pt x="88" y="15"/>
                  </a:cubicBezTo>
                  <a:cubicBezTo>
                    <a:pt x="80" y="23"/>
                    <a:pt x="80" y="23"/>
                    <a:pt x="80" y="23"/>
                  </a:cubicBezTo>
                  <a:cubicBezTo>
                    <a:pt x="78" y="22"/>
                    <a:pt x="78" y="22"/>
                    <a:pt x="78" y="22"/>
                  </a:cubicBezTo>
                  <a:cubicBezTo>
                    <a:pt x="75" y="20"/>
                    <a:pt x="71" y="18"/>
                    <a:pt x="67" y="17"/>
                  </a:cubicBezTo>
                  <a:cubicBezTo>
                    <a:pt x="65" y="17"/>
                    <a:pt x="65" y="17"/>
                    <a:pt x="65" y="17"/>
                  </a:cubicBezTo>
                  <a:cubicBezTo>
                    <a:pt x="65" y="6"/>
                    <a:pt x="65" y="6"/>
                    <a:pt x="65" y="6"/>
                  </a:cubicBezTo>
                  <a:cubicBezTo>
                    <a:pt x="50" y="6"/>
                    <a:pt x="50" y="6"/>
                    <a:pt x="50" y="6"/>
                  </a:cubicBezTo>
                  <a:cubicBezTo>
                    <a:pt x="50" y="17"/>
                    <a:pt x="50" y="17"/>
                    <a:pt x="50" y="17"/>
                  </a:cubicBezTo>
                  <a:cubicBezTo>
                    <a:pt x="48" y="17"/>
                    <a:pt x="48" y="17"/>
                    <a:pt x="48" y="17"/>
                  </a:cubicBezTo>
                  <a:cubicBezTo>
                    <a:pt x="44" y="18"/>
                    <a:pt x="40" y="20"/>
                    <a:pt x="37" y="22"/>
                  </a:cubicBezTo>
                  <a:cubicBezTo>
                    <a:pt x="35" y="23"/>
                    <a:pt x="35" y="23"/>
                    <a:pt x="35" y="23"/>
                  </a:cubicBezTo>
                  <a:cubicBezTo>
                    <a:pt x="27" y="15"/>
                    <a:pt x="27" y="15"/>
                    <a:pt x="27" y="15"/>
                  </a:cubicBezTo>
                  <a:cubicBezTo>
                    <a:pt x="17" y="25"/>
                    <a:pt x="17" y="25"/>
                    <a:pt x="17" y="25"/>
                  </a:cubicBezTo>
                  <a:cubicBezTo>
                    <a:pt x="24" y="34"/>
                    <a:pt x="24" y="34"/>
                    <a:pt x="24" y="34"/>
                  </a:cubicBezTo>
                  <a:cubicBezTo>
                    <a:pt x="23" y="36"/>
                    <a:pt x="23" y="36"/>
                    <a:pt x="23" y="36"/>
                  </a:cubicBezTo>
                  <a:cubicBezTo>
                    <a:pt x="21" y="39"/>
                    <a:pt x="20" y="42"/>
                    <a:pt x="19" y="46"/>
                  </a:cubicBezTo>
                  <a:cubicBezTo>
                    <a:pt x="18" y="48"/>
                    <a:pt x="18" y="48"/>
                    <a:pt x="18" y="48"/>
                  </a:cubicBezTo>
                  <a:cubicBezTo>
                    <a:pt x="6" y="49"/>
                    <a:pt x="6" y="49"/>
                    <a:pt x="6" y="49"/>
                  </a:cubicBezTo>
                  <a:cubicBezTo>
                    <a:pt x="6" y="63"/>
                    <a:pt x="6" y="63"/>
                    <a:pt x="6" y="63"/>
                  </a:cubicBezTo>
                  <a:cubicBezTo>
                    <a:pt x="18" y="64"/>
                    <a:pt x="18" y="64"/>
                    <a:pt x="18" y="64"/>
                  </a:cubicBezTo>
                  <a:cubicBezTo>
                    <a:pt x="19" y="66"/>
                    <a:pt x="19" y="66"/>
                    <a:pt x="19" y="66"/>
                  </a:cubicBezTo>
                  <a:cubicBezTo>
                    <a:pt x="20" y="70"/>
                    <a:pt x="21" y="73"/>
                    <a:pt x="23" y="76"/>
                  </a:cubicBezTo>
                  <a:cubicBezTo>
                    <a:pt x="24" y="78"/>
                    <a:pt x="24" y="78"/>
                    <a:pt x="24" y="78"/>
                  </a:cubicBezTo>
                  <a:cubicBezTo>
                    <a:pt x="17" y="86"/>
                    <a:pt x="17" y="86"/>
                    <a:pt x="17" y="86"/>
                  </a:cubicBezTo>
                  <a:cubicBezTo>
                    <a:pt x="27" y="97"/>
                    <a:pt x="27" y="97"/>
                    <a:pt x="27" y="97"/>
                  </a:cubicBezTo>
                  <a:cubicBezTo>
                    <a:pt x="35" y="89"/>
                    <a:pt x="35" y="89"/>
                    <a:pt x="35" y="89"/>
                  </a:cubicBezTo>
                  <a:cubicBezTo>
                    <a:pt x="37" y="90"/>
                    <a:pt x="37" y="90"/>
                    <a:pt x="37" y="90"/>
                  </a:cubicBezTo>
                  <a:cubicBezTo>
                    <a:pt x="40" y="92"/>
                    <a:pt x="44" y="94"/>
                    <a:pt x="48" y="95"/>
                  </a:cubicBezTo>
                  <a:cubicBezTo>
                    <a:pt x="50" y="95"/>
                    <a:pt x="50" y="95"/>
                    <a:pt x="50" y="95"/>
                  </a:cubicBezTo>
                  <a:cubicBezTo>
                    <a:pt x="50" y="106"/>
                    <a:pt x="50" y="106"/>
                    <a:pt x="50" y="106"/>
                  </a:cubicBezTo>
                  <a:cubicBezTo>
                    <a:pt x="65" y="106"/>
                    <a:pt x="65" y="106"/>
                    <a:pt x="65" y="106"/>
                  </a:cubicBezTo>
                  <a:cubicBezTo>
                    <a:pt x="65" y="95"/>
                    <a:pt x="65" y="95"/>
                    <a:pt x="65" y="95"/>
                  </a:cubicBezTo>
                  <a:cubicBezTo>
                    <a:pt x="67" y="95"/>
                    <a:pt x="67" y="95"/>
                    <a:pt x="67" y="95"/>
                  </a:cubicBezTo>
                  <a:cubicBezTo>
                    <a:pt x="71" y="94"/>
                    <a:pt x="75" y="92"/>
                    <a:pt x="78" y="90"/>
                  </a:cubicBezTo>
                  <a:cubicBezTo>
                    <a:pt x="80" y="89"/>
                    <a:pt x="80" y="89"/>
                    <a:pt x="80" y="89"/>
                  </a:cubicBezTo>
                  <a:cubicBezTo>
                    <a:pt x="88" y="97"/>
                    <a:pt x="88" y="97"/>
                    <a:pt x="88" y="97"/>
                  </a:cubicBezTo>
                  <a:cubicBezTo>
                    <a:pt x="92" y="92"/>
                    <a:pt x="92" y="92"/>
                    <a:pt x="92" y="92"/>
                  </a:cubicBezTo>
                  <a:cubicBezTo>
                    <a:pt x="96" y="96"/>
                    <a:pt x="96" y="96"/>
                    <a:pt x="96" y="96"/>
                  </a:cubicBezTo>
                  <a:cubicBezTo>
                    <a:pt x="88" y="104"/>
                    <a:pt x="88" y="104"/>
                    <a:pt x="88" y="104"/>
                  </a:cubicBezTo>
                  <a:cubicBezTo>
                    <a:pt x="79" y="96"/>
                    <a:pt x="79" y="96"/>
                    <a:pt x="79" y="96"/>
                  </a:cubicBezTo>
                  <a:cubicBezTo>
                    <a:pt x="76" y="97"/>
                    <a:pt x="74" y="99"/>
                    <a:pt x="71" y="99"/>
                  </a:cubicBezTo>
                  <a:lnTo>
                    <a:pt x="70" y="11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grpSp>
      <p:sp>
        <p:nvSpPr>
          <p:cNvPr id="530" name="Google Shape;530;p4"/>
          <p:cNvSpPr txBox="1">
            <a:spLocks noGrp="1"/>
          </p:cNvSpPr>
          <p:nvPr>
            <p:ph type="sldNum" idx="12"/>
          </p:nvPr>
        </p:nvSpPr>
        <p:spPr>
          <a:xfrm>
            <a:off x="8764191" y="4808357"/>
            <a:ext cx="2964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7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8343</Words>
  <Application>Microsoft Macintosh PowerPoint</Application>
  <PresentationFormat>On-screen Show (16:9)</PresentationFormat>
  <Paragraphs>866</Paragraphs>
  <Slides>60</Slides>
  <Notes>60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60</vt:i4>
      </vt:variant>
    </vt:vector>
  </HeadingPairs>
  <TitlesOfParts>
    <vt:vector size="75" baseType="lpstr">
      <vt:lpstr>Libre Franklin Medium</vt:lpstr>
      <vt:lpstr>Noto Sans Symbols</vt:lpstr>
      <vt:lpstr>Proxima Nova</vt:lpstr>
      <vt:lpstr>Calibri</vt:lpstr>
      <vt:lpstr>Montserrat</vt:lpstr>
      <vt:lpstr>Quattrocento Sans</vt:lpstr>
      <vt:lpstr>Cambria</vt:lpstr>
      <vt:lpstr>Times New Roman</vt:lpstr>
      <vt:lpstr>Roboto</vt:lpstr>
      <vt:lpstr>Arial</vt:lpstr>
      <vt:lpstr>Playfair Display Medium</vt:lpstr>
      <vt:lpstr>Franklin Gothic</vt:lpstr>
      <vt:lpstr>Libre Franklin</vt:lpstr>
      <vt:lpstr>Simple Light</vt:lpstr>
      <vt:lpstr>Simple Light</vt:lpstr>
      <vt:lpstr>BCE Digital Twins Final Presentation</vt:lpstr>
      <vt:lpstr>PowerPoint Presentation</vt:lpstr>
      <vt:lpstr>PowerPoint Presentation</vt:lpstr>
      <vt:lpstr>PowerPoint Presentation</vt:lpstr>
      <vt:lpstr>  Digital Twins | Key Trends &amp;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Competitive Analysis</vt:lpstr>
      <vt:lpstr>PowerPoint Presentation</vt:lpstr>
      <vt:lpstr>PowerPoint Presentation</vt:lpstr>
      <vt:lpstr> Technology Implementers</vt:lpstr>
      <vt:lpstr>  Digital Twin | Implementation Process Flow</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Digital Twin | Implemented Process Flow</vt:lpstr>
      <vt:lpstr>PowerPoint Presentation</vt:lpstr>
      <vt:lpstr>PowerPoint Presentation</vt:lpstr>
      <vt:lpstr>PowerPoint Presentation</vt:lpstr>
      <vt:lpstr>PowerPoint Presentation</vt:lpstr>
      <vt:lpstr> MAJOR INDUSTRY PLAYERS</vt:lpstr>
      <vt:lpstr> Digital Twin | Adopters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BCE Digital Twins Final Presentation</dc:title>
  <cp:lastModifiedBy>Derek Roberts</cp:lastModifiedBy>
  <cp:revision>2</cp:revision>
  <cp:lastPrinted>2023-05-09T16:15:33Z</cp:lastPrinted>
  <dcterms:modified xsi:type="dcterms:W3CDTF">2023-05-09T17:29:06Z</dcterms:modified>
</cp:coreProperties>
</file>